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0"/>
  </p:notesMasterIdLst>
  <p:sldIdLst>
    <p:sldId id="256" r:id="rId5"/>
    <p:sldId id="257" r:id="rId6"/>
    <p:sldId id="372" r:id="rId7"/>
    <p:sldId id="264" r:id="rId8"/>
    <p:sldId id="359" r:id="rId9"/>
    <p:sldId id="376" r:id="rId10"/>
    <p:sldId id="275" r:id="rId11"/>
    <p:sldId id="328" r:id="rId12"/>
    <p:sldId id="277" r:id="rId13"/>
    <p:sldId id="266" r:id="rId14"/>
    <p:sldId id="357" r:id="rId15"/>
    <p:sldId id="276" r:id="rId16"/>
    <p:sldId id="355" r:id="rId17"/>
    <p:sldId id="360" r:id="rId18"/>
    <p:sldId id="365" r:id="rId19"/>
    <p:sldId id="366" r:id="rId20"/>
    <p:sldId id="367" r:id="rId21"/>
    <p:sldId id="356" r:id="rId22"/>
    <p:sldId id="258" r:id="rId23"/>
    <p:sldId id="373" r:id="rId24"/>
    <p:sldId id="374" r:id="rId25"/>
    <p:sldId id="375" r:id="rId26"/>
    <p:sldId id="259" r:id="rId27"/>
    <p:sldId id="361" r:id="rId28"/>
    <p:sldId id="362" r:id="rId29"/>
    <p:sldId id="267" r:id="rId30"/>
    <p:sldId id="262" r:id="rId31"/>
    <p:sldId id="261" r:id="rId32"/>
    <p:sldId id="321" r:id="rId33"/>
    <p:sldId id="269" r:id="rId34"/>
    <p:sldId id="337" r:id="rId35"/>
    <p:sldId id="271" r:id="rId36"/>
    <p:sldId id="272" r:id="rId37"/>
    <p:sldId id="358" r:id="rId38"/>
    <p:sldId id="315" r:id="rId39"/>
    <p:sldId id="263" r:id="rId40"/>
    <p:sldId id="278" r:id="rId41"/>
    <p:sldId id="280" r:id="rId42"/>
    <p:sldId id="281" r:id="rId43"/>
    <p:sldId id="282" r:id="rId44"/>
    <p:sldId id="265" r:id="rId45"/>
    <p:sldId id="285" r:id="rId46"/>
    <p:sldId id="346" r:id="rId47"/>
    <p:sldId id="283" r:id="rId48"/>
    <p:sldId id="284"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9" autoAdjust="0"/>
    <p:restoredTop sz="77556" autoAdjust="0"/>
  </p:normalViewPr>
  <p:slideViewPr>
    <p:cSldViewPr snapToGrid="0">
      <p:cViewPr varScale="1">
        <p:scale>
          <a:sx n="88" d="100"/>
          <a:sy n="88" d="100"/>
        </p:scale>
        <p:origin x="141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611A2B-BBAD-4611-9C3F-524A29582B4D}" type="datetimeFigureOut">
              <a:rPr lang="en-US" smtClean="0"/>
              <a:t>10/19/2023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CA774D-2543-463F-A77F-7587D6782DF4}" type="slidenum">
              <a:rPr lang="en-US" smtClean="0"/>
              <a:t>‹#›</a:t>
            </a:fld>
            <a:endParaRPr lang="en-US"/>
          </a:p>
        </p:txBody>
      </p:sp>
    </p:spTree>
    <p:extLst>
      <p:ext uri="{BB962C8B-B14F-4D97-AF65-F5344CB8AC3E}">
        <p14:creationId xmlns:p14="http://schemas.microsoft.com/office/powerpoint/2010/main" val="548315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1</a:t>
            </a:fld>
            <a:endParaRPr lang="en-US"/>
          </a:p>
        </p:txBody>
      </p:sp>
    </p:spTree>
    <p:extLst>
      <p:ext uri="{BB962C8B-B14F-4D97-AF65-F5344CB8AC3E}">
        <p14:creationId xmlns:p14="http://schemas.microsoft.com/office/powerpoint/2010/main" val="2254618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Election results reported by Sarah Schroeder. See slide. Will work with Franz to post results on AARC connect. </a:t>
            </a:r>
          </a:p>
        </p:txBody>
      </p:sp>
      <p:sp>
        <p:nvSpPr>
          <p:cNvPr id="4" name="Slide Number Placeholder 3"/>
          <p:cNvSpPr>
            <a:spLocks noGrp="1"/>
          </p:cNvSpPr>
          <p:nvPr>
            <p:ph type="sldNum" sz="quarter" idx="5"/>
          </p:nvPr>
        </p:nvSpPr>
        <p:spPr/>
        <p:txBody>
          <a:bodyPr/>
          <a:lstStyle/>
          <a:p>
            <a:fld id="{04CA774D-2543-463F-A77F-7587D6782DF4}" type="slidenum">
              <a:rPr lang="en-US" smtClean="0"/>
              <a:t>11</a:t>
            </a:fld>
            <a:endParaRPr lang="en-US"/>
          </a:p>
        </p:txBody>
      </p:sp>
    </p:spTree>
    <p:extLst>
      <p:ext uri="{BB962C8B-B14F-4D97-AF65-F5344CB8AC3E}">
        <p14:creationId xmlns:p14="http://schemas.microsoft.com/office/powerpoint/2010/main" val="3030251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given by Franz Schuttenhelm.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had one program apply and 2 people for the ASRT scholarship.  Tara and I will be reviewing them and will continue to move forward with that process.</a:t>
            </a:r>
          </a:p>
          <a:p>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12</a:t>
            </a:fld>
            <a:endParaRPr lang="en-US"/>
          </a:p>
        </p:txBody>
      </p:sp>
    </p:spTree>
    <p:extLst>
      <p:ext uri="{BB962C8B-B14F-4D97-AF65-F5344CB8AC3E}">
        <p14:creationId xmlns:p14="http://schemas.microsoft.com/office/powerpoint/2010/main" val="3194929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given by Megan </a:t>
            </a:r>
            <a:r>
              <a:rPr lang="en-US" dirty="0" err="1"/>
              <a:t>Ryba</a:t>
            </a:r>
            <a:r>
              <a:rPr lang="en-US" dirty="0"/>
              <a:t>. </a:t>
            </a:r>
          </a:p>
        </p:txBody>
      </p:sp>
      <p:sp>
        <p:nvSpPr>
          <p:cNvPr id="4" name="Slide Number Placeholder 3"/>
          <p:cNvSpPr>
            <a:spLocks noGrp="1"/>
          </p:cNvSpPr>
          <p:nvPr>
            <p:ph type="sldNum" sz="quarter" idx="5"/>
          </p:nvPr>
        </p:nvSpPr>
        <p:spPr/>
        <p:txBody>
          <a:bodyPr/>
          <a:lstStyle/>
          <a:p>
            <a:fld id="{04CA774D-2543-463F-A77F-7587D6782DF4}" type="slidenum">
              <a:rPr lang="en-US" smtClean="0"/>
              <a:t>13</a:t>
            </a:fld>
            <a:endParaRPr lang="en-US"/>
          </a:p>
        </p:txBody>
      </p:sp>
    </p:spTree>
    <p:extLst>
      <p:ext uri="{BB962C8B-B14F-4D97-AF65-F5344CB8AC3E}">
        <p14:creationId xmlns:p14="http://schemas.microsoft.com/office/powerpoint/2010/main" val="3569873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by Franz Schuttenhelm. See slide. </a:t>
            </a:r>
          </a:p>
          <a:p>
            <a:endParaRPr lang="en-US" dirty="0"/>
          </a:p>
          <a:p>
            <a:r>
              <a:rPr lang="en-US" dirty="0"/>
              <a:t>Website update from Theresa Meinen: Josh will work on this after the NRRCC website. </a:t>
            </a:r>
          </a:p>
          <a:p>
            <a:endParaRPr lang="en-US" dirty="0"/>
          </a:p>
          <a:p>
            <a:r>
              <a:rPr lang="en-US" dirty="0"/>
              <a:t>Franz will send out a formal invite for ideas for the website from board members. Start thinking about what you might like to see on the website. </a:t>
            </a:r>
          </a:p>
        </p:txBody>
      </p:sp>
      <p:sp>
        <p:nvSpPr>
          <p:cNvPr id="4" name="Slide Number Placeholder 3"/>
          <p:cNvSpPr>
            <a:spLocks noGrp="1"/>
          </p:cNvSpPr>
          <p:nvPr>
            <p:ph type="sldNum" sz="quarter" idx="5"/>
          </p:nvPr>
        </p:nvSpPr>
        <p:spPr/>
        <p:txBody>
          <a:bodyPr/>
          <a:lstStyle/>
          <a:p>
            <a:fld id="{04CA774D-2543-463F-A77F-7587D6782DF4}" type="slidenum">
              <a:rPr lang="en-US" smtClean="0"/>
              <a:t>14</a:t>
            </a:fld>
            <a:endParaRPr lang="en-US"/>
          </a:p>
        </p:txBody>
      </p:sp>
    </p:spTree>
    <p:extLst>
      <p:ext uri="{BB962C8B-B14F-4D97-AF65-F5344CB8AC3E}">
        <p14:creationId xmlns:p14="http://schemas.microsoft.com/office/powerpoint/2010/main" val="233872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by Franz Schuttenhelm. See slide. </a:t>
            </a:r>
          </a:p>
        </p:txBody>
      </p:sp>
      <p:sp>
        <p:nvSpPr>
          <p:cNvPr id="4" name="Slide Number Placeholder 3"/>
          <p:cNvSpPr>
            <a:spLocks noGrp="1"/>
          </p:cNvSpPr>
          <p:nvPr>
            <p:ph type="sldNum" sz="quarter" idx="5"/>
          </p:nvPr>
        </p:nvSpPr>
        <p:spPr/>
        <p:txBody>
          <a:bodyPr/>
          <a:lstStyle/>
          <a:p>
            <a:fld id="{04CA774D-2543-463F-A77F-7587D6782DF4}" type="slidenum">
              <a:rPr lang="en-US" smtClean="0"/>
              <a:t>15</a:t>
            </a:fld>
            <a:endParaRPr lang="en-US"/>
          </a:p>
        </p:txBody>
      </p:sp>
    </p:spTree>
    <p:extLst>
      <p:ext uri="{BB962C8B-B14F-4D97-AF65-F5344CB8AC3E}">
        <p14:creationId xmlns:p14="http://schemas.microsoft.com/office/powerpoint/2010/main" val="41004225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on NRRCC items by Theresa Meinen: T-shirts will be made and sold onsite. Rachel Wagner’s brother will be providing this service with his small business. We are still working out the details with possible pre-ordering. </a:t>
            </a:r>
          </a:p>
        </p:txBody>
      </p:sp>
      <p:sp>
        <p:nvSpPr>
          <p:cNvPr id="4" name="Slide Number Placeholder 3"/>
          <p:cNvSpPr>
            <a:spLocks noGrp="1"/>
          </p:cNvSpPr>
          <p:nvPr>
            <p:ph type="sldNum" sz="quarter" idx="5"/>
          </p:nvPr>
        </p:nvSpPr>
        <p:spPr/>
        <p:txBody>
          <a:bodyPr/>
          <a:lstStyle/>
          <a:p>
            <a:fld id="{04CA774D-2543-463F-A77F-7587D6782DF4}" type="slidenum">
              <a:rPr lang="en-US" smtClean="0"/>
              <a:t>16</a:t>
            </a:fld>
            <a:endParaRPr lang="en-US"/>
          </a:p>
        </p:txBody>
      </p:sp>
    </p:spTree>
    <p:extLst>
      <p:ext uri="{BB962C8B-B14F-4D97-AF65-F5344CB8AC3E}">
        <p14:creationId xmlns:p14="http://schemas.microsoft.com/office/powerpoint/2010/main" val="2855924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by Franz Schuttenhelm. See slide. Fundraising committee to keep working on further details. </a:t>
            </a:r>
          </a:p>
        </p:txBody>
      </p:sp>
      <p:sp>
        <p:nvSpPr>
          <p:cNvPr id="4" name="Slide Number Placeholder 3"/>
          <p:cNvSpPr>
            <a:spLocks noGrp="1"/>
          </p:cNvSpPr>
          <p:nvPr>
            <p:ph type="sldNum" sz="quarter" idx="5"/>
          </p:nvPr>
        </p:nvSpPr>
        <p:spPr/>
        <p:txBody>
          <a:bodyPr/>
          <a:lstStyle/>
          <a:p>
            <a:fld id="{04CA774D-2543-463F-A77F-7587D6782DF4}" type="slidenum">
              <a:rPr lang="en-US" smtClean="0"/>
              <a:t>17</a:t>
            </a:fld>
            <a:endParaRPr lang="en-US"/>
          </a:p>
        </p:txBody>
      </p:sp>
    </p:spTree>
    <p:extLst>
      <p:ext uri="{BB962C8B-B14F-4D97-AF65-F5344CB8AC3E}">
        <p14:creationId xmlns:p14="http://schemas.microsoft.com/office/powerpoint/2010/main" val="1482214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given by Franz Schuttenhelm. See slide. </a:t>
            </a:r>
          </a:p>
        </p:txBody>
      </p:sp>
      <p:sp>
        <p:nvSpPr>
          <p:cNvPr id="4" name="Slide Number Placeholder 3"/>
          <p:cNvSpPr>
            <a:spLocks noGrp="1"/>
          </p:cNvSpPr>
          <p:nvPr>
            <p:ph type="sldNum" sz="quarter" idx="5"/>
          </p:nvPr>
        </p:nvSpPr>
        <p:spPr/>
        <p:txBody>
          <a:bodyPr/>
          <a:lstStyle/>
          <a:p>
            <a:fld id="{04CA774D-2543-463F-A77F-7587D6782DF4}" type="slidenum">
              <a:rPr lang="en-US" smtClean="0"/>
              <a:t>19</a:t>
            </a:fld>
            <a:endParaRPr lang="en-US"/>
          </a:p>
        </p:txBody>
      </p:sp>
    </p:spTree>
    <p:extLst>
      <p:ext uri="{BB962C8B-B14F-4D97-AF65-F5344CB8AC3E}">
        <p14:creationId xmlns:p14="http://schemas.microsoft.com/office/powerpoint/2010/main" val="1552814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Updates given by Franz Schuttenhelm. See slide. </a:t>
            </a:r>
          </a:p>
          <a:p>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20</a:t>
            </a:fld>
            <a:endParaRPr lang="en-US"/>
          </a:p>
        </p:txBody>
      </p:sp>
    </p:spTree>
    <p:extLst>
      <p:ext uri="{BB962C8B-B14F-4D97-AF65-F5344CB8AC3E}">
        <p14:creationId xmlns:p14="http://schemas.microsoft.com/office/powerpoint/2010/main" val="4045649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Updates given by Franz Schuttenhelm. See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Franz will work with social media and membership committees to ensure we are meeting these responsibilities. If we show proof, we do get a quarterly $250.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Dustin Goodman is on a HOD committee with Speaker Jackson and is reviewing all societies website &amp; marketing over the next quarter. Currently Wisconsin does not pass, but will re-evaluate with new website. Dustin will connect with Pia and Franz going forward. Dustin will send the criteria to Theresa to pass on to Josh to ensure website is built around the guidelines. </a:t>
            </a:r>
          </a:p>
          <a:p>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21</a:t>
            </a:fld>
            <a:endParaRPr lang="en-US"/>
          </a:p>
        </p:txBody>
      </p:sp>
    </p:spTree>
    <p:extLst>
      <p:ext uri="{BB962C8B-B14F-4D97-AF65-F5344CB8AC3E}">
        <p14:creationId xmlns:p14="http://schemas.microsoft.com/office/powerpoint/2010/main" val="3583478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Quorum met at 4:31pm</a:t>
            </a:r>
          </a:p>
        </p:txBody>
      </p:sp>
      <p:sp>
        <p:nvSpPr>
          <p:cNvPr id="4" name="Slide Number Placeholder 3"/>
          <p:cNvSpPr>
            <a:spLocks noGrp="1"/>
          </p:cNvSpPr>
          <p:nvPr>
            <p:ph type="sldNum" sz="quarter" idx="5"/>
          </p:nvPr>
        </p:nvSpPr>
        <p:spPr/>
        <p:txBody>
          <a:bodyPr/>
          <a:lstStyle/>
          <a:p>
            <a:fld id="{04CA774D-2543-463F-A77F-7587D6782DF4}" type="slidenum">
              <a:rPr lang="en-US" smtClean="0"/>
              <a:t>2</a:t>
            </a:fld>
            <a:endParaRPr lang="en-US"/>
          </a:p>
        </p:txBody>
      </p:sp>
    </p:spTree>
    <p:extLst>
      <p:ext uri="{BB962C8B-B14F-4D97-AF65-F5344CB8AC3E}">
        <p14:creationId xmlns:p14="http://schemas.microsoft.com/office/powerpoint/2010/main" val="26116553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by Franz Schuttenhelm. See slide. </a:t>
            </a:r>
          </a:p>
          <a:p>
            <a:endParaRPr lang="en-US" dirty="0"/>
          </a:p>
          <a:p>
            <a:r>
              <a:rPr lang="en-US" dirty="0"/>
              <a:t>Let Franz know if you require a user name or password. All access should be there. </a:t>
            </a:r>
          </a:p>
          <a:p>
            <a:endParaRPr lang="en-US" dirty="0"/>
          </a:p>
          <a:p>
            <a:r>
              <a:rPr lang="en-US" dirty="0"/>
              <a:t>Working on the orientation process and having it ready for the new group of incoming members. </a:t>
            </a:r>
          </a:p>
        </p:txBody>
      </p:sp>
      <p:sp>
        <p:nvSpPr>
          <p:cNvPr id="4" name="Slide Number Placeholder 3"/>
          <p:cNvSpPr>
            <a:spLocks noGrp="1"/>
          </p:cNvSpPr>
          <p:nvPr>
            <p:ph type="sldNum" sz="quarter" idx="5"/>
          </p:nvPr>
        </p:nvSpPr>
        <p:spPr/>
        <p:txBody>
          <a:bodyPr/>
          <a:lstStyle/>
          <a:p>
            <a:fld id="{04CA774D-2543-463F-A77F-7587D6782DF4}" type="slidenum">
              <a:rPr lang="en-US" smtClean="0"/>
              <a:t>22</a:t>
            </a:fld>
            <a:endParaRPr lang="en-US"/>
          </a:p>
        </p:txBody>
      </p:sp>
    </p:spTree>
    <p:extLst>
      <p:ext uri="{BB962C8B-B14F-4D97-AF65-F5344CB8AC3E}">
        <p14:creationId xmlns:p14="http://schemas.microsoft.com/office/powerpoint/2010/main" val="3846812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by Ron Pasewald. See slide.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23</a:t>
            </a:fld>
            <a:endParaRPr lang="en-US"/>
          </a:p>
        </p:txBody>
      </p:sp>
    </p:spTree>
    <p:extLst>
      <p:ext uri="{BB962C8B-B14F-4D97-AF65-F5344CB8AC3E}">
        <p14:creationId xmlns:p14="http://schemas.microsoft.com/office/powerpoint/2010/main" val="828944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given by Laurel White. See slide. </a:t>
            </a:r>
          </a:p>
        </p:txBody>
      </p:sp>
      <p:sp>
        <p:nvSpPr>
          <p:cNvPr id="4" name="Slide Number Placeholder 3"/>
          <p:cNvSpPr>
            <a:spLocks noGrp="1"/>
          </p:cNvSpPr>
          <p:nvPr>
            <p:ph type="sldNum" sz="quarter" idx="5"/>
          </p:nvPr>
        </p:nvSpPr>
        <p:spPr/>
        <p:txBody>
          <a:bodyPr/>
          <a:lstStyle/>
          <a:p>
            <a:fld id="{04CA774D-2543-463F-A77F-7587D6782DF4}" type="slidenum">
              <a:rPr lang="en-US" smtClean="0"/>
              <a:t>24</a:t>
            </a:fld>
            <a:endParaRPr lang="en-US"/>
          </a:p>
        </p:txBody>
      </p:sp>
    </p:spTree>
    <p:extLst>
      <p:ext uri="{BB962C8B-B14F-4D97-AF65-F5344CB8AC3E}">
        <p14:creationId xmlns:p14="http://schemas.microsoft.com/office/powerpoint/2010/main" val="3795746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Updates given by Laurel White. See slide. </a:t>
            </a:r>
          </a:p>
          <a:p>
            <a:endParaRPr lang="en-US" dirty="0"/>
          </a:p>
          <a:p>
            <a:r>
              <a:rPr lang="en-US" dirty="0"/>
              <a:t>Investments seem more stable. </a:t>
            </a:r>
          </a:p>
          <a:p>
            <a:r>
              <a:rPr lang="en-US" dirty="0"/>
              <a:t>Bonfire fundraising amount will have about $36 in fees associated with a </a:t>
            </a:r>
            <a:r>
              <a:rPr lang="en-US" dirty="0" err="1"/>
              <a:t>paypal</a:t>
            </a:r>
            <a:r>
              <a:rPr lang="en-US" dirty="0"/>
              <a:t> fee before being able to transfer it to our checking account. </a:t>
            </a:r>
          </a:p>
          <a:p>
            <a:r>
              <a:rPr lang="en-US" dirty="0"/>
              <a:t>Laurel has started a fundraising tracking tool as it is only one budget line. This will allow for us to see what each fundraising effort brings in. </a:t>
            </a:r>
          </a:p>
          <a:p>
            <a:r>
              <a:rPr lang="en-US" dirty="0"/>
              <a:t>All incoming board members would benefit from meeting with the treasurer to discuss the budget, expense reports, etc. as part of the onboarding process. </a:t>
            </a:r>
          </a:p>
          <a:p>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25</a:t>
            </a:fld>
            <a:endParaRPr lang="en-US"/>
          </a:p>
        </p:txBody>
      </p:sp>
    </p:spTree>
    <p:extLst>
      <p:ext uri="{BB962C8B-B14F-4D97-AF65-F5344CB8AC3E}">
        <p14:creationId xmlns:p14="http://schemas.microsoft.com/office/powerpoint/2010/main" val="12684690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given by Sarah Brundidge. Working to be a support person for the various committees. </a:t>
            </a:r>
          </a:p>
        </p:txBody>
      </p:sp>
      <p:sp>
        <p:nvSpPr>
          <p:cNvPr id="4" name="Slide Number Placeholder 3"/>
          <p:cNvSpPr>
            <a:spLocks noGrp="1"/>
          </p:cNvSpPr>
          <p:nvPr>
            <p:ph type="sldNum" sz="quarter" idx="5"/>
          </p:nvPr>
        </p:nvSpPr>
        <p:spPr/>
        <p:txBody>
          <a:bodyPr/>
          <a:lstStyle/>
          <a:p>
            <a:fld id="{04CA774D-2543-463F-A77F-7587D6782DF4}" type="slidenum">
              <a:rPr lang="en-US" smtClean="0"/>
              <a:t>26</a:t>
            </a:fld>
            <a:endParaRPr lang="en-US"/>
          </a:p>
        </p:txBody>
      </p:sp>
    </p:spTree>
    <p:extLst>
      <p:ext uri="{BB962C8B-B14F-4D97-AF65-F5344CB8AC3E}">
        <p14:creationId xmlns:p14="http://schemas.microsoft.com/office/powerpoint/2010/main" val="37752982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by Kris Ostrander. See slide. </a:t>
            </a:r>
          </a:p>
          <a:p>
            <a:endParaRPr lang="en-US" dirty="0"/>
          </a:p>
          <a:p>
            <a:r>
              <a:rPr lang="en-US" dirty="0"/>
              <a:t>More to come on proposed legislation to remove the rules &amp; statutes exams. </a:t>
            </a:r>
          </a:p>
          <a:p>
            <a:endParaRPr lang="en-US" dirty="0"/>
          </a:p>
          <a:p>
            <a:r>
              <a:rPr lang="en-US" dirty="0"/>
              <a:t>Dan </a:t>
            </a:r>
            <a:r>
              <a:rPr lang="en-US" dirty="0" err="1"/>
              <a:t>Hereth</a:t>
            </a:r>
            <a:r>
              <a:rPr lang="en-US" dirty="0"/>
              <a:t> is moving into the DSPS secretary role. We should support him in this role. </a:t>
            </a:r>
          </a:p>
          <a:p>
            <a:endParaRPr lang="en-US" dirty="0"/>
          </a:p>
          <a:p>
            <a:r>
              <a:rPr lang="en-US" dirty="0"/>
              <a:t>If you are interested in attending the PACT meeting dates, please let Kris know. </a:t>
            </a:r>
          </a:p>
        </p:txBody>
      </p:sp>
      <p:sp>
        <p:nvSpPr>
          <p:cNvPr id="4" name="Slide Number Placeholder 3"/>
          <p:cNvSpPr>
            <a:spLocks noGrp="1"/>
          </p:cNvSpPr>
          <p:nvPr>
            <p:ph type="sldNum" sz="quarter" idx="5"/>
          </p:nvPr>
        </p:nvSpPr>
        <p:spPr/>
        <p:txBody>
          <a:bodyPr/>
          <a:lstStyle/>
          <a:p>
            <a:fld id="{04CA774D-2543-463F-A77F-7587D6782DF4}" type="slidenum">
              <a:rPr lang="en-US" smtClean="0"/>
              <a:t>27</a:t>
            </a:fld>
            <a:endParaRPr lang="en-US"/>
          </a:p>
        </p:txBody>
      </p:sp>
    </p:spTree>
    <p:extLst>
      <p:ext uri="{BB962C8B-B14F-4D97-AF65-F5344CB8AC3E}">
        <p14:creationId xmlns:p14="http://schemas.microsoft.com/office/powerpoint/2010/main" val="27822343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given by Theresa Meinen. See slide. </a:t>
            </a:r>
          </a:p>
          <a:p>
            <a:endParaRPr lang="en-US" dirty="0"/>
          </a:p>
          <a:p>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28</a:t>
            </a:fld>
            <a:endParaRPr lang="en-US"/>
          </a:p>
        </p:txBody>
      </p:sp>
    </p:spTree>
    <p:extLst>
      <p:ext uri="{BB962C8B-B14F-4D97-AF65-F5344CB8AC3E}">
        <p14:creationId xmlns:p14="http://schemas.microsoft.com/office/powerpoint/2010/main" val="23307528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given by </a:t>
            </a:r>
            <a:r>
              <a:rPr lang="en-US" dirty="0" err="1"/>
              <a:t>Kellianne</a:t>
            </a:r>
            <a:r>
              <a:rPr lang="en-US" dirty="0"/>
              <a:t> Fleming. We have been trying to get contacts at other hospitals to work on a WSRC membership drive. Hoping to utilize the NRRCC as a kickoff for a membership drive and hope to give away a AARC membership. If other board members would like to connect to have conversations about boosting membership, please contact </a:t>
            </a:r>
            <a:r>
              <a:rPr lang="en-US" dirty="0" err="1"/>
              <a:t>Kellianne</a:t>
            </a:r>
            <a:r>
              <a:rPr lang="en-US" dirty="0"/>
              <a:t>. Franz is also speaking with past membership chair to get ideas for membership. </a:t>
            </a:r>
          </a:p>
        </p:txBody>
      </p:sp>
      <p:sp>
        <p:nvSpPr>
          <p:cNvPr id="4" name="Slide Number Placeholder 3"/>
          <p:cNvSpPr>
            <a:spLocks noGrp="1"/>
          </p:cNvSpPr>
          <p:nvPr>
            <p:ph type="sldNum" sz="quarter" idx="5"/>
          </p:nvPr>
        </p:nvSpPr>
        <p:spPr/>
        <p:txBody>
          <a:bodyPr/>
          <a:lstStyle/>
          <a:p>
            <a:fld id="{04CA774D-2543-463F-A77F-7587D6782DF4}" type="slidenum">
              <a:rPr lang="en-US" smtClean="0"/>
              <a:t>29</a:t>
            </a:fld>
            <a:endParaRPr lang="en-US"/>
          </a:p>
        </p:txBody>
      </p:sp>
    </p:spTree>
    <p:extLst>
      <p:ext uri="{BB962C8B-B14F-4D97-AF65-F5344CB8AC3E}">
        <p14:creationId xmlns:p14="http://schemas.microsoft.com/office/powerpoint/2010/main" val="9517474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by Megan </a:t>
            </a:r>
            <a:r>
              <a:rPr lang="en-US" dirty="0" err="1"/>
              <a:t>Ryba</a:t>
            </a:r>
            <a:r>
              <a:rPr lang="en-US" dirty="0"/>
              <a:t>. We did do the Feb 10</a:t>
            </a:r>
            <a:r>
              <a:rPr lang="en-US" baseline="30000" dirty="0"/>
              <a:t>th</a:t>
            </a:r>
            <a:r>
              <a:rPr lang="en-US" dirty="0"/>
              <a:t> conference with CVTC. No other updates at this time</a:t>
            </a:r>
          </a:p>
        </p:txBody>
      </p:sp>
      <p:sp>
        <p:nvSpPr>
          <p:cNvPr id="4" name="Slide Number Placeholder 3"/>
          <p:cNvSpPr>
            <a:spLocks noGrp="1"/>
          </p:cNvSpPr>
          <p:nvPr>
            <p:ph type="sldNum" sz="quarter" idx="5"/>
          </p:nvPr>
        </p:nvSpPr>
        <p:spPr/>
        <p:txBody>
          <a:bodyPr/>
          <a:lstStyle/>
          <a:p>
            <a:fld id="{04CA774D-2543-463F-A77F-7587D6782DF4}" type="slidenum">
              <a:rPr lang="en-US" smtClean="0"/>
              <a:t>30</a:t>
            </a:fld>
            <a:endParaRPr lang="en-US"/>
          </a:p>
        </p:txBody>
      </p:sp>
    </p:spTree>
    <p:extLst>
      <p:ext uri="{BB962C8B-B14F-4D97-AF65-F5344CB8AC3E}">
        <p14:creationId xmlns:p14="http://schemas.microsoft.com/office/powerpoint/2010/main" val="13010431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by Taya Hass. No updates. Taya will connect the new rep with Don Raymond (past district rep) and support as she can until she moves. </a:t>
            </a:r>
          </a:p>
        </p:txBody>
      </p:sp>
      <p:sp>
        <p:nvSpPr>
          <p:cNvPr id="4" name="Slide Number Placeholder 3"/>
          <p:cNvSpPr>
            <a:spLocks noGrp="1"/>
          </p:cNvSpPr>
          <p:nvPr>
            <p:ph type="sldNum" sz="quarter" idx="5"/>
          </p:nvPr>
        </p:nvSpPr>
        <p:spPr/>
        <p:txBody>
          <a:bodyPr/>
          <a:lstStyle/>
          <a:p>
            <a:fld id="{04CA774D-2543-463F-A77F-7587D6782DF4}" type="slidenum">
              <a:rPr lang="en-US" smtClean="0"/>
              <a:t>31</a:t>
            </a:fld>
            <a:endParaRPr lang="en-US"/>
          </a:p>
        </p:txBody>
      </p:sp>
    </p:spTree>
    <p:extLst>
      <p:ext uri="{BB962C8B-B14F-4D97-AF65-F5344CB8AC3E}">
        <p14:creationId xmlns:p14="http://schemas.microsoft.com/office/powerpoint/2010/main" val="1591260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Call to order at 4:33pm</a:t>
            </a:r>
          </a:p>
        </p:txBody>
      </p:sp>
      <p:sp>
        <p:nvSpPr>
          <p:cNvPr id="4" name="Slide Number Placeholder 3"/>
          <p:cNvSpPr>
            <a:spLocks noGrp="1"/>
          </p:cNvSpPr>
          <p:nvPr>
            <p:ph type="sldNum" sz="quarter" idx="5"/>
          </p:nvPr>
        </p:nvSpPr>
        <p:spPr/>
        <p:txBody>
          <a:bodyPr/>
          <a:lstStyle/>
          <a:p>
            <a:fld id="{04CA774D-2543-463F-A77F-7587D6782DF4}" type="slidenum">
              <a:rPr lang="en-US" smtClean="0"/>
              <a:t>4</a:t>
            </a:fld>
            <a:endParaRPr lang="en-US"/>
          </a:p>
        </p:txBody>
      </p:sp>
    </p:spTree>
    <p:extLst>
      <p:ext uri="{BB962C8B-B14F-4D97-AF65-F5344CB8AC3E}">
        <p14:creationId xmlns:p14="http://schemas.microsoft.com/office/powerpoint/2010/main" val="26196469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updates. </a:t>
            </a:r>
          </a:p>
        </p:txBody>
      </p:sp>
      <p:sp>
        <p:nvSpPr>
          <p:cNvPr id="4" name="Slide Number Placeholder 3"/>
          <p:cNvSpPr>
            <a:spLocks noGrp="1"/>
          </p:cNvSpPr>
          <p:nvPr>
            <p:ph type="sldNum" sz="quarter" idx="5"/>
          </p:nvPr>
        </p:nvSpPr>
        <p:spPr/>
        <p:txBody>
          <a:bodyPr/>
          <a:lstStyle/>
          <a:p>
            <a:fld id="{04CA774D-2543-463F-A77F-7587D6782DF4}" type="slidenum">
              <a:rPr lang="en-US" smtClean="0"/>
              <a:t>32</a:t>
            </a:fld>
            <a:endParaRPr lang="en-US"/>
          </a:p>
        </p:txBody>
      </p:sp>
    </p:spTree>
    <p:extLst>
      <p:ext uri="{BB962C8B-B14F-4D97-AF65-F5344CB8AC3E}">
        <p14:creationId xmlns:p14="http://schemas.microsoft.com/office/powerpoint/2010/main" val="13663849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updates. </a:t>
            </a:r>
          </a:p>
        </p:txBody>
      </p:sp>
      <p:sp>
        <p:nvSpPr>
          <p:cNvPr id="4" name="Slide Number Placeholder 3"/>
          <p:cNvSpPr>
            <a:spLocks noGrp="1"/>
          </p:cNvSpPr>
          <p:nvPr>
            <p:ph type="sldNum" sz="quarter" idx="5"/>
          </p:nvPr>
        </p:nvSpPr>
        <p:spPr/>
        <p:txBody>
          <a:bodyPr/>
          <a:lstStyle/>
          <a:p>
            <a:fld id="{04CA774D-2543-463F-A77F-7587D6782DF4}" type="slidenum">
              <a:rPr lang="en-US" smtClean="0"/>
              <a:t>33</a:t>
            </a:fld>
            <a:endParaRPr lang="en-US"/>
          </a:p>
        </p:txBody>
      </p:sp>
    </p:spTree>
    <p:extLst>
      <p:ext uri="{BB962C8B-B14F-4D97-AF65-F5344CB8AC3E}">
        <p14:creationId xmlns:p14="http://schemas.microsoft.com/office/powerpoint/2010/main" val="28840018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by Charlotte Kersten. See slide. </a:t>
            </a:r>
          </a:p>
        </p:txBody>
      </p:sp>
      <p:sp>
        <p:nvSpPr>
          <p:cNvPr id="4" name="Slide Number Placeholder 3"/>
          <p:cNvSpPr>
            <a:spLocks noGrp="1"/>
          </p:cNvSpPr>
          <p:nvPr>
            <p:ph type="sldNum" sz="quarter" idx="5"/>
          </p:nvPr>
        </p:nvSpPr>
        <p:spPr/>
        <p:txBody>
          <a:bodyPr/>
          <a:lstStyle/>
          <a:p>
            <a:fld id="{04CA774D-2543-463F-A77F-7587D6782DF4}" type="slidenum">
              <a:rPr lang="en-US" smtClean="0"/>
              <a:t>34</a:t>
            </a:fld>
            <a:endParaRPr lang="en-US"/>
          </a:p>
        </p:txBody>
      </p:sp>
    </p:spTree>
    <p:extLst>
      <p:ext uri="{BB962C8B-B14F-4D97-AF65-F5344CB8AC3E}">
        <p14:creationId xmlns:p14="http://schemas.microsoft.com/office/powerpoint/2010/main" val="36275917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given by Leann Thao and Franz Schuttenhelm. See slide. </a:t>
            </a:r>
          </a:p>
          <a:p>
            <a:endParaRPr lang="en-US" dirty="0"/>
          </a:p>
          <a:p>
            <a:r>
              <a:rPr lang="en-US" dirty="0"/>
              <a:t>Franz working on a </a:t>
            </a:r>
            <a:r>
              <a:rPr lang="en-US" dirty="0" err="1"/>
              <a:t>todo</a:t>
            </a:r>
            <a:r>
              <a:rPr lang="en-US" dirty="0"/>
              <a:t> list for how to run a fundraiser such as a chicken-que. </a:t>
            </a:r>
          </a:p>
        </p:txBody>
      </p:sp>
      <p:sp>
        <p:nvSpPr>
          <p:cNvPr id="4" name="Slide Number Placeholder 3"/>
          <p:cNvSpPr>
            <a:spLocks noGrp="1"/>
          </p:cNvSpPr>
          <p:nvPr>
            <p:ph type="sldNum" sz="quarter" idx="5"/>
          </p:nvPr>
        </p:nvSpPr>
        <p:spPr/>
        <p:txBody>
          <a:bodyPr/>
          <a:lstStyle/>
          <a:p>
            <a:fld id="{04CA774D-2543-463F-A77F-7587D6782DF4}" type="slidenum">
              <a:rPr lang="en-US" smtClean="0"/>
              <a:t>35</a:t>
            </a:fld>
            <a:endParaRPr lang="en-US"/>
          </a:p>
        </p:txBody>
      </p:sp>
    </p:spTree>
    <p:extLst>
      <p:ext uri="{BB962C8B-B14F-4D97-AF65-F5344CB8AC3E}">
        <p14:creationId xmlns:p14="http://schemas.microsoft.com/office/powerpoint/2010/main" val="27725657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by Theresa Meinen. See slide. </a:t>
            </a:r>
          </a:p>
          <a:p>
            <a:endParaRPr lang="en-US" dirty="0"/>
          </a:p>
          <a:p>
            <a:r>
              <a:rPr lang="en-US" dirty="0"/>
              <a:t>If you have not liked the NRRCC on all social platforms, please do so. Share and invite as well. Thanks!</a:t>
            </a:r>
          </a:p>
          <a:p>
            <a:endParaRPr lang="en-US" dirty="0"/>
          </a:p>
          <a:p>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36</a:t>
            </a:fld>
            <a:endParaRPr lang="en-US"/>
          </a:p>
        </p:txBody>
      </p:sp>
    </p:spTree>
    <p:extLst>
      <p:ext uri="{BB962C8B-B14F-4D97-AF65-F5344CB8AC3E}">
        <p14:creationId xmlns:p14="http://schemas.microsoft.com/office/powerpoint/2010/main" val="14875093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by Franz Schuttenhelm. See slide. Military grant posted on AARC connect. </a:t>
            </a:r>
          </a:p>
        </p:txBody>
      </p:sp>
      <p:sp>
        <p:nvSpPr>
          <p:cNvPr id="4" name="Slide Number Placeholder 3"/>
          <p:cNvSpPr>
            <a:spLocks noGrp="1"/>
          </p:cNvSpPr>
          <p:nvPr>
            <p:ph type="sldNum" sz="quarter" idx="5"/>
          </p:nvPr>
        </p:nvSpPr>
        <p:spPr/>
        <p:txBody>
          <a:bodyPr/>
          <a:lstStyle/>
          <a:p>
            <a:fld id="{04CA774D-2543-463F-A77F-7587D6782DF4}" type="slidenum">
              <a:rPr lang="en-US" smtClean="0"/>
              <a:t>37</a:t>
            </a:fld>
            <a:endParaRPr lang="en-US"/>
          </a:p>
        </p:txBody>
      </p:sp>
    </p:spTree>
    <p:extLst>
      <p:ext uri="{BB962C8B-B14F-4D97-AF65-F5344CB8AC3E}">
        <p14:creationId xmlns:p14="http://schemas.microsoft.com/office/powerpoint/2010/main" val="11514599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given by Franz Schuttenhelm. See slide. </a:t>
            </a:r>
          </a:p>
        </p:txBody>
      </p:sp>
      <p:sp>
        <p:nvSpPr>
          <p:cNvPr id="4" name="Slide Number Placeholder 3"/>
          <p:cNvSpPr>
            <a:spLocks noGrp="1"/>
          </p:cNvSpPr>
          <p:nvPr>
            <p:ph type="sldNum" sz="quarter" idx="5"/>
          </p:nvPr>
        </p:nvSpPr>
        <p:spPr/>
        <p:txBody>
          <a:bodyPr/>
          <a:lstStyle/>
          <a:p>
            <a:fld id="{04CA774D-2543-463F-A77F-7587D6782DF4}" type="slidenum">
              <a:rPr lang="en-US" smtClean="0"/>
              <a:t>38</a:t>
            </a:fld>
            <a:endParaRPr lang="en-US"/>
          </a:p>
        </p:txBody>
      </p:sp>
    </p:spTree>
    <p:extLst>
      <p:ext uri="{BB962C8B-B14F-4D97-AF65-F5344CB8AC3E}">
        <p14:creationId xmlns:p14="http://schemas.microsoft.com/office/powerpoint/2010/main" val="10250656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updates. </a:t>
            </a:r>
          </a:p>
        </p:txBody>
      </p:sp>
      <p:sp>
        <p:nvSpPr>
          <p:cNvPr id="4" name="Slide Number Placeholder 3"/>
          <p:cNvSpPr>
            <a:spLocks noGrp="1"/>
          </p:cNvSpPr>
          <p:nvPr>
            <p:ph type="sldNum" sz="quarter" idx="5"/>
          </p:nvPr>
        </p:nvSpPr>
        <p:spPr/>
        <p:txBody>
          <a:bodyPr/>
          <a:lstStyle/>
          <a:p>
            <a:fld id="{04CA774D-2543-463F-A77F-7587D6782DF4}" type="slidenum">
              <a:rPr lang="en-US" smtClean="0"/>
              <a:t>39</a:t>
            </a:fld>
            <a:endParaRPr lang="en-US"/>
          </a:p>
        </p:txBody>
      </p:sp>
    </p:spTree>
    <p:extLst>
      <p:ext uri="{BB962C8B-B14F-4D97-AF65-F5344CB8AC3E}">
        <p14:creationId xmlns:p14="http://schemas.microsoft.com/office/powerpoint/2010/main" val="34721485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updates. </a:t>
            </a:r>
          </a:p>
        </p:txBody>
      </p:sp>
      <p:sp>
        <p:nvSpPr>
          <p:cNvPr id="4" name="Slide Number Placeholder 3"/>
          <p:cNvSpPr>
            <a:spLocks noGrp="1"/>
          </p:cNvSpPr>
          <p:nvPr>
            <p:ph type="sldNum" sz="quarter" idx="5"/>
          </p:nvPr>
        </p:nvSpPr>
        <p:spPr/>
        <p:txBody>
          <a:bodyPr/>
          <a:lstStyle/>
          <a:p>
            <a:fld id="{04CA774D-2543-463F-A77F-7587D6782DF4}" type="slidenum">
              <a:rPr lang="en-US" smtClean="0"/>
              <a:t>40</a:t>
            </a:fld>
            <a:endParaRPr lang="en-US"/>
          </a:p>
        </p:txBody>
      </p:sp>
    </p:spTree>
    <p:extLst>
      <p:ext uri="{BB962C8B-B14F-4D97-AF65-F5344CB8AC3E}">
        <p14:creationId xmlns:p14="http://schemas.microsoft.com/office/powerpoint/2010/main" val="19636025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did not send reports prior, please send them to be included in the minutes. </a:t>
            </a:r>
          </a:p>
        </p:txBody>
      </p:sp>
      <p:sp>
        <p:nvSpPr>
          <p:cNvPr id="4" name="Slide Number Placeholder 3"/>
          <p:cNvSpPr>
            <a:spLocks noGrp="1"/>
          </p:cNvSpPr>
          <p:nvPr>
            <p:ph type="sldNum" sz="quarter" idx="5"/>
          </p:nvPr>
        </p:nvSpPr>
        <p:spPr/>
        <p:txBody>
          <a:bodyPr/>
          <a:lstStyle/>
          <a:p>
            <a:fld id="{04CA774D-2543-463F-A77F-7587D6782DF4}" type="slidenum">
              <a:rPr lang="en-US" smtClean="0"/>
              <a:t>41</a:t>
            </a:fld>
            <a:endParaRPr lang="en-US"/>
          </a:p>
        </p:txBody>
      </p:sp>
    </p:spTree>
    <p:extLst>
      <p:ext uri="{BB962C8B-B14F-4D97-AF65-F5344CB8AC3E}">
        <p14:creationId xmlns:p14="http://schemas.microsoft.com/office/powerpoint/2010/main" val="1712764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5</a:t>
            </a:fld>
            <a:endParaRPr lang="en-US"/>
          </a:p>
        </p:txBody>
      </p:sp>
    </p:spTree>
    <p:extLst>
      <p:ext uri="{BB962C8B-B14F-4D97-AF65-F5344CB8AC3E}">
        <p14:creationId xmlns:p14="http://schemas.microsoft.com/office/powerpoint/2010/main" val="10029245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new topics.</a:t>
            </a:r>
          </a:p>
        </p:txBody>
      </p:sp>
      <p:sp>
        <p:nvSpPr>
          <p:cNvPr id="4" name="Slide Number Placeholder 3"/>
          <p:cNvSpPr>
            <a:spLocks noGrp="1"/>
          </p:cNvSpPr>
          <p:nvPr>
            <p:ph type="sldNum" sz="quarter" idx="5"/>
          </p:nvPr>
        </p:nvSpPr>
        <p:spPr/>
        <p:txBody>
          <a:bodyPr/>
          <a:lstStyle/>
          <a:p>
            <a:fld id="{04CA774D-2543-463F-A77F-7587D6782DF4}" type="slidenum">
              <a:rPr lang="en-US" smtClean="0"/>
              <a:t>42</a:t>
            </a:fld>
            <a:endParaRPr lang="en-US"/>
          </a:p>
        </p:txBody>
      </p:sp>
    </p:spTree>
    <p:extLst>
      <p:ext uri="{BB962C8B-B14F-4D97-AF65-F5344CB8AC3E}">
        <p14:creationId xmlns:p14="http://schemas.microsoft.com/office/powerpoint/2010/main" val="5200982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None in attendance. </a:t>
            </a:r>
          </a:p>
        </p:txBody>
      </p:sp>
      <p:sp>
        <p:nvSpPr>
          <p:cNvPr id="4" name="Slide Number Placeholder 3"/>
          <p:cNvSpPr>
            <a:spLocks noGrp="1"/>
          </p:cNvSpPr>
          <p:nvPr>
            <p:ph type="sldNum" sz="quarter" idx="5"/>
          </p:nvPr>
        </p:nvSpPr>
        <p:spPr/>
        <p:txBody>
          <a:bodyPr/>
          <a:lstStyle/>
          <a:p>
            <a:fld id="{04CA774D-2543-463F-A77F-7587D6782DF4}" type="slidenum">
              <a:rPr lang="en-US" smtClean="0"/>
              <a:t>43</a:t>
            </a:fld>
            <a:endParaRPr lang="en-US"/>
          </a:p>
        </p:txBody>
      </p:sp>
    </p:spTree>
    <p:extLst>
      <p:ext uri="{BB962C8B-B14F-4D97-AF65-F5344CB8AC3E}">
        <p14:creationId xmlns:p14="http://schemas.microsoft.com/office/powerpoint/2010/main" val="13922269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Theresa Meinen made a motion to adjourn</a:t>
            </a:r>
          </a:p>
          <a:p>
            <a:r>
              <a:rPr lang="en-US" dirty="0"/>
              <a:t>Taya Hass 2</a:t>
            </a:r>
            <a:r>
              <a:rPr lang="en-US" baseline="30000" dirty="0"/>
              <a:t>nd</a:t>
            </a:r>
            <a:r>
              <a:rPr lang="en-US" dirty="0"/>
              <a:t> </a:t>
            </a:r>
          </a:p>
          <a:p>
            <a:r>
              <a:rPr lang="en-US" dirty="0"/>
              <a:t>Motion passed</a:t>
            </a:r>
          </a:p>
          <a:p>
            <a:r>
              <a:rPr lang="en-US" dirty="0"/>
              <a:t>Adjourned </a:t>
            </a:r>
            <a:r>
              <a:rPr lang="en-US"/>
              <a:t>at 5:54pm</a:t>
            </a:r>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45</a:t>
            </a:fld>
            <a:endParaRPr lang="en-US"/>
          </a:p>
        </p:txBody>
      </p:sp>
    </p:spTree>
    <p:extLst>
      <p:ext uri="{BB962C8B-B14F-4D97-AF65-F5344CB8AC3E}">
        <p14:creationId xmlns:p14="http://schemas.microsoft.com/office/powerpoint/2010/main" val="1551442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6</a:t>
            </a:fld>
            <a:endParaRPr lang="en-US"/>
          </a:p>
        </p:txBody>
      </p:sp>
    </p:spTree>
    <p:extLst>
      <p:ext uri="{BB962C8B-B14F-4D97-AF65-F5344CB8AC3E}">
        <p14:creationId xmlns:p14="http://schemas.microsoft.com/office/powerpoint/2010/main" val="172430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Theresa Meinen made a motion to approve the minutes. </a:t>
            </a:r>
          </a:p>
          <a:p>
            <a:r>
              <a:rPr lang="en-US" dirty="0"/>
              <a:t>2</a:t>
            </a:r>
            <a:r>
              <a:rPr lang="en-US" baseline="30000" dirty="0"/>
              <a:t>nd</a:t>
            </a:r>
            <a:r>
              <a:rPr lang="en-US" dirty="0"/>
              <a:t>  by Taya Haas </a:t>
            </a:r>
          </a:p>
          <a:p>
            <a:r>
              <a:rPr lang="en-US" dirty="0"/>
              <a:t>Motion passed </a:t>
            </a:r>
          </a:p>
        </p:txBody>
      </p:sp>
      <p:sp>
        <p:nvSpPr>
          <p:cNvPr id="4" name="Slide Number Placeholder 3"/>
          <p:cNvSpPr>
            <a:spLocks noGrp="1"/>
          </p:cNvSpPr>
          <p:nvPr>
            <p:ph type="sldNum" sz="quarter" idx="5"/>
          </p:nvPr>
        </p:nvSpPr>
        <p:spPr/>
        <p:txBody>
          <a:bodyPr/>
          <a:lstStyle/>
          <a:p>
            <a:fld id="{04CA774D-2543-463F-A77F-7587D6782DF4}" type="slidenum">
              <a:rPr lang="en-US" smtClean="0"/>
              <a:t>7</a:t>
            </a:fld>
            <a:endParaRPr lang="en-US"/>
          </a:p>
        </p:txBody>
      </p:sp>
    </p:spTree>
    <p:extLst>
      <p:ext uri="{BB962C8B-B14F-4D97-AF65-F5344CB8AC3E}">
        <p14:creationId xmlns:p14="http://schemas.microsoft.com/office/powerpoint/2010/main" val="2318794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8</a:t>
            </a:fld>
            <a:endParaRPr lang="en-US"/>
          </a:p>
        </p:txBody>
      </p:sp>
    </p:spTree>
    <p:extLst>
      <p:ext uri="{BB962C8B-B14F-4D97-AF65-F5344CB8AC3E}">
        <p14:creationId xmlns:p14="http://schemas.microsoft.com/office/powerpoint/2010/main" val="2645048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given by Franz Schuttenhelm. See slide. </a:t>
            </a:r>
          </a:p>
        </p:txBody>
      </p:sp>
      <p:sp>
        <p:nvSpPr>
          <p:cNvPr id="4" name="Slide Number Placeholder 3"/>
          <p:cNvSpPr>
            <a:spLocks noGrp="1"/>
          </p:cNvSpPr>
          <p:nvPr>
            <p:ph type="sldNum" sz="quarter" idx="5"/>
          </p:nvPr>
        </p:nvSpPr>
        <p:spPr/>
        <p:txBody>
          <a:bodyPr/>
          <a:lstStyle/>
          <a:p>
            <a:fld id="{04CA774D-2543-463F-A77F-7587D6782DF4}" type="slidenum">
              <a:rPr lang="en-US" smtClean="0"/>
              <a:t>9</a:t>
            </a:fld>
            <a:endParaRPr lang="en-US"/>
          </a:p>
        </p:txBody>
      </p:sp>
    </p:spTree>
    <p:extLst>
      <p:ext uri="{BB962C8B-B14F-4D97-AF65-F5344CB8AC3E}">
        <p14:creationId xmlns:p14="http://schemas.microsoft.com/office/powerpoint/2010/main" val="57470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Election updates given by Sarah Schroeder. See slide. </a:t>
            </a:r>
          </a:p>
        </p:txBody>
      </p:sp>
      <p:sp>
        <p:nvSpPr>
          <p:cNvPr id="4" name="Slide Number Placeholder 3"/>
          <p:cNvSpPr>
            <a:spLocks noGrp="1"/>
          </p:cNvSpPr>
          <p:nvPr>
            <p:ph type="sldNum" sz="quarter" idx="5"/>
          </p:nvPr>
        </p:nvSpPr>
        <p:spPr/>
        <p:txBody>
          <a:bodyPr/>
          <a:lstStyle/>
          <a:p>
            <a:fld id="{04CA774D-2543-463F-A77F-7587D6782DF4}" type="slidenum">
              <a:rPr lang="en-US" smtClean="0"/>
              <a:t>10</a:t>
            </a:fld>
            <a:endParaRPr lang="en-US"/>
          </a:p>
        </p:txBody>
      </p:sp>
    </p:spTree>
    <p:extLst>
      <p:ext uri="{BB962C8B-B14F-4D97-AF65-F5344CB8AC3E}">
        <p14:creationId xmlns:p14="http://schemas.microsoft.com/office/powerpoint/2010/main" val="2769312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5F1C4-685D-4762-A72A-8D1E27EE35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652530-A0EE-4133-84DC-68C3884BB2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A000AB-3EE0-4F05-8C86-DB9675783F20}"/>
              </a:ext>
            </a:extLst>
          </p:cNvPr>
          <p:cNvSpPr>
            <a:spLocks noGrp="1"/>
          </p:cNvSpPr>
          <p:nvPr>
            <p:ph type="dt" sz="half" idx="10"/>
          </p:nvPr>
        </p:nvSpPr>
        <p:spPr/>
        <p:txBody>
          <a:bodyPr/>
          <a:lstStyle/>
          <a:p>
            <a:fld id="{56C52134-4A99-48D8-A100-E606D998E82D}" type="datetimeFigureOut">
              <a:rPr lang="en-US" smtClean="0"/>
              <a:t>10/19/2023</a:t>
            </a:fld>
            <a:endParaRPr lang="en-US"/>
          </a:p>
        </p:txBody>
      </p:sp>
      <p:sp>
        <p:nvSpPr>
          <p:cNvPr id="5" name="Footer Placeholder 4">
            <a:extLst>
              <a:ext uri="{FF2B5EF4-FFF2-40B4-BE49-F238E27FC236}">
                <a16:creationId xmlns:a16="http://schemas.microsoft.com/office/drawing/2014/main" id="{392F13D4-79C5-4E4E-9ADF-7212610EA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F8C06-A79B-459C-91C4-08A90142FC59}"/>
              </a:ext>
            </a:extLst>
          </p:cNvPr>
          <p:cNvSpPr>
            <a:spLocks noGrp="1"/>
          </p:cNvSpPr>
          <p:nvPr>
            <p:ph type="sldNum" sz="quarter" idx="12"/>
          </p:nvPr>
        </p:nvSpPr>
        <p:spPr/>
        <p:txBody>
          <a:bodyPr/>
          <a:lstStyle/>
          <a:p>
            <a:fld id="{4D1FDCE6-6BF9-4E13-B25F-13062C77AD7E}" type="slidenum">
              <a:rPr lang="en-US" smtClean="0"/>
              <a:t>‹#›</a:t>
            </a:fld>
            <a:endParaRPr lang="en-US"/>
          </a:p>
        </p:txBody>
      </p:sp>
    </p:spTree>
    <p:extLst>
      <p:ext uri="{BB962C8B-B14F-4D97-AF65-F5344CB8AC3E}">
        <p14:creationId xmlns:p14="http://schemas.microsoft.com/office/powerpoint/2010/main" val="4153519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1F5DE-4D0D-4189-B66C-F7DB7A7A26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96F088-AAB2-494A-912A-D9C4E0C32E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0BEF4F-95A7-422D-831A-F262868D3E2B}"/>
              </a:ext>
            </a:extLst>
          </p:cNvPr>
          <p:cNvSpPr>
            <a:spLocks noGrp="1"/>
          </p:cNvSpPr>
          <p:nvPr>
            <p:ph type="dt" sz="half" idx="10"/>
          </p:nvPr>
        </p:nvSpPr>
        <p:spPr/>
        <p:txBody>
          <a:bodyPr/>
          <a:lstStyle/>
          <a:p>
            <a:fld id="{56C52134-4A99-48D8-A100-E606D998E82D}" type="datetimeFigureOut">
              <a:rPr lang="en-US" smtClean="0"/>
              <a:t>10/19/2023</a:t>
            </a:fld>
            <a:endParaRPr lang="en-US"/>
          </a:p>
        </p:txBody>
      </p:sp>
      <p:sp>
        <p:nvSpPr>
          <p:cNvPr id="5" name="Footer Placeholder 4">
            <a:extLst>
              <a:ext uri="{FF2B5EF4-FFF2-40B4-BE49-F238E27FC236}">
                <a16:creationId xmlns:a16="http://schemas.microsoft.com/office/drawing/2014/main" id="{281902B0-BFB7-432A-A731-802054F7C2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EE9630-5894-48BF-9368-0A68B07CC2E2}"/>
              </a:ext>
            </a:extLst>
          </p:cNvPr>
          <p:cNvSpPr>
            <a:spLocks noGrp="1"/>
          </p:cNvSpPr>
          <p:nvPr>
            <p:ph type="sldNum" sz="quarter" idx="12"/>
          </p:nvPr>
        </p:nvSpPr>
        <p:spPr/>
        <p:txBody>
          <a:bodyPr/>
          <a:lstStyle/>
          <a:p>
            <a:fld id="{4D1FDCE6-6BF9-4E13-B25F-13062C77AD7E}" type="slidenum">
              <a:rPr lang="en-US" smtClean="0"/>
              <a:t>‹#›</a:t>
            </a:fld>
            <a:endParaRPr lang="en-US"/>
          </a:p>
        </p:txBody>
      </p:sp>
    </p:spTree>
    <p:extLst>
      <p:ext uri="{BB962C8B-B14F-4D97-AF65-F5344CB8AC3E}">
        <p14:creationId xmlns:p14="http://schemas.microsoft.com/office/powerpoint/2010/main" val="3384980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1A5CE8-BBDC-4E62-AA0C-5358E9ACB0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7828A8-E3B6-4A29-A576-A08B01C458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763357-34E3-4825-879B-59FB36497780}"/>
              </a:ext>
            </a:extLst>
          </p:cNvPr>
          <p:cNvSpPr>
            <a:spLocks noGrp="1"/>
          </p:cNvSpPr>
          <p:nvPr>
            <p:ph type="dt" sz="half" idx="10"/>
          </p:nvPr>
        </p:nvSpPr>
        <p:spPr/>
        <p:txBody>
          <a:bodyPr/>
          <a:lstStyle/>
          <a:p>
            <a:fld id="{56C52134-4A99-48D8-A100-E606D998E82D}" type="datetimeFigureOut">
              <a:rPr lang="en-US" smtClean="0"/>
              <a:t>10/19/2023</a:t>
            </a:fld>
            <a:endParaRPr lang="en-US"/>
          </a:p>
        </p:txBody>
      </p:sp>
      <p:sp>
        <p:nvSpPr>
          <p:cNvPr id="5" name="Footer Placeholder 4">
            <a:extLst>
              <a:ext uri="{FF2B5EF4-FFF2-40B4-BE49-F238E27FC236}">
                <a16:creationId xmlns:a16="http://schemas.microsoft.com/office/drawing/2014/main" id="{3B37F27E-8206-40EF-811C-18E2EC244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F04120-52B3-4FD0-A1A1-DCD21186C594}"/>
              </a:ext>
            </a:extLst>
          </p:cNvPr>
          <p:cNvSpPr>
            <a:spLocks noGrp="1"/>
          </p:cNvSpPr>
          <p:nvPr>
            <p:ph type="sldNum" sz="quarter" idx="12"/>
          </p:nvPr>
        </p:nvSpPr>
        <p:spPr/>
        <p:txBody>
          <a:bodyPr/>
          <a:lstStyle/>
          <a:p>
            <a:fld id="{4D1FDCE6-6BF9-4E13-B25F-13062C77AD7E}" type="slidenum">
              <a:rPr lang="en-US" smtClean="0"/>
              <a:t>‹#›</a:t>
            </a:fld>
            <a:endParaRPr lang="en-US"/>
          </a:p>
        </p:txBody>
      </p:sp>
    </p:spTree>
    <p:extLst>
      <p:ext uri="{BB962C8B-B14F-4D97-AF65-F5344CB8AC3E}">
        <p14:creationId xmlns:p14="http://schemas.microsoft.com/office/powerpoint/2010/main" val="2044610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C5C1E-61F8-4EDD-A7BF-8DCB1DB333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8B3EBB-F805-4792-AC59-8F3CEB7631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A7F620-5159-46AD-9ACA-067D8EB9540E}"/>
              </a:ext>
            </a:extLst>
          </p:cNvPr>
          <p:cNvSpPr>
            <a:spLocks noGrp="1"/>
          </p:cNvSpPr>
          <p:nvPr>
            <p:ph type="dt" sz="half" idx="10"/>
          </p:nvPr>
        </p:nvSpPr>
        <p:spPr/>
        <p:txBody>
          <a:bodyPr/>
          <a:lstStyle/>
          <a:p>
            <a:fld id="{56C52134-4A99-48D8-A100-E606D998E82D}" type="datetimeFigureOut">
              <a:rPr lang="en-US" smtClean="0"/>
              <a:t>10/19/2023</a:t>
            </a:fld>
            <a:endParaRPr lang="en-US"/>
          </a:p>
        </p:txBody>
      </p:sp>
      <p:sp>
        <p:nvSpPr>
          <p:cNvPr id="5" name="Footer Placeholder 4">
            <a:extLst>
              <a:ext uri="{FF2B5EF4-FFF2-40B4-BE49-F238E27FC236}">
                <a16:creationId xmlns:a16="http://schemas.microsoft.com/office/drawing/2014/main" id="{C08FC75C-1956-4F7F-8684-DEC9866AF5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26B187-AEF3-455A-AB26-D3342C93EE8B}"/>
              </a:ext>
            </a:extLst>
          </p:cNvPr>
          <p:cNvSpPr>
            <a:spLocks noGrp="1"/>
          </p:cNvSpPr>
          <p:nvPr>
            <p:ph type="sldNum" sz="quarter" idx="12"/>
          </p:nvPr>
        </p:nvSpPr>
        <p:spPr/>
        <p:txBody>
          <a:bodyPr/>
          <a:lstStyle/>
          <a:p>
            <a:fld id="{4D1FDCE6-6BF9-4E13-B25F-13062C77AD7E}" type="slidenum">
              <a:rPr lang="en-US" smtClean="0"/>
              <a:t>‹#›</a:t>
            </a:fld>
            <a:endParaRPr lang="en-US"/>
          </a:p>
        </p:txBody>
      </p:sp>
    </p:spTree>
    <p:extLst>
      <p:ext uri="{BB962C8B-B14F-4D97-AF65-F5344CB8AC3E}">
        <p14:creationId xmlns:p14="http://schemas.microsoft.com/office/powerpoint/2010/main" val="3039731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DECBA-A694-4CEF-A3AE-4E69AA71AF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A2E3FF-F593-489A-B19C-5D4E364830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BC228E-F206-4493-A08F-4C38F87D5D5D}"/>
              </a:ext>
            </a:extLst>
          </p:cNvPr>
          <p:cNvSpPr>
            <a:spLocks noGrp="1"/>
          </p:cNvSpPr>
          <p:nvPr>
            <p:ph type="dt" sz="half" idx="10"/>
          </p:nvPr>
        </p:nvSpPr>
        <p:spPr/>
        <p:txBody>
          <a:bodyPr/>
          <a:lstStyle/>
          <a:p>
            <a:fld id="{56C52134-4A99-48D8-A100-E606D998E82D}" type="datetimeFigureOut">
              <a:rPr lang="en-US" smtClean="0"/>
              <a:t>10/19/2023</a:t>
            </a:fld>
            <a:endParaRPr lang="en-US"/>
          </a:p>
        </p:txBody>
      </p:sp>
      <p:sp>
        <p:nvSpPr>
          <p:cNvPr id="5" name="Footer Placeholder 4">
            <a:extLst>
              <a:ext uri="{FF2B5EF4-FFF2-40B4-BE49-F238E27FC236}">
                <a16:creationId xmlns:a16="http://schemas.microsoft.com/office/drawing/2014/main" id="{117262FB-4DE0-4F4B-93AD-107C8A0B38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2BEA9E-FE22-4AF5-BB75-CEFA1213B693}"/>
              </a:ext>
            </a:extLst>
          </p:cNvPr>
          <p:cNvSpPr>
            <a:spLocks noGrp="1"/>
          </p:cNvSpPr>
          <p:nvPr>
            <p:ph type="sldNum" sz="quarter" idx="12"/>
          </p:nvPr>
        </p:nvSpPr>
        <p:spPr/>
        <p:txBody>
          <a:bodyPr/>
          <a:lstStyle/>
          <a:p>
            <a:fld id="{4D1FDCE6-6BF9-4E13-B25F-13062C77AD7E}" type="slidenum">
              <a:rPr lang="en-US" smtClean="0"/>
              <a:t>‹#›</a:t>
            </a:fld>
            <a:endParaRPr lang="en-US"/>
          </a:p>
        </p:txBody>
      </p:sp>
    </p:spTree>
    <p:extLst>
      <p:ext uri="{BB962C8B-B14F-4D97-AF65-F5344CB8AC3E}">
        <p14:creationId xmlns:p14="http://schemas.microsoft.com/office/powerpoint/2010/main" val="1515086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0643F-9D88-4F05-85A8-0BC3E4CA7B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03CF16-31E2-4DC9-9ED8-1DAF812E7E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D1FDF9-435C-4E00-AB5C-3674E470EC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B82120-E6CB-4A59-A410-5B7864FDDEA4}"/>
              </a:ext>
            </a:extLst>
          </p:cNvPr>
          <p:cNvSpPr>
            <a:spLocks noGrp="1"/>
          </p:cNvSpPr>
          <p:nvPr>
            <p:ph type="dt" sz="half" idx="10"/>
          </p:nvPr>
        </p:nvSpPr>
        <p:spPr/>
        <p:txBody>
          <a:bodyPr/>
          <a:lstStyle/>
          <a:p>
            <a:fld id="{56C52134-4A99-48D8-A100-E606D998E82D}" type="datetimeFigureOut">
              <a:rPr lang="en-US" smtClean="0"/>
              <a:t>10/19/2023</a:t>
            </a:fld>
            <a:endParaRPr lang="en-US"/>
          </a:p>
        </p:txBody>
      </p:sp>
      <p:sp>
        <p:nvSpPr>
          <p:cNvPr id="6" name="Footer Placeholder 5">
            <a:extLst>
              <a:ext uri="{FF2B5EF4-FFF2-40B4-BE49-F238E27FC236}">
                <a16:creationId xmlns:a16="http://schemas.microsoft.com/office/drawing/2014/main" id="{FB1C4B61-F2A4-4D7F-A045-A8CFAADEF7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DCC843-A906-4D4A-B457-939751906562}"/>
              </a:ext>
            </a:extLst>
          </p:cNvPr>
          <p:cNvSpPr>
            <a:spLocks noGrp="1"/>
          </p:cNvSpPr>
          <p:nvPr>
            <p:ph type="sldNum" sz="quarter" idx="12"/>
          </p:nvPr>
        </p:nvSpPr>
        <p:spPr/>
        <p:txBody>
          <a:bodyPr/>
          <a:lstStyle/>
          <a:p>
            <a:fld id="{4D1FDCE6-6BF9-4E13-B25F-13062C77AD7E}" type="slidenum">
              <a:rPr lang="en-US" smtClean="0"/>
              <a:t>‹#›</a:t>
            </a:fld>
            <a:endParaRPr lang="en-US"/>
          </a:p>
        </p:txBody>
      </p:sp>
    </p:spTree>
    <p:extLst>
      <p:ext uri="{BB962C8B-B14F-4D97-AF65-F5344CB8AC3E}">
        <p14:creationId xmlns:p14="http://schemas.microsoft.com/office/powerpoint/2010/main" val="3732542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DD864-2799-4828-B7BC-99CA794B39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2F74C4-9AC9-42C2-9707-46EFF8B5E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AA3ED0-568B-46AE-A266-A82D5A2230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91414E-9FE8-4282-8A8D-1A31001988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793ECE-B0FF-4459-8D83-77B9630BF0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04DD25-22DF-4AEA-B858-48C1C41D493D}"/>
              </a:ext>
            </a:extLst>
          </p:cNvPr>
          <p:cNvSpPr>
            <a:spLocks noGrp="1"/>
          </p:cNvSpPr>
          <p:nvPr>
            <p:ph type="dt" sz="half" idx="10"/>
          </p:nvPr>
        </p:nvSpPr>
        <p:spPr/>
        <p:txBody>
          <a:bodyPr/>
          <a:lstStyle/>
          <a:p>
            <a:fld id="{56C52134-4A99-48D8-A100-E606D998E82D}" type="datetimeFigureOut">
              <a:rPr lang="en-US" smtClean="0"/>
              <a:t>10/19/2023</a:t>
            </a:fld>
            <a:endParaRPr lang="en-US"/>
          </a:p>
        </p:txBody>
      </p:sp>
      <p:sp>
        <p:nvSpPr>
          <p:cNvPr id="8" name="Footer Placeholder 7">
            <a:extLst>
              <a:ext uri="{FF2B5EF4-FFF2-40B4-BE49-F238E27FC236}">
                <a16:creationId xmlns:a16="http://schemas.microsoft.com/office/drawing/2014/main" id="{69109D45-56AB-4D1F-BDC5-B578046BD2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B927FD0-2507-4DDF-8428-D17B3250AF18}"/>
              </a:ext>
            </a:extLst>
          </p:cNvPr>
          <p:cNvSpPr>
            <a:spLocks noGrp="1"/>
          </p:cNvSpPr>
          <p:nvPr>
            <p:ph type="sldNum" sz="quarter" idx="12"/>
          </p:nvPr>
        </p:nvSpPr>
        <p:spPr/>
        <p:txBody>
          <a:bodyPr/>
          <a:lstStyle/>
          <a:p>
            <a:fld id="{4D1FDCE6-6BF9-4E13-B25F-13062C77AD7E}" type="slidenum">
              <a:rPr lang="en-US" smtClean="0"/>
              <a:t>‹#›</a:t>
            </a:fld>
            <a:endParaRPr lang="en-US"/>
          </a:p>
        </p:txBody>
      </p:sp>
    </p:spTree>
    <p:extLst>
      <p:ext uri="{BB962C8B-B14F-4D97-AF65-F5344CB8AC3E}">
        <p14:creationId xmlns:p14="http://schemas.microsoft.com/office/powerpoint/2010/main" val="1118009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9DED5-E617-40DF-A892-42C86B860B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A73755-57D1-4DE3-9AFD-02CCFD89ED15}"/>
              </a:ext>
            </a:extLst>
          </p:cNvPr>
          <p:cNvSpPr>
            <a:spLocks noGrp="1"/>
          </p:cNvSpPr>
          <p:nvPr>
            <p:ph type="dt" sz="half" idx="10"/>
          </p:nvPr>
        </p:nvSpPr>
        <p:spPr/>
        <p:txBody>
          <a:bodyPr/>
          <a:lstStyle/>
          <a:p>
            <a:fld id="{56C52134-4A99-48D8-A100-E606D998E82D}" type="datetimeFigureOut">
              <a:rPr lang="en-US" smtClean="0"/>
              <a:t>10/19/2023</a:t>
            </a:fld>
            <a:endParaRPr lang="en-US"/>
          </a:p>
        </p:txBody>
      </p:sp>
      <p:sp>
        <p:nvSpPr>
          <p:cNvPr id="4" name="Footer Placeholder 3">
            <a:extLst>
              <a:ext uri="{FF2B5EF4-FFF2-40B4-BE49-F238E27FC236}">
                <a16:creationId xmlns:a16="http://schemas.microsoft.com/office/drawing/2014/main" id="{67B581F3-9703-4B6F-AB5B-B21DA414E6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578D22-1E4D-410B-963D-C6FDDD3A0579}"/>
              </a:ext>
            </a:extLst>
          </p:cNvPr>
          <p:cNvSpPr>
            <a:spLocks noGrp="1"/>
          </p:cNvSpPr>
          <p:nvPr>
            <p:ph type="sldNum" sz="quarter" idx="12"/>
          </p:nvPr>
        </p:nvSpPr>
        <p:spPr/>
        <p:txBody>
          <a:bodyPr/>
          <a:lstStyle/>
          <a:p>
            <a:fld id="{4D1FDCE6-6BF9-4E13-B25F-13062C77AD7E}" type="slidenum">
              <a:rPr lang="en-US" smtClean="0"/>
              <a:t>‹#›</a:t>
            </a:fld>
            <a:endParaRPr lang="en-US"/>
          </a:p>
        </p:txBody>
      </p:sp>
    </p:spTree>
    <p:extLst>
      <p:ext uri="{BB962C8B-B14F-4D97-AF65-F5344CB8AC3E}">
        <p14:creationId xmlns:p14="http://schemas.microsoft.com/office/powerpoint/2010/main" val="2293496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5CB843-DAED-4478-8B2A-7E76DC731C93}"/>
              </a:ext>
            </a:extLst>
          </p:cNvPr>
          <p:cNvSpPr>
            <a:spLocks noGrp="1"/>
          </p:cNvSpPr>
          <p:nvPr>
            <p:ph type="dt" sz="half" idx="10"/>
          </p:nvPr>
        </p:nvSpPr>
        <p:spPr/>
        <p:txBody>
          <a:bodyPr/>
          <a:lstStyle/>
          <a:p>
            <a:fld id="{56C52134-4A99-48D8-A100-E606D998E82D}" type="datetimeFigureOut">
              <a:rPr lang="en-US" smtClean="0"/>
              <a:t>10/19/2023</a:t>
            </a:fld>
            <a:endParaRPr lang="en-US"/>
          </a:p>
        </p:txBody>
      </p:sp>
      <p:sp>
        <p:nvSpPr>
          <p:cNvPr id="3" name="Footer Placeholder 2">
            <a:extLst>
              <a:ext uri="{FF2B5EF4-FFF2-40B4-BE49-F238E27FC236}">
                <a16:creationId xmlns:a16="http://schemas.microsoft.com/office/drawing/2014/main" id="{A42BBFD6-94F7-4681-BAF5-2C9FCA1556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D646FA-32E1-41F1-9F70-E96AC8C6BD46}"/>
              </a:ext>
            </a:extLst>
          </p:cNvPr>
          <p:cNvSpPr>
            <a:spLocks noGrp="1"/>
          </p:cNvSpPr>
          <p:nvPr>
            <p:ph type="sldNum" sz="quarter" idx="12"/>
          </p:nvPr>
        </p:nvSpPr>
        <p:spPr/>
        <p:txBody>
          <a:bodyPr/>
          <a:lstStyle/>
          <a:p>
            <a:fld id="{4D1FDCE6-6BF9-4E13-B25F-13062C77AD7E}" type="slidenum">
              <a:rPr lang="en-US" smtClean="0"/>
              <a:t>‹#›</a:t>
            </a:fld>
            <a:endParaRPr lang="en-US"/>
          </a:p>
        </p:txBody>
      </p:sp>
    </p:spTree>
    <p:extLst>
      <p:ext uri="{BB962C8B-B14F-4D97-AF65-F5344CB8AC3E}">
        <p14:creationId xmlns:p14="http://schemas.microsoft.com/office/powerpoint/2010/main" val="1102974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D08AA-58BB-43DA-A553-07595B98D1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E3B139-CF01-4F67-93B6-8D095EFAD5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2BB858-DA17-454C-B178-DCC37661F0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26E8A9-066A-454B-8497-946018B806B5}"/>
              </a:ext>
            </a:extLst>
          </p:cNvPr>
          <p:cNvSpPr>
            <a:spLocks noGrp="1"/>
          </p:cNvSpPr>
          <p:nvPr>
            <p:ph type="dt" sz="half" idx="10"/>
          </p:nvPr>
        </p:nvSpPr>
        <p:spPr/>
        <p:txBody>
          <a:bodyPr/>
          <a:lstStyle/>
          <a:p>
            <a:fld id="{56C52134-4A99-48D8-A100-E606D998E82D}" type="datetimeFigureOut">
              <a:rPr lang="en-US" smtClean="0"/>
              <a:t>10/19/2023</a:t>
            </a:fld>
            <a:endParaRPr lang="en-US"/>
          </a:p>
        </p:txBody>
      </p:sp>
      <p:sp>
        <p:nvSpPr>
          <p:cNvPr id="6" name="Footer Placeholder 5">
            <a:extLst>
              <a:ext uri="{FF2B5EF4-FFF2-40B4-BE49-F238E27FC236}">
                <a16:creationId xmlns:a16="http://schemas.microsoft.com/office/drawing/2014/main" id="{C1AB5EA9-8CE3-41BC-8FA6-FE1CB19528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E49673-FB03-4531-99F5-3BE6E5968B82}"/>
              </a:ext>
            </a:extLst>
          </p:cNvPr>
          <p:cNvSpPr>
            <a:spLocks noGrp="1"/>
          </p:cNvSpPr>
          <p:nvPr>
            <p:ph type="sldNum" sz="quarter" idx="12"/>
          </p:nvPr>
        </p:nvSpPr>
        <p:spPr/>
        <p:txBody>
          <a:bodyPr/>
          <a:lstStyle/>
          <a:p>
            <a:fld id="{4D1FDCE6-6BF9-4E13-B25F-13062C77AD7E}" type="slidenum">
              <a:rPr lang="en-US" smtClean="0"/>
              <a:t>‹#›</a:t>
            </a:fld>
            <a:endParaRPr lang="en-US"/>
          </a:p>
        </p:txBody>
      </p:sp>
    </p:spTree>
    <p:extLst>
      <p:ext uri="{BB962C8B-B14F-4D97-AF65-F5344CB8AC3E}">
        <p14:creationId xmlns:p14="http://schemas.microsoft.com/office/powerpoint/2010/main" val="4249397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8C829-2552-45A0-860C-91B7DED2D5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8382DE-1FB3-44C5-9F2F-43C2B753B6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6F94D4-213D-473F-9376-82E96F26B9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C0D5AA-9EF2-48D5-84BC-A354E206724A}"/>
              </a:ext>
            </a:extLst>
          </p:cNvPr>
          <p:cNvSpPr>
            <a:spLocks noGrp="1"/>
          </p:cNvSpPr>
          <p:nvPr>
            <p:ph type="dt" sz="half" idx="10"/>
          </p:nvPr>
        </p:nvSpPr>
        <p:spPr/>
        <p:txBody>
          <a:bodyPr/>
          <a:lstStyle/>
          <a:p>
            <a:fld id="{56C52134-4A99-48D8-A100-E606D998E82D}" type="datetimeFigureOut">
              <a:rPr lang="en-US" smtClean="0"/>
              <a:t>10/19/2023</a:t>
            </a:fld>
            <a:endParaRPr lang="en-US"/>
          </a:p>
        </p:txBody>
      </p:sp>
      <p:sp>
        <p:nvSpPr>
          <p:cNvPr id="6" name="Footer Placeholder 5">
            <a:extLst>
              <a:ext uri="{FF2B5EF4-FFF2-40B4-BE49-F238E27FC236}">
                <a16:creationId xmlns:a16="http://schemas.microsoft.com/office/drawing/2014/main" id="{62F9E6F0-0316-4169-B4C8-28917ACC7D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EE06F8-60E9-47B7-8BDE-E26A8D82E10F}"/>
              </a:ext>
            </a:extLst>
          </p:cNvPr>
          <p:cNvSpPr>
            <a:spLocks noGrp="1"/>
          </p:cNvSpPr>
          <p:nvPr>
            <p:ph type="sldNum" sz="quarter" idx="12"/>
          </p:nvPr>
        </p:nvSpPr>
        <p:spPr/>
        <p:txBody>
          <a:bodyPr/>
          <a:lstStyle/>
          <a:p>
            <a:fld id="{4D1FDCE6-6BF9-4E13-B25F-13062C77AD7E}" type="slidenum">
              <a:rPr lang="en-US" smtClean="0"/>
              <a:t>‹#›</a:t>
            </a:fld>
            <a:endParaRPr lang="en-US"/>
          </a:p>
        </p:txBody>
      </p:sp>
    </p:spTree>
    <p:extLst>
      <p:ext uri="{BB962C8B-B14F-4D97-AF65-F5344CB8AC3E}">
        <p14:creationId xmlns:p14="http://schemas.microsoft.com/office/powerpoint/2010/main" val="1520052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3981F4-7110-4154-994E-EFE6BE369D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E22D9B-284E-47D5-B901-5766700BC3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43085A-959D-4C9E-8420-0225076DA2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C52134-4A99-48D8-A100-E606D998E82D}" type="datetimeFigureOut">
              <a:rPr lang="en-US" smtClean="0"/>
              <a:t>10/19/2023</a:t>
            </a:fld>
            <a:endParaRPr lang="en-US"/>
          </a:p>
        </p:txBody>
      </p:sp>
      <p:sp>
        <p:nvSpPr>
          <p:cNvPr id="5" name="Footer Placeholder 4">
            <a:extLst>
              <a:ext uri="{FF2B5EF4-FFF2-40B4-BE49-F238E27FC236}">
                <a16:creationId xmlns:a16="http://schemas.microsoft.com/office/drawing/2014/main" id="{09A98B48-AE49-45A7-8466-B36FDC375E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7E9910-E16E-4F7E-8A8A-49CC807782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1FDCE6-6BF9-4E13-B25F-13062C77AD7E}" type="slidenum">
              <a:rPr lang="en-US" smtClean="0"/>
              <a:t>‹#›</a:t>
            </a:fld>
            <a:endParaRPr lang="en-US"/>
          </a:p>
        </p:txBody>
      </p:sp>
    </p:spTree>
    <p:extLst>
      <p:ext uri="{BB962C8B-B14F-4D97-AF65-F5344CB8AC3E}">
        <p14:creationId xmlns:p14="http://schemas.microsoft.com/office/powerpoint/2010/main" val="36554520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C610E9-BFCF-4965-887A-C5FD3F898D72}"/>
              </a:ext>
            </a:extLst>
          </p:cNvPr>
          <p:cNvPicPr>
            <a:picLocks noChangeAspect="1"/>
          </p:cNvPicPr>
          <p:nvPr/>
        </p:nvPicPr>
        <p:blipFill>
          <a:blip r:embed="rId3"/>
          <a:stretch>
            <a:fillRect/>
          </a:stretch>
        </p:blipFill>
        <p:spPr>
          <a:xfrm>
            <a:off x="4896487" y="3317478"/>
            <a:ext cx="2399025" cy="1782762"/>
          </a:xfrm>
          <a:prstGeom prst="rect">
            <a:avLst/>
          </a:prstGeom>
        </p:spPr>
      </p:pic>
      <p:sp>
        <p:nvSpPr>
          <p:cNvPr id="2" name="Title 1">
            <a:extLst>
              <a:ext uri="{FF2B5EF4-FFF2-40B4-BE49-F238E27FC236}">
                <a16:creationId xmlns:a16="http://schemas.microsoft.com/office/drawing/2014/main" id="{682C9A27-7D9D-4EBD-A60E-8A7AEC825089}"/>
              </a:ext>
            </a:extLst>
          </p:cNvPr>
          <p:cNvSpPr>
            <a:spLocks noGrp="1"/>
          </p:cNvSpPr>
          <p:nvPr>
            <p:ph type="ctrTitle"/>
          </p:nvPr>
        </p:nvSpPr>
        <p:spPr>
          <a:xfrm>
            <a:off x="1523999" y="599281"/>
            <a:ext cx="9144000" cy="2387600"/>
          </a:xfrm>
        </p:spPr>
        <p:txBody>
          <a:bodyPr>
            <a:normAutofit fontScale="90000"/>
          </a:bodyPr>
          <a:lstStyle/>
          <a:p>
            <a:r>
              <a:rPr lang="en-US" dirty="0"/>
              <a:t>Wisconsin Society for Respiratory Care</a:t>
            </a:r>
            <a:br>
              <a:rPr lang="en-US" dirty="0"/>
            </a:br>
            <a:r>
              <a:rPr lang="en-US" dirty="0"/>
              <a:t>Board Meeting</a:t>
            </a:r>
          </a:p>
        </p:txBody>
      </p:sp>
      <p:sp>
        <p:nvSpPr>
          <p:cNvPr id="3" name="Subtitle 2">
            <a:extLst>
              <a:ext uri="{FF2B5EF4-FFF2-40B4-BE49-F238E27FC236}">
                <a16:creationId xmlns:a16="http://schemas.microsoft.com/office/drawing/2014/main" id="{C46A709F-2BF0-4511-9AB3-BB4DEF5B5616}"/>
              </a:ext>
            </a:extLst>
          </p:cNvPr>
          <p:cNvSpPr>
            <a:spLocks noGrp="1"/>
          </p:cNvSpPr>
          <p:nvPr>
            <p:ph type="subTitle" idx="1"/>
          </p:nvPr>
        </p:nvSpPr>
        <p:spPr>
          <a:xfrm>
            <a:off x="1524000" y="5430837"/>
            <a:ext cx="9144000" cy="1655762"/>
          </a:xfrm>
        </p:spPr>
        <p:txBody>
          <a:bodyPr/>
          <a:lstStyle/>
          <a:p>
            <a:r>
              <a:rPr lang="en-US" dirty="0"/>
              <a:t>NRRCC Board Meeting- March 7</a:t>
            </a:r>
            <a:r>
              <a:rPr lang="en-US" baseline="30000" dirty="0"/>
              <a:t>th</a:t>
            </a:r>
            <a:r>
              <a:rPr lang="en-US" dirty="0"/>
              <a:t>, 2023</a:t>
            </a:r>
          </a:p>
          <a:p>
            <a:endParaRPr lang="en-US" dirty="0"/>
          </a:p>
          <a:p>
            <a:endParaRPr lang="en-US" dirty="0"/>
          </a:p>
        </p:txBody>
      </p:sp>
    </p:spTree>
    <p:extLst>
      <p:ext uri="{BB962C8B-B14F-4D97-AF65-F5344CB8AC3E}">
        <p14:creationId xmlns:p14="http://schemas.microsoft.com/office/powerpoint/2010/main" val="1152282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BAF82-CD82-4E67-914A-F3828B0DA3AF}"/>
              </a:ext>
            </a:extLst>
          </p:cNvPr>
          <p:cNvSpPr>
            <a:spLocks noGrp="1"/>
          </p:cNvSpPr>
          <p:nvPr>
            <p:ph type="title"/>
          </p:nvPr>
        </p:nvSpPr>
        <p:spPr/>
        <p:txBody>
          <a:bodyPr/>
          <a:lstStyle/>
          <a:p>
            <a:r>
              <a:rPr lang="en-US" dirty="0"/>
              <a:t>Elections- Sarah Schroeder</a:t>
            </a:r>
          </a:p>
        </p:txBody>
      </p:sp>
      <p:sp>
        <p:nvSpPr>
          <p:cNvPr id="3" name="Content Placeholder 2">
            <a:extLst>
              <a:ext uri="{FF2B5EF4-FFF2-40B4-BE49-F238E27FC236}">
                <a16:creationId xmlns:a16="http://schemas.microsoft.com/office/drawing/2014/main" id="{E1CFA87B-8EA2-4A70-9234-758E9C1C34B3}"/>
              </a:ext>
            </a:extLst>
          </p:cNvPr>
          <p:cNvSpPr>
            <a:spLocks noGrp="1"/>
          </p:cNvSpPr>
          <p:nvPr>
            <p:ph idx="1"/>
          </p:nvPr>
        </p:nvSpPr>
        <p:spPr>
          <a:xfrm>
            <a:off x="742666" y="2343180"/>
            <a:ext cx="10515600" cy="4351338"/>
          </a:xfrm>
        </p:spPr>
        <p:txBody>
          <a:bodyPr>
            <a:normAutofit/>
          </a:bodyPr>
          <a:lstStyle/>
          <a:p>
            <a:pPr marL="0" marR="0">
              <a:spcBef>
                <a:spcPts val="0"/>
              </a:spcBef>
              <a:spcAft>
                <a:spcPts val="1200"/>
              </a:spcAft>
            </a:pPr>
            <a:endParaRPr lang="en-US" sz="1800" dirty="0">
              <a:effectLst/>
              <a:latin typeface="Calibri" panose="020F0502020204030204" pitchFamily="34" charset="0"/>
              <a:ea typeface="Calibri" panose="020F0502020204030204" pitchFamily="34" charset="0"/>
            </a:endParaRPr>
          </a:p>
          <a:p>
            <a:endParaRPr lang="en-US" dirty="0"/>
          </a:p>
        </p:txBody>
      </p:sp>
      <p:pic>
        <p:nvPicPr>
          <p:cNvPr id="4" name="Picture 3">
            <a:extLst>
              <a:ext uri="{FF2B5EF4-FFF2-40B4-BE49-F238E27FC236}">
                <a16:creationId xmlns:a16="http://schemas.microsoft.com/office/drawing/2014/main" id="{3B55A10E-7FE5-436D-B1AA-9CBAB53967CE}"/>
              </a:ext>
            </a:extLst>
          </p:cNvPr>
          <p:cNvPicPr>
            <a:picLocks noChangeAspect="1"/>
          </p:cNvPicPr>
          <p:nvPr/>
        </p:nvPicPr>
        <p:blipFill rotWithShape="1">
          <a:blip r:embed="rId3"/>
          <a:srcRect r="10026" b="6666"/>
          <a:stretch/>
        </p:blipFill>
        <p:spPr>
          <a:xfrm>
            <a:off x="9310279" y="163482"/>
            <a:ext cx="1738021" cy="1994927"/>
          </a:xfrm>
          <a:prstGeom prst="rect">
            <a:avLst/>
          </a:prstGeom>
        </p:spPr>
      </p:pic>
      <p:sp>
        <p:nvSpPr>
          <p:cNvPr id="6" name="TextBox 5">
            <a:extLst>
              <a:ext uri="{FF2B5EF4-FFF2-40B4-BE49-F238E27FC236}">
                <a16:creationId xmlns:a16="http://schemas.microsoft.com/office/drawing/2014/main" id="{A90CF35C-A3AC-E5D4-D187-AD28A04580E7}"/>
              </a:ext>
            </a:extLst>
          </p:cNvPr>
          <p:cNvSpPr txBox="1"/>
          <p:nvPr/>
        </p:nvSpPr>
        <p:spPr>
          <a:xfrm>
            <a:off x="933734" y="1690688"/>
            <a:ext cx="9225071" cy="4093428"/>
          </a:xfrm>
          <a:prstGeom prst="rect">
            <a:avLst/>
          </a:prstGeom>
          <a:noFill/>
        </p:spPr>
        <p:txBody>
          <a:bodyPr wrap="square" rtlCol="0">
            <a:spAutoFit/>
          </a:bodyPr>
          <a:lstStyle/>
          <a:p>
            <a:pPr marL="285750" indent="-285750">
              <a:buFont typeface="Arial" panose="020B0604020202020204" pitchFamily="34" charset="0"/>
              <a:buChar char="•"/>
            </a:pPr>
            <a:r>
              <a:rPr lang="en-US" sz="2000" b="0" i="0" u="none" strike="noStrike" baseline="0" dirty="0">
                <a:solidFill>
                  <a:srgbClr val="000000"/>
                </a:solidFill>
                <a:latin typeface="Calibri" panose="020F0502020204030204" pitchFamily="34" charset="0"/>
              </a:rPr>
              <a:t>Elections Closed March 1</a:t>
            </a:r>
          </a:p>
          <a:p>
            <a:pPr marL="285750" indent="-285750">
              <a:buFont typeface="Arial" panose="020B0604020202020204" pitchFamily="34" charset="0"/>
              <a:buChar char="•"/>
            </a:pPr>
            <a:r>
              <a:rPr lang="en-US" sz="2000" b="0" i="0" u="none" strike="noStrike" baseline="0" dirty="0">
                <a:solidFill>
                  <a:srgbClr val="000000"/>
                </a:solidFill>
                <a:latin typeface="Calibri" panose="020F0502020204030204" pitchFamily="34" charset="0"/>
              </a:rPr>
              <a:t>New election platform </a:t>
            </a:r>
            <a:r>
              <a:rPr lang="en-US" sz="2000" b="0" i="0" u="none" strike="noStrike" baseline="0" dirty="0" err="1">
                <a:solidFill>
                  <a:srgbClr val="000000"/>
                </a:solidFill>
                <a:latin typeface="Calibri" panose="020F0502020204030204" pitchFamily="34" charset="0"/>
              </a:rPr>
              <a:t>ElectionBuddy</a:t>
            </a:r>
            <a:r>
              <a:rPr lang="en-US" sz="2000" b="0" i="0" u="none" strike="noStrike" baseline="0" dirty="0">
                <a:solidFill>
                  <a:srgbClr val="000000"/>
                </a:solidFill>
                <a:latin typeface="Calibri" panose="020F0502020204030204" pitchFamily="34" charset="0"/>
              </a:rPr>
              <a:t> was fairly smooth</a:t>
            </a:r>
          </a:p>
          <a:p>
            <a:pPr marL="285750" indent="-285750">
              <a:buFont typeface="Arial" panose="020B0604020202020204" pitchFamily="34" charset="0"/>
              <a:buChar char="•"/>
            </a:pPr>
            <a:r>
              <a:rPr lang="en-US" sz="2000" b="0" i="0" u="none" strike="noStrike" baseline="0" dirty="0">
                <a:solidFill>
                  <a:srgbClr val="000000"/>
                </a:solidFill>
                <a:latin typeface="Calibri" panose="020F0502020204030204" pitchFamily="34" charset="0"/>
              </a:rPr>
              <a:t>I have a few things I will change on the ballot for the next election</a:t>
            </a:r>
          </a:p>
          <a:p>
            <a:pPr marL="285750" indent="-285750">
              <a:buFont typeface="Arial" panose="020B0604020202020204" pitchFamily="34" charset="0"/>
              <a:buChar char="•"/>
            </a:pPr>
            <a:r>
              <a:rPr lang="en-US" sz="2000" b="0" i="0" u="none" strike="noStrike" baseline="0" dirty="0">
                <a:solidFill>
                  <a:srgbClr val="000000"/>
                </a:solidFill>
                <a:latin typeface="Calibri" panose="020F0502020204030204" pitchFamily="34" charset="0"/>
              </a:rPr>
              <a:t>All Nominees have been notified of wins/losses</a:t>
            </a:r>
          </a:p>
          <a:p>
            <a:endParaRPr lang="en-US" sz="2000" b="0" i="0" u="none" strike="noStrike" baseline="0" dirty="0">
              <a:solidFill>
                <a:srgbClr val="000000"/>
              </a:solidFill>
              <a:latin typeface="Calibri" panose="020F0502020204030204" pitchFamily="34" charset="0"/>
            </a:endParaRPr>
          </a:p>
          <a:p>
            <a:r>
              <a:rPr lang="en-US" sz="2000" dirty="0">
                <a:solidFill>
                  <a:srgbClr val="000000"/>
                </a:solidFill>
                <a:latin typeface="Calibri" panose="020F0502020204030204" pitchFamily="34" charset="0"/>
              </a:rPr>
              <a:t>Voter Breakdown</a:t>
            </a:r>
          </a:p>
          <a:p>
            <a:pPr marL="285750" indent="-285750">
              <a:buFont typeface="Arial" panose="020B0604020202020204" pitchFamily="34" charset="0"/>
              <a:buChar char="•"/>
            </a:pPr>
            <a:r>
              <a:rPr lang="en-US" sz="2000" b="0" i="0" u="none" strike="noStrike" baseline="0" dirty="0">
                <a:solidFill>
                  <a:srgbClr val="000000"/>
                </a:solidFill>
                <a:latin typeface="Calibri" panose="020F0502020204030204" pitchFamily="34" charset="0"/>
              </a:rPr>
              <a:t>76totalVotes</a:t>
            </a:r>
          </a:p>
          <a:p>
            <a:pPr marL="285750" indent="-285750">
              <a:buFont typeface="Arial" panose="020B0604020202020204" pitchFamily="34" charset="0"/>
              <a:buChar char="•"/>
            </a:pPr>
            <a:r>
              <a:rPr lang="en-US" sz="2000" b="0" i="0" u="none" strike="noStrike" baseline="0" dirty="0">
                <a:solidFill>
                  <a:srgbClr val="000000"/>
                </a:solidFill>
                <a:latin typeface="Calibri" panose="020F0502020204030204" pitchFamily="34" charset="0"/>
              </a:rPr>
              <a:t>3 voters did not enter their AARC number so their votes were nulled</a:t>
            </a:r>
          </a:p>
          <a:p>
            <a:pPr marL="285750" indent="-285750">
              <a:buFont typeface="Arial" panose="020B0604020202020204" pitchFamily="34" charset="0"/>
              <a:buChar char="•"/>
            </a:pPr>
            <a:r>
              <a:rPr lang="en-US" sz="2000" b="0" i="0" u="none" strike="noStrike" baseline="0" dirty="0">
                <a:solidFill>
                  <a:srgbClr val="000000"/>
                </a:solidFill>
                <a:latin typeface="Calibri" panose="020F0502020204030204" pitchFamily="34" charset="0"/>
              </a:rPr>
              <a:t>3votersenteredinvalid AARC numbers</a:t>
            </a:r>
          </a:p>
          <a:p>
            <a:pPr marL="285750" indent="-285750">
              <a:buFont typeface="Arial" panose="020B0604020202020204" pitchFamily="34" charset="0"/>
              <a:buChar char="•"/>
            </a:pPr>
            <a:r>
              <a:rPr lang="en-US" sz="2000" b="0" i="0" u="none" strike="noStrike" baseline="0" dirty="0">
                <a:solidFill>
                  <a:srgbClr val="000000"/>
                </a:solidFill>
                <a:latin typeface="Calibri" panose="020F0502020204030204" pitchFamily="34" charset="0"/>
              </a:rPr>
              <a:t>1 voter’s membership expired 3/28 and they voted on 3/1 so vote was nulled</a:t>
            </a:r>
          </a:p>
          <a:p>
            <a:pPr marL="285750" indent="-285750">
              <a:buFont typeface="Arial" panose="020B0604020202020204" pitchFamily="34" charset="0"/>
              <a:buChar char="•"/>
            </a:pPr>
            <a:r>
              <a:rPr lang="en-US" sz="2000" b="0" i="0" u="none" strike="noStrike" baseline="0" dirty="0">
                <a:solidFill>
                  <a:srgbClr val="000000"/>
                </a:solidFill>
                <a:latin typeface="Calibri" panose="020F0502020204030204" pitchFamily="34" charset="0"/>
              </a:rPr>
              <a:t>Total number of valid votes was 69</a:t>
            </a:r>
          </a:p>
          <a:p>
            <a:r>
              <a:rPr lang="en-US" sz="2000" b="0" i="0" u="none" strike="noStrike" baseline="0" dirty="0">
                <a:solidFill>
                  <a:srgbClr val="000000"/>
                </a:solidFill>
                <a:latin typeface="Calibri" panose="020F0502020204030204" pitchFamily="34" charset="0"/>
              </a:rPr>
              <a:t>Positions with more than one nominee were extremely close so every vote does matter!</a:t>
            </a:r>
          </a:p>
        </p:txBody>
      </p:sp>
    </p:spTree>
    <p:extLst>
      <p:ext uri="{BB962C8B-B14F-4D97-AF65-F5344CB8AC3E}">
        <p14:creationId xmlns:p14="http://schemas.microsoft.com/office/powerpoint/2010/main" val="3143977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BAF82-CD82-4E67-914A-F3828B0DA3AF}"/>
              </a:ext>
            </a:extLst>
          </p:cNvPr>
          <p:cNvSpPr>
            <a:spLocks noGrp="1"/>
          </p:cNvSpPr>
          <p:nvPr>
            <p:ph type="title"/>
          </p:nvPr>
        </p:nvSpPr>
        <p:spPr/>
        <p:txBody>
          <a:bodyPr/>
          <a:lstStyle/>
          <a:p>
            <a:r>
              <a:rPr lang="en-US" dirty="0"/>
              <a:t>Elections- Sarah Schroeder</a:t>
            </a:r>
          </a:p>
        </p:txBody>
      </p:sp>
      <p:sp>
        <p:nvSpPr>
          <p:cNvPr id="3" name="Content Placeholder 2">
            <a:extLst>
              <a:ext uri="{FF2B5EF4-FFF2-40B4-BE49-F238E27FC236}">
                <a16:creationId xmlns:a16="http://schemas.microsoft.com/office/drawing/2014/main" id="{E1CFA87B-8EA2-4A70-9234-758E9C1C34B3}"/>
              </a:ext>
            </a:extLst>
          </p:cNvPr>
          <p:cNvSpPr>
            <a:spLocks noGrp="1"/>
          </p:cNvSpPr>
          <p:nvPr>
            <p:ph idx="1"/>
          </p:nvPr>
        </p:nvSpPr>
        <p:spPr>
          <a:xfrm>
            <a:off x="742666" y="2343180"/>
            <a:ext cx="10515600" cy="4351338"/>
          </a:xfrm>
        </p:spPr>
        <p:txBody>
          <a:bodyPr>
            <a:normAutofit/>
          </a:bodyPr>
          <a:lstStyle/>
          <a:p>
            <a:pPr marL="0" marR="0">
              <a:spcBef>
                <a:spcPts val="0"/>
              </a:spcBef>
              <a:spcAft>
                <a:spcPts val="1200"/>
              </a:spcAft>
            </a:pPr>
            <a:endParaRPr lang="en-US" sz="1800" dirty="0">
              <a:effectLst/>
              <a:latin typeface="Calibri" panose="020F0502020204030204" pitchFamily="34" charset="0"/>
              <a:ea typeface="Calibri" panose="020F0502020204030204" pitchFamily="34" charset="0"/>
            </a:endParaRPr>
          </a:p>
          <a:p>
            <a:endParaRPr lang="en-US" dirty="0"/>
          </a:p>
        </p:txBody>
      </p:sp>
      <p:pic>
        <p:nvPicPr>
          <p:cNvPr id="4" name="Picture 3">
            <a:extLst>
              <a:ext uri="{FF2B5EF4-FFF2-40B4-BE49-F238E27FC236}">
                <a16:creationId xmlns:a16="http://schemas.microsoft.com/office/drawing/2014/main" id="{3B55A10E-7FE5-436D-B1AA-9CBAB53967CE}"/>
              </a:ext>
            </a:extLst>
          </p:cNvPr>
          <p:cNvPicPr>
            <a:picLocks noChangeAspect="1"/>
          </p:cNvPicPr>
          <p:nvPr/>
        </p:nvPicPr>
        <p:blipFill rotWithShape="1">
          <a:blip r:embed="rId3"/>
          <a:srcRect r="10026" b="6666"/>
          <a:stretch/>
        </p:blipFill>
        <p:spPr>
          <a:xfrm>
            <a:off x="9310279" y="163482"/>
            <a:ext cx="1738021" cy="1994927"/>
          </a:xfrm>
          <a:prstGeom prst="rect">
            <a:avLst/>
          </a:prstGeom>
        </p:spPr>
      </p:pic>
      <p:sp>
        <p:nvSpPr>
          <p:cNvPr id="6" name="TextBox 5">
            <a:extLst>
              <a:ext uri="{FF2B5EF4-FFF2-40B4-BE49-F238E27FC236}">
                <a16:creationId xmlns:a16="http://schemas.microsoft.com/office/drawing/2014/main" id="{A90CF35C-A3AC-E5D4-D187-AD28A04580E7}"/>
              </a:ext>
            </a:extLst>
          </p:cNvPr>
          <p:cNvSpPr txBox="1"/>
          <p:nvPr/>
        </p:nvSpPr>
        <p:spPr>
          <a:xfrm>
            <a:off x="933734" y="1875459"/>
            <a:ext cx="9117495" cy="3016210"/>
          </a:xfrm>
          <a:prstGeom prst="rect">
            <a:avLst/>
          </a:prstGeom>
          <a:noFill/>
        </p:spPr>
        <p:txBody>
          <a:bodyPr wrap="square" rtlCol="0">
            <a:spAutoFit/>
          </a:bodyPr>
          <a:lstStyle/>
          <a:p>
            <a:r>
              <a:rPr lang="en-US" sz="2800" b="0" i="0" u="none" strike="noStrike" baseline="0" dirty="0">
                <a:solidFill>
                  <a:srgbClr val="7030A0"/>
                </a:solidFill>
                <a:latin typeface="Calibri" panose="020F0502020204030204" pitchFamily="34" charset="0"/>
              </a:rPr>
              <a:t>Election Results</a:t>
            </a:r>
          </a:p>
          <a:p>
            <a:r>
              <a:rPr lang="en-US" sz="1800" b="0" i="0" u="none" strike="noStrike" baseline="0" dirty="0">
                <a:solidFill>
                  <a:srgbClr val="000000"/>
                </a:solidFill>
                <a:latin typeface="Calibri" panose="020F0502020204030204" pitchFamily="34" charset="0"/>
              </a:rPr>
              <a:t>President Elect-Theresa Meinen</a:t>
            </a:r>
          </a:p>
          <a:p>
            <a:r>
              <a:rPr lang="en-US" sz="1800" b="0" i="0" u="none" strike="noStrike" baseline="0" dirty="0">
                <a:solidFill>
                  <a:srgbClr val="000000"/>
                </a:solidFill>
                <a:latin typeface="Calibri" panose="020F0502020204030204" pitchFamily="34" charset="0"/>
              </a:rPr>
              <a:t>Delegate Elect-Dustin Goodman</a:t>
            </a:r>
          </a:p>
          <a:p>
            <a:r>
              <a:rPr lang="en-US" sz="1800" b="0" i="0" u="none" strike="noStrike" baseline="0" dirty="0">
                <a:solidFill>
                  <a:srgbClr val="000000"/>
                </a:solidFill>
                <a:latin typeface="Calibri" panose="020F0502020204030204" pitchFamily="34" charset="0"/>
              </a:rPr>
              <a:t>Secretary-Crystal Lockard (Ley)</a:t>
            </a:r>
          </a:p>
          <a:p>
            <a:r>
              <a:rPr lang="en-US" sz="1800" b="0" i="0" u="none" strike="noStrike" baseline="0" dirty="0">
                <a:solidFill>
                  <a:srgbClr val="000000"/>
                </a:solidFill>
                <a:latin typeface="Calibri" panose="020F0502020204030204" pitchFamily="34" charset="0"/>
              </a:rPr>
              <a:t>District 2 Representative-Nick Goldberg</a:t>
            </a:r>
          </a:p>
          <a:p>
            <a:r>
              <a:rPr lang="en-US" sz="1800" b="0" i="0" u="none" strike="noStrike" baseline="0" dirty="0">
                <a:solidFill>
                  <a:srgbClr val="000000"/>
                </a:solidFill>
                <a:latin typeface="Calibri" panose="020F0502020204030204" pitchFamily="34" charset="0"/>
              </a:rPr>
              <a:t>District 4 Representative-Shanna </a:t>
            </a:r>
            <a:r>
              <a:rPr lang="en-US" sz="1800" b="0" i="0" u="none" strike="noStrike" baseline="0" dirty="0" err="1">
                <a:solidFill>
                  <a:srgbClr val="000000"/>
                </a:solidFill>
                <a:latin typeface="Calibri" panose="020F0502020204030204" pitchFamily="34" charset="0"/>
              </a:rPr>
              <a:t>Schuele</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District 6 Representative-PENDING Jeremy Perso</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Jessica George &amp; Sarah </a:t>
            </a:r>
            <a:r>
              <a:rPr lang="en-US" sz="1800" b="0" i="0" u="none" strike="noStrike" baseline="0" dirty="0" err="1">
                <a:solidFill>
                  <a:srgbClr val="000000"/>
                </a:solidFill>
                <a:latin typeface="Calibri" panose="020F0502020204030204" pitchFamily="34" charset="0"/>
              </a:rPr>
              <a:t>Bazelak</a:t>
            </a:r>
            <a:r>
              <a:rPr lang="en-US" sz="1800" b="0" i="0" u="none" strike="noStrike" baseline="0" dirty="0">
                <a:solidFill>
                  <a:srgbClr val="000000"/>
                </a:solidFill>
                <a:latin typeface="Calibri" panose="020F0502020204030204" pitchFamily="34" charset="0"/>
              </a:rPr>
              <a:t> are interested in any other opportunities to join the WSRC or NRRCC committees</a:t>
            </a:r>
          </a:p>
        </p:txBody>
      </p:sp>
    </p:spTree>
    <p:extLst>
      <p:ext uri="{BB962C8B-B14F-4D97-AF65-F5344CB8AC3E}">
        <p14:creationId xmlns:p14="http://schemas.microsoft.com/office/powerpoint/2010/main" val="28331749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5F1BD41-780E-4272-A7CD-413E3162C8BA}"/>
              </a:ext>
            </a:extLst>
          </p:cNvPr>
          <p:cNvPicPr>
            <a:picLocks noChangeAspect="1"/>
          </p:cNvPicPr>
          <p:nvPr/>
        </p:nvPicPr>
        <p:blipFill rotWithShape="1">
          <a:blip r:embed="rId3"/>
          <a:srcRect t="8200" r="-1" b="7699"/>
          <a:stretch/>
        </p:blipFill>
        <p:spPr>
          <a:xfrm>
            <a:off x="10504045" y="24113"/>
            <a:ext cx="1699387" cy="1984991"/>
          </a:xfrm>
          <a:prstGeom prst="rect">
            <a:avLst/>
          </a:prstGeom>
        </p:spPr>
      </p:pic>
      <p:pic>
        <p:nvPicPr>
          <p:cNvPr id="10" name="Content Placeholder 5">
            <a:extLst>
              <a:ext uri="{FF2B5EF4-FFF2-40B4-BE49-F238E27FC236}">
                <a16:creationId xmlns:a16="http://schemas.microsoft.com/office/drawing/2014/main" id="{C0B27B84-EB2A-40C7-A94B-0D95E9EF3EB1}"/>
              </a:ext>
            </a:extLst>
          </p:cNvPr>
          <p:cNvPicPr>
            <a:picLocks noChangeAspect="1"/>
          </p:cNvPicPr>
          <p:nvPr/>
        </p:nvPicPr>
        <p:blipFill rotWithShape="1">
          <a:blip r:embed="rId4">
            <a:extLst>
              <a:ext uri="{28A0092B-C50C-407E-A947-70E740481C1C}">
                <a14:useLocalDpi xmlns:a14="http://schemas.microsoft.com/office/drawing/2010/main" val="0"/>
              </a:ext>
            </a:extLst>
          </a:blip>
          <a:srcRect t="10371" r="-2" b="13119"/>
          <a:stretch/>
        </p:blipFill>
        <p:spPr>
          <a:xfrm>
            <a:off x="8776010" y="20977"/>
            <a:ext cx="1699386" cy="1984999"/>
          </a:xfrm>
          <a:prstGeom prst="rect">
            <a:avLst/>
          </a:prstGeom>
        </p:spPr>
      </p:pic>
      <p:sp>
        <p:nvSpPr>
          <p:cNvPr id="2" name="Title 1">
            <a:extLst>
              <a:ext uri="{FF2B5EF4-FFF2-40B4-BE49-F238E27FC236}">
                <a16:creationId xmlns:a16="http://schemas.microsoft.com/office/drawing/2014/main" id="{5253E5A1-EE5E-48F1-B24B-4695A01FC9EC}"/>
              </a:ext>
            </a:extLst>
          </p:cNvPr>
          <p:cNvSpPr>
            <a:spLocks noGrp="1"/>
          </p:cNvSpPr>
          <p:nvPr>
            <p:ph type="title"/>
          </p:nvPr>
        </p:nvSpPr>
        <p:spPr/>
        <p:txBody>
          <a:bodyPr/>
          <a:lstStyle/>
          <a:p>
            <a:r>
              <a:rPr lang="en-US" b="1" u="sng" dirty="0">
                <a:latin typeface="+mn-lt"/>
              </a:rPr>
              <a:t>Education Co-Chairs </a:t>
            </a:r>
            <a:br>
              <a:rPr lang="en-US" dirty="0">
                <a:latin typeface="+mn-lt"/>
              </a:rPr>
            </a:br>
            <a:r>
              <a:rPr lang="en-US" dirty="0">
                <a:latin typeface="+mn-lt"/>
              </a:rPr>
              <a:t>Tara Managan &amp; Christina Pano</a:t>
            </a:r>
          </a:p>
        </p:txBody>
      </p:sp>
      <p:sp>
        <p:nvSpPr>
          <p:cNvPr id="7" name="Content Placeholder 6">
            <a:extLst>
              <a:ext uri="{FF2B5EF4-FFF2-40B4-BE49-F238E27FC236}">
                <a16:creationId xmlns:a16="http://schemas.microsoft.com/office/drawing/2014/main" id="{3970E725-47F2-4DF5-BB9F-8220A7C95A00}"/>
              </a:ext>
            </a:extLst>
          </p:cNvPr>
          <p:cNvSpPr>
            <a:spLocks noGrp="1"/>
          </p:cNvSpPr>
          <p:nvPr>
            <p:ph sz="half" idx="1"/>
          </p:nvPr>
        </p:nvSpPr>
        <p:spPr>
          <a:xfrm>
            <a:off x="838200" y="2432899"/>
            <a:ext cx="8874575" cy="4425101"/>
          </a:xfrm>
        </p:spPr>
        <p:txBody>
          <a:bodyPr/>
          <a:lstStyle/>
          <a:p>
            <a:r>
              <a:rPr lang="en-US" dirty="0"/>
              <a:t>Scholarship applications closed March 6th</a:t>
            </a:r>
          </a:p>
          <a:p>
            <a:pPr lvl="1"/>
            <a:r>
              <a:rPr lang="en-US" dirty="0"/>
              <a:t>BSRT </a:t>
            </a:r>
          </a:p>
          <a:p>
            <a:pPr lvl="1"/>
            <a:r>
              <a:rPr lang="en-US" dirty="0"/>
              <a:t>ASRT</a:t>
            </a:r>
          </a:p>
          <a:p>
            <a:pPr lvl="1"/>
            <a:r>
              <a:rPr lang="en-US" dirty="0"/>
              <a:t>Program</a:t>
            </a:r>
          </a:p>
        </p:txBody>
      </p:sp>
    </p:spTree>
    <p:extLst>
      <p:ext uri="{BB962C8B-B14F-4D97-AF65-F5344CB8AC3E}">
        <p14:creationId xmlns:p14="http://schemas.microsoft.com/office/powerpoint/2010/main" val="417486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8634B3E8-D4AF-625B-11A3-C3308FB15E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530" y="2505111"/>
            <a:ext cx="11733597" cy="4100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6E9637B-F3A1-B8B2-9075-6EE8238F809F}"/>
              </a:ext>
            </a:extLst>
          </p:cNvPr>
          <p:cNvSpPr>
            <a:spLocks noGrp="1"/>
          </p:cNvSpPr>
          <p:nvPr>
            <p:ph type="title"/>
          </p:nvPr>
        </p:nvSpPr>
        <p:spPr>
          <a:xfrm>
            <a:off x="332590" y="139214"/>
            <a:ext cx="10515600" cy="1325563"/>
          </a:xfrm>
        </p:spPr>
        <p:txBody>
          <a:bodyPr/>
          <a:lstStyle/>
          <a:p>
            <a:r>
              <a:rPr lang="en-US" dirty="0"/>
              <a:t>Fundraising committee</a:t>
            </a:r>
            <a:br>
              <a:rPr lang="en-US" dirty="0"/>
            </a:br>
            <a:r>
              <a:rPr lang="en-US" sz="2400" b="1" dirty="0"/>
              <a:t>Theresa, Jen, Megan, Laurel, Franz</a:t>
            </a:r>
          </a:p>
        </p:txBody>
      </p:sp>
      <p:pic>
        <p:nvPicPr>
          <p:cNvPr id="2050" name="Picture 2">
            <a:extLst>
              <a:ext uri="{FF2B5EF4-FFF2-40B4-BE49-F238E27FC236}">
                <a16:creationId xmlns:a16="http://schemas.microsoft.com/office/drawing/2014/main" id="{C06DD349-B6AB-ACEA-7CDE-F718309830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0291" y="139214"/>
            <a:ext cx="5269634" cy="3443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0687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9637B-F3A1-B8B2-9075-6EE8238F809F}"/>
              </a:ext>
            </a:extLst>
          </p:cNvPr>
          <p:cNvSpPr>
            <a:spLocks noGrp="1"/>
          </p:cNvSpPr>
          <p:nvPr>
            <p:ph type="title"/>
          </p:nvPr>
        </p:nvSpPr>
        <p:spPr>
          <a:xfrm>
            <a:off x="332590" y="139214"/>
            <a:ext cx="10515600" cy="1325563"/>
          </a:xfrm>
        </p:spPr>
        <p:txBody>
          <a:bodyPr/>
          <a:lstStyle/>
          <a:p>
            <a:r>
              <a:rPr lang="en-US" dirty="0"/>
              <a:t>Fundraising committee</a:t>
            </a:r>
            <a:br>
              <a:rPr lang="en-US" dirty="0"/>
            </a:br>
            <a:r>
              <a:rPr lang="en-US" sz="2400" b="1" dirty="0"/>
              <a:t>Theresa, Jen, Megan, Laurel, Franz</a:t>
            </a:r>
          </a:p>
        </p:txBody>
      </p:sp>
      <p:sp>
        <p:nvSpPr>
          <p:cNvPr id="3" name="TextBox 2">
            <a:extLst>
              <a:ext uri="{FF2B5EF4-FFF2-40B4-BE49-F238E27FC236}">
                <a16:creationId xmlns:a16="http://schemas.microsoft.com/office/drawing/2014/main" id="{F5D557DB-8A9C-B10F-845D-658DA1451851}"/>
              </a:ext>
            </a:extLst>
          </p:cNvPr>
          <p:cNvSpPr txBox="1"/>
          <p:nvPr/>
        </p:nvSpPr>
        <p:spPr>
          <a:xfrm>
            <a:off x="832513" y="1883391"/>
            <a:ext cx="9444251" cy="5355312"/>
          </a:xfrm>
          <a:prstGeom prst="rect">
            <a:avLst/>
          </a:prstGeom>
          <a:noFill/>
        </p:spPr>
        <p:txBody>
          <a:bodyPr wrap="square" rtlCol="0">
            <a:spAutoFit/>
          </a:bodyPr>
          <a:lstStyle/>
          <a:p>
            <a:r>
              <a:rPr lang="en-US" dirty="0"/>
              <a:t>Last meeting 2/1</a:t>
            </a:r>
          </a:p>
          <a:p>
            <a:pPr marL="285750" indent="-285750">
              <a:buFont typeface="Arial" panose="020B0604020202020204" pitchFamily="34" charset="0"/>
              <a:buChar char="•"/>
            </a:pPr>
            <a:r>
              <a:rPr lang="en-US" dirty="0"/>
              <a:t>Website advertising </a:t>
            </a:r>
          </a:p>
          <a:p>
            <a:pPr marL="742950" lvl="1" indent="-285750">
              <a:buFont typeface="Arial" panose="020B0604020202020204" pitchFamily="34" charset="0"/>
              <a:buChar char="•"/>
            </a:pPr>
            <a:r>
              <a:rPr lang="en-US" dirty="0"/>
              <a:t>New website realistically looking to launch near end of the summer.</a:t>
            </a:r>
          </a:p>
          <a:p>
            <a:pPr marL="742950" lvl="1" indent="-285750">
              <a:buFont typeface="Arial" panose="020B0604020202020204" pitchFamily="34" charset="0"/>
              <a:buChar char="•"/>
            </a:pPr>
            <a:r>
              <a:rPr lang="en-US" dirty="0"/>
              <a:t>Advertising prices to increase, with different tiers/spotlight areas, including social media.</a:t>
            </a:r>
          </a:p>
          <a:p>
            <a:pPr marL="742950" lvl="1" indent="-285750">
              <a:buFont typeface="Arial" panose="020B0604020202020204" pitchFamily="34" charset="0"/>
              <a:buChar char="•"/>
            </a:pPr>
            <a:r>
              <a:rPr lang="en-US" dirty="0"/>
              <a:t>Follow template with Michigan Society’s advertising contract.</a:t>
            </a:r>
          </a:p>
          <a:p>
            <a:pPr marL="742950" lvl="1" indent="-285750">
              <a:buFont typeface="Arial" panose="020B0604020202020204" pitchFamily="34" charset="0"/>
              <a:buChar char="•"/>
            </a:pPr>
            <a:r>
              <a:rPr lang="en-US" dirty="0"/>
              <a:t>Plan on 30 day auto-renewing contract.</a:t>
            </a:r>
          </a:p>
          <a:p>
            <a:pPr marL="285750" indent="-285750">
              <a:buFont typeface="Arial" panose="020B0604020202020204" pitchFamily="34" charset="0"/>
              <a:buChar char="•"/>
            </a:pPr>
            <a:r>
              <a:rPr lang="en-US" dirty="0"/>
              <a:t>Additional new website points</a:t>
            </a:r>
          </a:p>
          <a:p>
            <a:pPr marL="742950" lvl="1" indent="-285750">
              <a:buFont typeface="Arial" panose="020B0604020202020204" pitchFamily="34" charset="0"/>
              <a:buChar char="•"/>
            </a:pPr>
            <a:r>
              <a:rPr lang="en-US" dirty="0"/>
              <a:t>In-kind donation process. Perhaps something like the AARC “Wall of Donors”. Maybe using </a:t>
            </a:r>
            <a:r>
              <a:rPr lang="en-US" dirty="0" err="1"/>
              <a:t>eventbright</a:t>
            </a:r>
            <a:r>
              <a:rPr lang="en-US" dirty="0"/>
              <a:t> as a platform.</a:t>
            </a:r>
          </a:p>
          <a:p>
            <a:pPr marL="742950" lvl="1" indent="-285750">
              <a:buFont typeface="Arial" panose="020B0604020202020204" pitchFamily="34" charset="0"/>
              <a:buChar char="•"/>
            </a:pPr>
            <a:r>
              <a:rPr lang="en-US" dirty="0"/>
              <a:t>Creating a webstore with an assortment of different items. Working on how shipments and payments are made. </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Other items:</a:t>
            </a:r>
          </a:p>
          <a:p>
            <a:pPr marL="742950" lvl="1" indent="-285750">
              <a:buFont typeface="Arial" panose="020B0604020202020204" pitchFamily="34" charset="0"/>
              <a:buChar char="•"/>
            </a:pPr>
            <a:r>
              <a:rPr lang="en-US" dirty="0"/>
              <a:t>Not much feedback from other state’s regarding fundraising.</a:t>
            </a:r>
          </a:p>
          <a:p>
            <a:pPr marL="742950" lvl="1" indent="-285750">
              <a:buFont typeface="Arial" panose="020B0604020202020204" pitchFamily="34" charset="0"/>
              <a:buChar char="•"/>
            </a:pPr>
            <a:endParaRPr lang="en-US" dirty="0"/>
          </a:p>
          <a:p>
            <a:pPr lvl="1"/>
            <a:endParaRPr lang="en-US" dirty="0"/>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1484549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9637B-F3A1-B8B2-9075-6EE8238F809F}"/>
              </a:ext>
            </a:extLst>
          </p:cNvPr>
          <p:cNvSpPr>
            <a:spLocks noGrp="1"/>
          </p:cNvSpPr>
          <p:nvPr>
            <p:ph type="title"/>
          </p:nvPr>
        </p:nvSpPr>
        <p:spPr>
          <a:xfrm>
            <a:off x="332590" y="139214"/>
            <a:ext cx="10515600" cy="1325563"/>
          </a:xfrm>
        </p:spPr>
        <p:txBody>
          <a:bodyPr/>
          <a:lstStyle/>
          <a:p>
            <a:r>
              <a:rPr lang="en-US" dirty="0"/>
              <a:t>Fundraising committee</a:t>
            </a:r>
            <a:br>
              <a:rPr lang="en-US" dirty="0"/>
            </a:br>
            <a:r>
              <a:rPr lang="en-US" sz="2400" b="1" dirty="0"/>
              <a:t>Theresa, Jen, Megan, Laurel, Franz</a:t>
            </a:r>
          </a:p>
        </p:txBody>
      </p:sp>
      <p:sp>
        <p:nvSpPr>
          <p:cNvPr id="3" name="TextBox 2">
            <a:extLst>
              <a:ext uri="{FF2B5EF4-FFF2-40B4-BE49-F238E27FC236}">
                <a16:creationId xmlns:a16="http://schemas.microsoft.com/office/drawing/2014/main" id="{F5D557DB-8A9C-B10F-845D-658DA1451851}"/>
              </a:ext>
            </a:extLst>
          </p:cNvPr>
          <p:cNvSpPr txBox="1"/>
          <p:nvPr/>
        </p:nvSpPr>
        <p:spPr>
          <a:xfrm>
            <a:off x="832513" y="1883390"/>
            <a:ext cx="10699845" cy="4247317"/>
          </a:xfrm>
          <a:prstGeom prst="rect">
            <a:avLst/>
          </a:prstGeom>
          <a:noFill/>
        </p:spPr>
        <p:txBody>
          <a:bodyPr wrap="square" rtlCol="0">
            <a:spAutoFit/>
          </a:bodyPr>
          <a:lstStyle/>
          <a:p>
            <a:r>
              <a:rPr lang="en-US" dirty="0"/>
              <a:t>Other items:</a:t>
            </a:r>
          </a:p>
          <a:p>
            <a:pPr marL="742950" lvl="1" indent="-285750">
              <a:buFont typeface="Arial" panose="020B0604020202020204" pitchFamily="34" charset="0"/>
              <a:buChar char="•"/>
            </a:pPr>
            <a:r>
              <a:rPr lang="en-US" dirty="0"/>
              <a:t>Not much feedback from other state’s regarding fundraising via </a:t>
            </a:r>
            <a:r>
              <a:rPr lang="en-US" dirty="0" err="1"/>
              <a:t>AARConnect</a:t>
            </a:r>
            <a:r>
              <a:rPr lang="en-US" dirty="0"/>
              <a:t> State Presidents.</a:t>
            </a:r>
          </a:p>
          <a:p>
            <a:pPr marL="742950" lvl="1" indent="-285750">
              <a:buFont typeface="Arial" panose="020B0604020202020204" pitchFamily="34" charset="0"/>
              <a:buChar char="•"/>
            </a:pPr>
            <a:endParaRPr lang="en-US" dirty="0"/>
          </a:p>
          <a:p>
            <a:r>
              <a:rPr lang="en-US" dirty="0"/>
              <a:t>Previously discussed:</a:t>
            </a:r>
          </a:p>
          <a:p>
            <a:pPr marL="1200150" lvl="2" indent="-285750">
              <a:buFont typeface="Arial" panose="020B0604020202020204" pitchFamily="34" charset="0"/>
              <a:buChar char="•"/>
            </a:pPr>
            <a:r>
              <a:rPr lang="en-US" dirty="0"/>
              <a:t>Fundraising policies and creating a permanent committee with chair/co-chairs.</a:t>
            </a:r>
          </a:p>
          <a:p>
            <a:pPr marL="1200150" lvl="2" indent="-285750">
              <a:buFont typeface="Arial" panose="020B0604020202020204" pitchFamily="34" charset="0"/>
              <a:buChar char="•"/>
            </a:pPr>
            <a:r>
              <a:rPr lang="en-US" dirty="0"/>
              <a:t>District rep policies and orientation guide adjusted to help with district level fundraising.</a:t>
            </a:r>
          </a:p>
          <a:p>
            <a:pPr marL="1200150" lvl="2" indent="-285750">
              <a:buFont typeface="Arial" panose="020B0604020202020204" pitchFamily="34" charset="0"/>
              <a:buChar char="•"/>
            </a:pPr>
            <a:endParaRPr lang="en-US" dirty="0"/>
          </a:p>
          <a:p>
            <a:r>
              <a:rPr lang="en-US" dirty="0"/>
              <a:t>NRRCC items:</a:t>
            </a:r>
          </a:p>
          <a:p>
            <a:r>
              <a:rPr lang="en-US" dirty="0"/>
              <a:t>	 </a:t>
            </a:r>
          </a:p>
          <a:p>
            <a:pPr marL="1200150" lvl="2"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pPr lvl="1"/>
            <a:endParaRPr lang="en-US" dirty="0"/>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3807742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FF35FC-34E6-ADB0-0D64-1DD8EC694F91}"/>
              </a:ext>
            </a:extLst>
          </p:cNvPr>
          <p:cNvSpPr>
            <a:spLocks noGrp="1"/>
          </p:cNvSpPr>
          <p:nvPr>
            <p:ph idx="1"/>
          </p:nvPr>
        </p:nvSpPr>
        <p:spPr>
          <a:xfrm>
            <a:off x="6438120" y="2111436"/>
            <a:ext cx="4859141" cy="2514986"/>
          </a:xfrm>
        </p:spPr>
        <p:txBody>
          <a:bodyPr/>
          <a:lstStyle/>
          <a:p>
            <a:r>
              <a:rPr lang="en-US" dirty="0"/>
              <a:t>Onsite t-shirt making . </a:t>
            </a:r>
          </a:p>
        </p:txBody>
      </p:sp>
      <p:pic>
        <p:nvPicPr>
          <p:cNvPr id="5122" name="Picture 2">
            <a:extLst>
              <a:ext uri="{FF2B5EF4-FFF2-40B4-BE49-F238E27FC236}">
                <a16:creationId xmlns:a16="http://schemas.microsoft.com/office/drawing/2014/main" id="{842DDED4-195E-A34B-5F38-80C55AC2D5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215" y="1160794"/>
            <a:ext cx="5310667" cy="5332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49910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A95BDF-AE29-27B9-8D70-03E805677CAC}"/>
              </a:ext>
            </a:extLst>
          </p:cNvPr>
          <p:cNvSpPr>
            <a:spLocks noGrp="1"/>
          </p:cNvSpPr>
          <p:nvPr>
            <p:ph idx="1"/>
          </p:nvPr>
        </p:nvSpPr>
        <p:spPr>
          <a:xfrm>
            <a:off x="8317173" y="1704336"/>
            <a:ext cx="3874827" cy="4486275"/>
          </a:xfrm>
        </p:spPr>
        <p:txBody>
          <a:bodyPr/>
          <a:lstStyle/>
          <a:p>
            <a:r>
              <a:rPr lang="en-US" dirty="0"/>
              <a:t>Sell WSRC stickers and have a gratitude drawing for those that purchased a sticker.</a:t>
            </a:r>
          </a:p>
          <a:p>
            <a:r>
              <a:rPr lang="en-US" dirty="0"/>
              <a:t>Sticker purchases are minimal investment.</a:t>
            </a:r>
          </a:p>
          <a:p>
            <a:r>
              <a:rPr lang="en-US" dirty="0"/>
              <a:t>Sticker sales will pay for the Packer tickets. (approx. $129.00 a piece- total $258.00)</a:t>
            </a:r>
          </a:p>
        </p:txBody>
      </p:sp>
      <p:sp>
        <p:nvSpPr>
          <p:cNvPr id="4" name="Text Box 1">
            <a:extLst>
              <a:ext uri="{FF2B5EF4-FFF2-40B4-BE49-F238E27FC236}">
                <a16:creationId xmlns:a16="http://schemas.microsoft.com/office/drawing/2014/main" id="{7EC5B9CE-53D2-DB71-3A1B-F77D37449B13}"/>
              </a:ext>
            </a:extLst>
          </p:cNvPr>
          <p:cNvSpPr txBox="1"/>
          <p:nvPr/>
        </p:nvSpPr>
        <p:spPr>
          <a:xfrm>
            <a:off x="476677" y="430046"/>
            <a:ext cx="5124450" cy="329565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#001</a:t>
            </a:r>
          </a:p>
          <a:p>
            <a:pPr marL="0" marR="0" algn="ctr">
              <a:lnSpc>
                <a:spcPct val="107000"/>
              </a:lnSpc>
              <a:spcBef>
                <a:spcPts val="0"/>
              </a:spcBef>
              <a:spcAft>
                <a:spcPts val="800"/>
              </a:spcAft>
            </a:pPr>
            <a:r>
              <a:rPr lang="en-US" sz="1600" b="1" u="sng">
                <a:effectLst/>
                <a:latin typeface="Calibri" panose="020F0502020204030204" pitchFamily="34" charset="0"/>
                <a:ea typeface="Calibri" panose="020F0502020204030204" pitchFamily="34" charset="0"/>
                <a:cs typeface="Times New Roman" panose="02020603050405020304" pitchFamily="18" charset="0"/>
              </a:rPr>
              <a:t>Thank you for supporting the WSRC scholarship in 2023!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Because of your sticker purchase, you will support our scholarships and the many opportunities related to them. To thank you, we will place your name into a gratitude drawing to show our appreciation for you support.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Drawing date: TBD (need not be present to win)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Drawing will be held at noon virtually live via social media.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Sticker purchase: 1 for $5.00 ?????? Multiple for discount?????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Each sticker purchase allows you one entry to our gratitude drawing.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Box 3">
            <a:extLst>
              <a:ext uri="{FF2B5EF4-FFF2-40B4-BE49-F238E27FC236}">
                <a16:creationId xmlns:a16="http://schemas.microsoft.com/office/drawing/2014/main" id="{43ADBAFC-F767-3BB8-0202-74A74D9C5420}"/>
              </a:ext>
            </a:extLst>
          </p:cNvPr>
          <p:cNvSpPr txBox="1"/>
          <p:nvPr/>
        </p:nvSpPr>
        <p:spPr>
          <a:xfrm>
            <a:off x="5601127" y="420521"/>
            <a:ext cx="2495550" cy="331470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Receipt </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dirty="0">
                <a:effectLst/>
                <a:latin typeface="Calibri" panose="020F0502020204030204" pitchFamily="34" charset="0"/>
                <a:ea typeface="Calibri" panose="020F0502020204030204" pitchFamily="34" charset="0"/>
                <a:cs typeface="Times New Roman" panose="02020603050405020304" pitchFamily="18" charset="0"/>
              </a:rPr>
              <a:t>#001</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Name:</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Address:</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Phone:</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6" name="Text Box 2">
            <a:extLst>
              <a:ext uri="{FF2B5EF4-FFF2-40B4-BE49-F238E27FC236}">
                <a16:creationId xmlns:a16="http://schemas.microsoft.com/office/drawing/2014/main" id="{DB00AA75-79D5-69D5-C97F-D4CDC5C05972}"/>
              </a:ext>
            </a:extLst>
          </p:cNvPr>
          <p:cNvSpPr txBox="1"/>
          <p:nvPr/>
        </p:nvSpPr>
        <p:spPr>
          <a:xfrm>
            <a:off x="476677" y="4149347"/>
            <a:ext cx="5124450" cy="267133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Each sticker purchase allows you to be entered into a onetime drawing with the chance to win 2 tickets to a Green Bay Packers home game (Lambeau) during the 2023 season.</a:t>
            </a:r>
          </a:p>
          <a:p>
            <a:pPr marL="0" marR="0" algn="ctr">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Game and date TBD once the NFL releases the schedules in May</a:t>
            </a:r>
            <a:r>
              <a:rPr lang="en-US" sz="1400" dirty="0">
                <a:effectLst/>
                <a:latin typeface="Calibri" panose="020F050202020403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Wisconsin Society for Respiratory Care</a:t>
            </a:r>
          </a:p>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P.O. Box 26005, Milwaukee, WI 53226</a:t>
            </a:r>
          </a:p>
        </p:txBody>
      </p:sp>
      <p:sp>
        <p:nvSpPr>
          <p:cNvPr id="7" name="Text Box 3">
            <a:extLst>
              <a:ext uri="{FF2B5EF4-FFF2-40B4-BE49-F238E27FC236}">
                <a16:creationId xmlns:a16="http://schemas.microsoft.com/office/drawing/2014/main" id="{B8300BE2-DCF0-E2BB-6C36-8BCB9BE16181}"/>
              </a:ext>
            </a:extLst>
          </p:cNvPr>
          <p:cNvSpPr txBox="1"/>
          <p:nvPr/>
        </p:nvSpPr>
        <p:spPr>
          <a:xfrm>
            <a:off x="5601127" y="4139822"/>
            <a:ext cx="2495550" cy="268086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8" name="TextBox 7">
            <a:extLst>
              <a:ext uri="{FF2B5EF4-FFF2-40B4-BE49-F238E27FC236}">
                <a16:creationId xmlns:a16="http://schemas.microsoft.com/office/drawing/2014/main" id="{885CE7AF-7E31-3DA7-5989-16DED426C04B}"/>
              </a:ext>
            </a:extLst>
          </p:cNvPr>
          <p:cNvSpPr txBox="1"/>
          <p:nvPr/>
        </p:nvSpPr>
        <p:spPr>
          <a:xfrm>
            <a:off x="746079" y="3780015"/>
            <a:ext cx="1528549" cy="369332"/>
          </a:xfrm>
          <a:prstGeom prst="rect">
            <a:avLst/>
          </a:prstGeom>
          <a:noFill/>
        </p:spPr>
        <p:txBody>
          <a:bodyPr wrap="square" rtlCol="0">
            <a:spAutoFit/>
          </a:bodyPr>
          <a:lstStyle/>
          <a:p>
            <a:r>
              <a:rPr lang="en-US" dirty="0"/>
              <a:t>Back side-</a:t>
            </a:r>
          </a:p>
        </p:txBody>
      </p:sp>
      <p:sp>
        <p:nvSpPr>
          <p:cNvPr id="9" name="TextBox 8">
            <a:extLst>
              <a:ext uri="{FF2B5EF4-FFF2-40B4-BE49-F238E27FC236}">
                <a16:creationId xmlns:a16="http://schemas.microsoft.com/office/drawing/2014/main" id="{C4AEC661-E965-ACBB-EB77-9AE87A59A33A}"/>
              </a:ext>
            </a:extLst>
          </p:cNvPr>
          <p:cNvSpPr txBox="1"/>
          <p:nvPr/>
        </p:nvSpPr>
        <p:spPr>
          <a:xfrm>
            <a:off x="476677" y="60714"/>
            <a:ext cx="1528549" cy="369332"/>
          </a:xfrm>
          <a:prstGeom prst="rect">
            <a:avLst/>
          </a:prstGeom>
          <a:noFill/>
        </p:spPr>
        <p:txBody>
          <a:bodyPr wrap="square" rtlCol="0">
            <a:spAutoFit/>
          </a:bodyPr>
          <a:lstStyle/>
          <a:p>
            <a:r>
              <a:rPr lang="en-US" dirty="0"/>
              <a:t>Front side-</a:t>
            </a:r>
          </a:p>
        </p:txBody>
      </p:sp>
    </p:spTree>
    <p:extLst>
      <p:ext uri="{BB962C8B-B14F-4D97-AF65-F5344CB8AC3E}">
        <p14:creationId xmlns:p14="http://schemas.microsoft.com/office/powerpoint/2010/main" val="30430330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7E2EB-CC0C-C0BB-8101-20CA5D1C34CA}"/>
              </a:ext>
            </a:extLst>
          </p:cNvPr>
          <p:cNvSpPr>
            <a:spLocks noGrp="1"/>
          </p:cNvSpPr>
          <p:nvPr>
            <p:ph type="title"/>
          </p:nvPr>
        </p:nvSpPr>
        <p:spPr/>
        <p:txBody>
          <a:bodyPr/>
          <a:lstStyle/>
          <a:p>
            <a:r>
              <a:rPr lang="en-US" dirty="0"/>
              <a:t>Other reports, updates, and/or new business</a:t>
            </a:r>
          </a:p>
        </p:txBody>
      </p:sp>
      <p:sp>
        <p:nvSpPr>
          <p:cNvPr id="3" name="Content Placeholder 2">
            <a:extLst>
              <a:ext uri="{FF2B5EF4-FFF2-40B4-BE49-F238E27FC236}">
                <a16:creationId xmlns:a16="http://schemas.microsoft.com/office/drawing/2014/main" id="{EBA57A30-CA30-096B-B599-AE90DDBE35AD}"/>
              </a:ext>
            </a:extLst>
          </p:cNvPr>
          <p:cNvSpPr>
            <a:spLocks noGrp="1"/>
          </p:cNvSpPr>
          <p:nvPr>
            <p:ph idx="1"/>
          </p:nvPr>
        </p:nvSpPr>
        <p:spPr/>
        <p:txBody>
          <a:bodyPr>
            <a:normAutofit fontScale="62500" lnSpcReduction="20000"/>
          </a:bodyPr>
          <a:lstStyle/>
          <a:p>
            <a:r>
              <a:rPr lang="en-US" dirty="0"/>
              <a:t>President</a:t>
            </a:r>
          </a:p>
          <a:p>
            <a:r>
              <a:rPr lang="en-US" dirty="0"/>
              <a:t>Vice President</a:t>
            </a:r>
          </a:p>
          <a:p>
            <a:r>
              <a:rPr lang="en-US" dirty="0"/>
              <a:t>Treasurer</a:t>
            </a:r>
          </a:p>
          <a:p>
            <a:r>
              <a:rPr lang="en-US" dirty="0"/>
              <a:t>Past President </a:t>
            </a:r>
          </a:p>
          <a:p>
            <a:r>
              <a:rPr lang="en-US" dirty="0"/>
              <a:t>Legislative</a:t>
            </a:r>
          </a:p>
          <a:p>
            <a:r>
              <a:rPr lang="en-US" dirty="0"/>
              <a:t>Delegates</a:t>
            </a:r>
          </a:p>
          <a:p>
            <a:r>
              <a:rPr lang="en-US" dirty="0"/>
              <a:t>Membership Chairs</a:t>
            </a:r>
          </a:p>
          <a:p>
            <a:r>
              <a:rPr lang="en-US" dirty="0"/>
              <a:t>Districts</a:t>
            </a:r>
          </a:p>
          <a:p>
            <a:r>
              <a:rPr lang="en-US" dirty="0"/>
              <a:t>Military Liaison</a:t>
            </a:r>
          </a:p>
          <a:p>
            <a:r>
              <a:rPr lang="en-US" dirty="0"/>
              <a:t>NRRCC</a:t>
            </a:r>
          </a:p>
          <a:p>
            <a:r>
              <a:rPr lang="en-US" dirty="0"/>
              <a:t>Media relations</a:t>
            </a:r>
          </a:p>
          <a:p>
            <a:r>
              <a:rPr lang="en-US" dirty="0"/>
              <a:t>Facilities </a:t>
            </a:r>
          </a:p>
          <a:p>
            <a:r>
              <a:rPr lang="en-US" dirty="0"/>
              <a:t>Secretary</a:t>
            </a:r>
          </a:p>
          <a:p>
            <a:endParaRPr lang="en-US" dirty="0"/>
          </a:p>
        </p:txBody>
      </p:sp>
    </p:spTree>
    <p:extLst>
      <p:ext uri="{BB962C8B-B14F-4D97-AF65-F5344CB8AC3E}">
        <p14:creationId xmlns:p14="http://schemas.microsoft.com/office/powerpoint/2010/main" val="13030236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49D50-7CFE-4040-BF17-C6B9F164B534}"/>
              </a:ext>
            </a:extLst>
          </p:cNvPr>
          <p:cNvSpPr>
            <a:spLocks noGrp="1"/>
          </p:cNvSpPr>
          <p:nvPr>
            <p:ph type="title"/>
          </p:nvPr>
        </p:nvSpPr>
        <p:spPr>
          <a:xfrm>
            <a:off x="222596" y="187434"/>
            <a:ext cx="10515600" cy="1325563"/>
          </a:xfrm>
        </p:spPr>
        <p:txBody>
          <a:bodyPr/>
          <a:lstStyle/>
          <a:p>
            <a:r>
              <a:rPr lang="en-US" dirty="0"/>
              <a:t>President- Franz Schuttenhelm</a:t>
            </a:r>
          </a:p>
        </p:txBody>
      </p:sp>
      <p:sp>
        <p:nvSpPr>
          <p:cNvPr id="3" name="Content Placeholder 2">
            <a:extLst>
              <a:ext uri="{FF2B5EF4-FFF2-40B4-BE49-F238E27FC236}">
                <a16:creationId xmlns:a16="http://schemas.microsoft.com/office/drawing/2014/main" id="{A7D3D97D-40F9-4C9C-9696-7133CB692F55}"/>
              </a:ext>
            </a:extLst>
          </p:cNvPr>
          <p:cNvSpPr>
            <a:spLocks noGrp="1"/>
          </p:cNvSpPr>
          <p:nvPr>
            <p:ph idx="1"/>
          </p:nvPr>
        </p:nvSpPr>
        <p:spPr>
          <a:xfrm>
            <a:off x="143022" y="2142593"/>
            <a:ext cx="10932697" cy="4624602"/>
          </a:xfrm>
        </p:spPr>
        <p:txBody>
          <a:bodyPr>
            <a:normAutofit/>
          </a:bodyPr>
          <a:lstStyle/>
          <a:p>
            <a:endParaRPr lang="en-US" dirty="0"/>
          </a:p>
          <a:p>
            <a:endParaRPr lang="en-US" sz="2800" i="1" dirty="0"/>
          </a:p>
        </p:txBody>
      </p:sp>
      <p:pic>
        <p:nvPicPr>
          <p:cNvPr id="4" name="Picture 3">
            <a:extLst>
              <a:ext uri="{FF2B5EF4-FFF2-40B4-BE49-F238E27FC236}">
                <a16:creationId xmlns:a16="http://schemas.microsoft.com/office/drawing/2014/main" id="{F8D29AB0-EC99-4739-919A-69087337767A}"/>
              </a:ext>
            </a:extLst>
          </p:cNvPr>
          <p:cNvPicPr>
            <a:picLocks noChangeAspect="1"/>
          </p:cNvPicPr>
          <p:nvPr/>
        </p:nvPicPr>
        <p:blipFill>
          <a:blip r:embed="rId3"/>
          <a:stretch>
            <a:fillRect/>
          </a:stretch>
        </p:blipFill>
        <p:spPr>
          <a:xfrm>
            <a:off x="9760617" y="187434"/>
            <a:ext cx="1955159" cy="1955159"/>
          </a:xfrm>
          <a:prstGeom prst="rect">
            <a:avLst/>
          </a:prstGeom>
        </p:spPr>
      </p:pic>
      <p:sp>
        <p:nvSpPr>
          <p:cNvPr id="5" name="TextBox 4">
            <a:extLst>
              <a:ext uri="{FF2B5EF4-FFF2-40B4-BE49-F238E27FC236}">
                <a16:creationId xmlns:a16="http://schemas.microsoft.com/office/drawing/2014/main" id="{9DC032D1-D055-62C7-C484-51974B45B2E6}"/>
              </a:ext>
            </a:extLst>
          </p:cNvPr>
          <p:cNvSpPr txBox="1"/>
          <p:nvPr/>
        </p:nvSpPr>
        <p:spPr>
          <a:xfrm>
            <a:off x="420728" y="2916010"/>
            <a:ext cx="10853123" cy="1538883"/>
          </a:xfrm>
          <a:prstGeom prst="rect">
            <a:avLst/>
          </a:prstGeom>
          <a:noFill/>
        </p:spPr>
        <p:txBody>
          <a:bodyPr wrap="square" rtlCol="0">
            <a:spAutoFit/>
          </a:bodyPr>
          <a:lstStyle/>
          <a:p>
            <a:pPr marL="285750" indent="-285750">
              <a:buFont typeface="Arial" panose="020B0604020202020204" pitchFamily="34" charset="0"/>
              <a:buChar char="•"/>
            </a:pPr>
            <a:r>
              <a:rPr lang="en-US" sz="2000" dirty="0"/>
              <a:t>State of the Profession presentation to 70 RTs and RT students at the CVTC Respiratory Therapy Conference. Was able to ask…….“What do WI RTs want?”</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2101459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76041-575B-4DFE-A75D-D36E31B4F16D}"/>
              </a:ext>
            </a:extLst>
          </p:cNvPr>
          <p:cNvSpPr>
            <a:spLocks noGrp="1"/>
          </p:cNvSpPr>
          <p:nvPr>
            <p:ph type="title"/>
          </p:nvPr>
        </p:nvSpPr>
        <p:spPr/>
        <p:txBody>
          <a:bodyPr/>
          <a:lstStyle/>
          <a:p>
            <a:r>
              <a:rPr lang="en-US" dirty="0"/>
              <a:t>Roll Call- Quorum</a:t>
            </a:r>
          </a:p>
        </p:txBody>
      </p:sp>
      <p:sp>
        <p:nvSpPr>
          <p:cNvPr id="3" name="Content Placeholder 2">
            <a:extLst>
              <a:ext uri="{FF2B5EF4-FFF2-40B4-BE49-F238E27FC236}">
                <a16:creationId xmlns:a16="http://schemas.microsoft.com/office/drawing/2014/main" id="{93844F07-7EF2-4DB2-8CDE-77120F659AC6}"/>
              </a:ext>
            </a:extLst>
          </p:cNvPr>
          <p:cNvSpPr>
            <a:spLocks noGrp="1"/>
          </p:cNvSpPr>
          <p:nvPr>
            <p:ph idx="1"/>
          </p:nvPr>
        </p:nvSpPr>
        <p:spPr/>
        <p:txBody>
          <a:bodyPr>
            <a:normAutofit/>
          </a:bodyPr>
          <a:lstStyle/>
          <a:p>
            <a:pPr marL="0" indent="0">
              <a:buNone/>
            </a:pPr>
            <a:r>
              <a:rPr lang="en-US" dirty="0"/>
              <a:t>ARTICLE X - BOARD MEETINGS </a:t>
            </a:r>
          </a:p>
          <a:p>
            <a:r>
              <a:rPr lang="en-US" dirty="0"/>
              <a:t> A meeting of the Board of Directors may be called by the President or the majority of the voting membership of the board. </a:t>
            </a:r>
          </a:p>
          <a:p>
            <a:r>
              <a:rPr lang="en-US" dirty="0"/>
              <a:t>A majority of voting board members must be present to constitute a quorum. (13 voting members= require 7 for a quorum)</a:t>
            </a:r>
          </a:p>
        </p:txBody>
      </p:sp>
    </p:spTree>
    <p:extLst>
      <p:ext uri="{BB962C8B-B14F-4D97-AF65-F5344CB8AC3E}">
        <p14:creationId xmlns:p14="http://schemas.microsoft.com/office/powerpoint/2010/main" val="33354889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739B4-5284-3684-C67D-8D761968CA0D}"/>
              </a:ext>
            </a:extLst>
          </p:cNvPr>
          <p:cNvSpPr>
            <a:spLocks noGrp="1"/>
          </p:cNvSpPr>
          <p:nvPr>
            <p:ph type="title"/>
          </p:nvPr>
        </p:nvSpPr>
        <p:spPr>
          <a:xfrm>
            <a:off x="838200" y="203528"/>
            <a:ext cx="10515600" cy="830076"/>
          </a:xfrm>
        </p:spPr>
        <p:txBody>
          <a:bodyPr/>
          <a:lstStyle/>
          <a:p>
            <a:r>
              <a:rPr lang="en-US" dirty="0"/>
              <a:t>What do WI RTs want? CVTC responses</a:t>
            </a:r>
          </a:p>
        </p:txBody>
      </p:sp>
      <p:sp>
        <p:nvSpPr>
          <p:cNvPr id="3" name="Content Placeholder 2">
            <a:extLst>
              <a:ext uri="{FF2B5EF4-FFF2-40B4-BE49-F238E27FC236}">
                <a16:creationId xmlns:a16="http://schemas.microsoft.com/office/drawing/2014/main" id="{36EE99F7-23D6-D230-E8AD-34BCD93CE52E}"/>
              </a:ext>
            </a:extLst>
          </p:cNvPr>
          <p:cNvSpPr>
            <a:spLocks noGrp="1"/>
          </p:cNvSpPr>
          <p:nvPr>
            <p:ph idx="1"/>
          </p:nvPr>
        </p:nvSpPr>
        <p:spPr>
          <a:xfrm>
            <a:off x="537882" y="1151069"/>
            <a:ext cx="10815918" cy="5088366"/>
          </a:xfrm>
        </p:spPr>
        <p:txBody>
          <a:bodyPr>
            <a:normAutofit fontScale="85000" lnSpcReduction="20000"/>
          </a:bodyPr>
          <a:lstStyle/>
          <a:p>
            <a:r>
              <a:rPr lang="en-US" dirty="0"/>
              <a:t>More money was the primary answer given by many.</a:t>
            </a:r>
          </a:p>
          <a:p>
            <a:pPr marL="0" indent="0">
              <a:buNone/>
            </a:pPr>
            <a:endParaRPr lang="en-US" dirty="0"/>
          </a:p>
          <a:p>
            <a:pPr marL="0" indent="0">
              <a:buNone/>
            </a:pPr>
            <a:r>
              <a:rPr lang="en-US" dirty="0"/>
              <a:t>Other answers:</a:t>
            </a:r>
          </a:p>
          <a:p>
            <a:r>
              <a:rPr lang="en-US" dirty="0"/>
              <a:t>Communication</a:t>
            </a:r>
          </a:p>
          <a:p>
            <a:r>
              <a:rPr lang="en-US" dirty="0"/>
              <a:t>Recognition</a:t>
            </a:r>
          </a:p>
          <a:p>
            <a:r>
              <a:rPr lang="en-US" dirty="0"/>
              <a:t>Support and Education</a:t>
            </a:r>
          </a:p>
          <a:p>
            <a:r>
              <a:rPr lang="en-US" dirty="0"/>
              <a:t>Respect</a:t>
            </a:r>
          </a:p>
          <a:p>
            <a:r>
              <a:rPr lang="en-US" dirty="0"/>
              <a:t>More responsibility </a:t>
            </a:r>
          </a:p>
          <a:p>
            <a:r>
              <a:rPr lang="en-US" dirty="0"/>
              <a:t>Better benefits</a:t>
            </a:r>
          </a:p>
          <a:p>
            <a:r>
              <a:rPr lang="en-US" dirty="0"/>
              <a:t>Larger scope of practice</a:t>
            </a:r>
          </a:p>
          <a:p>
            <a:r>
              <a:rPr lang="en-US" dirty="0"/>
              <a:t>Gratitude</a:t>
            </a:r>
          </a:p>
          <a:p>
            <a:r>
              <a:rPr lang="en-US" dirty="0"/>
              <a:t>Elevation of Profession</a:t>
            </a:r>
          </a:p>
          <a:p>
            <a:r>
              <a:rPr lang="en-US" dirty="0"/>
              <a:t>More autonomy</a:t>
            </a:r>
          </a:p>
        </p:txBody>
      </p:sp>
    </p:spTree>
    <p:extLst>
      <p:ext uri="{BB962C8B-B14F-4D97-AF65-F5344CB8AC3E}">
        <p14:creationId xmlns:p14="http://schemas.microsoft.com/office/powerpoint/2010/main" val="3142061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49D50-7CFE-4040-BF17-C6B9F164B534}"/>
              </a:ext>
            </a:extLst>
          </p:cNvPr>
          <p:cNvSpPr>
            <a:spLocks noGrp="1"/>
          </p:cNvSpPr>
          <p:nvPr>
            <p:ph type="title"/>
          </p:nvPr>
        </p:nvSpPr>
        <p:spPr>
          <a:xfrm>
            <a:off x="222596" y="187434"/>
            <a:ext cx="10515600" cy="1325563"/>
          </a:xfrm>
        </p:spPr>
        <p:txBody>
          <a:bodyPr/>
          <a:lstStyle/>
          <a:p>
            <a:r>
              <a:rPr lang="en-US" dirty="0"/>
              <a:t>President- Franz Schuttenhelm</a:t>
            </a:r>
          </a:p>
        </p:txBody>
      </p:sp>
      <p:sp>
        <p:nvSpPr>
          <p:cNvPr id="3" name="Content Placeholder 2">
            <a:extLst>
              <a:ext uri="{FF2B5EF4-FFF2-40B4-BE49-F238E27FC236}">
                <a16:creationId xmlns:a16="http://schemas.microsoft.com/office/drawing/2014/main" id="{A7D3D97D-40F9-4C9C-9696-7133CB692F55}"/>
              </a:ext>
            </a:extLst>
          </p:cNvPr>
          <p:cNvSpPr>
            <a:spLocks noGrp="1"/>
          </p:cNvSpPr>
          <p:nvPr>
            <p:ph idx="1"/>
          </p:nvPr>
        </p:nvSpPr>
        <p:spPr>
          <a:xfrm>
            <a:off x="143022" y="2142593"/>
            <a:ext cx="10932697" cy="4624602"/>
          </a:xfrm>
        </p:spPr>
        <p:txBody>
          <a:bodyPr>
            <a:normAutofit/>
          </a:bodyPr>
          <a:lstStyle/>
          <a:p>
            <a:endParaRPr lang="en-US" dirty="0"/>
          </a:p>
          <a:p>
            <a:endParaRPr lang="en-US" sz="2800" i="1" dirty="0"/>
          </a:p>
        </p:txBody>
      </p:sp>
      <p:pic>
        <p:nvPicPr>
          <p:cNvPr id="4" name="Picture 3">
            <a:extLst>
              <a:ext uri="{FF2B5EF4-FFF2-40B4-BE49-F238E27FC236}">
                <a16:creationId xmlns:a16="http://schemas.microsoft.com/office/drawing/2014/main" id="{F8D29AB0-EC99-4739-919A-69087337767A}"/>
              </a:ext>
            </a:extLst>
          </p:cNvPr>
          <p:cNvPicPr>
            <a:picLocks noChangeAspect="1"/>
          </p:cNvPicPr>
          <p:nvPr/>
        </p:nvPicPr>
        <p:blipFill>
          <a:blip r:embed="rId3"/>
          <a:stretch>
            <a:fillRect/>
          </a:stretch>
        </p:blipFill>
        <p:spPr>
          <a:xfrm>
            <a:off x="9760617" y="187434"/>
            <a:ext cx="1955159" cy="1955159"/>
          </a:xfrm>
          <a:prstGeom prst="rect">
            <a:avLst/>
          </a:prstGeom>
        </p:spPr>
      </p:pic>
      <p:sp>
        <p:nvSpPr>
          <p:cNvPr id="5" name="TextBox 4">
            <a:extLst>
              <a:ext uri="{FF2B5EF4-FFF2-40B4-BE49-F238E27FC236}">
                <a16:creationId xmlns:a16="http://schemas.microsoft.com/office/drawing/2014/main" id="{9DC032D1-D055-62C7-C484-51974B45B2E6}"/>
              </a:ext>
            </a:extLst>
          </p:cNvPr>
          <p:cNvSpPr txBox="1"/>
          <p:nvPr/>
        </p:nvSpPr>
        <p:spPr>
          <a:xfrm>
            <a:off x="776591" y="2267827"/>
            <a:ext cx="10853123" cy="1292662"/>
          </a:xfrm>
          <a:prstGeom prst="rect">
            <a:avLst/>
          </a:prstGeom>
          <a:noFill/>
        </p:spPr>
        <p:txBody>
          <a:bodyPr wrap="square" rtlCol="0">
            <a:spAutoFit/>
          </a:bodyPr>
          <a:lstStyle/>
          <a:p>
            <a:pPr marL="285750" indent="-285750">
              <a:buFont typeface="Arial" panose="020B0604020202020204" pitchFamily="34" charset="0"/>
              <a:buChar char="•"/>
            </a:pPr>
            <a:r>
              <a:rPr lang="en-US" sz="2400" dirty="0"/>
              <a:t>Co-Marketing agreement with AARC</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endParaRPr lang="en-US" dirty="0"/>
          </a:p>
        </p:txBody>
      </p:sp>
      <p:graphicFrame>
        <p:nvGraphicFramePr>
          <p:cNvPr id="6" name="Table 5">
            <a:extLst>
              <a:ext uri="{FF2B5EF4-FFF2-40B4-BE49-F238E27FC236}">
                <a16:creationId xmlns:a16="http://schemas.microsoft.com/office/drawing/2014/main" id="{B4180657-5EBF-4ED6-E68B-AE6C07794D40}"/>
              </a:ext>
            </a:extLst>
          </p:cNvPr>
          <p:cNvGraphicFramePr>
            <a:graphicFrameLocks noGrp="1"/>
          </p:cNvGraphicFramePr>
          <p:nvPr>
            <p:extLst>
              <p:ext uri="{D42A27DB-BD31-4B8C-83A1-F6EECF244321}">
                <p14:modId xmlns:p14="http://schemas.microsoft.com/office/powerpoint/2010/main" val="1647092774"/>
              </p:ext>
            </p:extLst>
          </p:nvPr>
        </p:nvGraphicFramePr>
        <p:xfrm>
          <a:off x="2377440" y="3195021"/>
          <a:ext cx="6637469" cy="2796988"/>
        </p:xfrm>
        <a:graphic>
          <a:graphicData uri="http://schemas.openxmlformats.org/drawingml/2006/table">
            <a:tbl>
              <a:tblPr/>
              <a:tblGrid>
                <a:gridCol w="1177158">
                  <a:extLst>
                    <a:ext uri="{9D8B030D-6E8A-4147-A177-3AD203B41FA5}">
                      <a16:colId xmlns:a16="http://schemas.microsoft.com/office/drawing/2014/main" val="1649596776"/>
                    </a:ext>
                  </a:extLst>
                </a:gridCol>
                <a:gridCol w="2198307">
                  <a:extLst>
                    <a:ext uri="{9D8B030D-6E8A-4147-A177-3AD203B41FA5}">
                      <a16:colId xmlns:a16="http://schemas.microsoft.com/office/drawing/2014/main" val="4218921621"/>
                    </a:ext>
                  </a:extLst>
                </a:gridCol>
                <a:gridCol w="3262004">
                  <a:extLst>
                    <a:ext uri="{9D8B030D-6E8A-4147-A177-3AD203B41FA5}">
                      <a16:colId xmlns:a16="http://schemas.microsoft.com/office/drawing/2014/main" val="4034716007"/>
                    </a:ext>
                  </a:extLst>
                </a:gridCol>
              </a:tblGrid>
              <a:tr h="898775">
                <a:tc>
                  <a:txBody>
                    <a:bodyPr/>
                    <a:lstStyle/>
                    <a:p>
                      <a:pPr algn="l"/>
                      <a:r>
                        <a:rPr lang="en-US" sz="1000">
                          <a:effectLst/>
                        </a:rPr>
                        <a:t>Timeframe</a:t>
                      </a:r>
                      <a:endParaRPr lang="en-US">
                        <a:effectLst/>
                      </a:endParaRPr>
                    </a:p>
                  </a:txBody>
                  <a:tcPr anchor="ctr">
                    <a:lnL>
                      <a:noFill/>
                    </a:lnL>
                    <a:lnR>
                      <a:noFill/>
                    </a:lnR>
                    <a:lnT>
                      <a:noFill/>
                    </a:lnT>
                    <a:lnB>
                      <a:noFill/>
                    </a:lnB>
                    <a:solidFill>
                      <a:srgbClr val="F1F5FF"/>
                    </a:solidFill>
                  </a:tcPr>
                </a:tc>
                <a:tc>
                  <a:txBody>
                    <a:bodyPr/>
                    <a:lstStyle/>
                    <a:p>
                      <a:pPr algn="l"/>
                      <a:r>
                        <a:rPr lang="en-US" sz="1000">
                          <a:effectLst/>
                        </a:rPr>
                        <a:t>Chartered Affiliate Responsibility</a:t>
                      </a:r>
                      <a:endParaRPr lang="en-US">
                        <a:effectLst/>
                      </a:endParaRPr>
                    </a:p>
                  </a:txBody>
                  <a:tcPr anchor="ctr">
                    <a:lnL>
                      <a:noFill/>
                    </a:lnL>
                    <a:lnR>
                      <a:noFill/>
                    </a:lnR>
                    <a:lnT>
                      <a:noFill/>
                    </a:lnT>
                    <a:lnB>
                      <a:noFill/>
                    </a:lnB>
                    <a:solidFill>
                      <a:srgbClr val="F1F5FF"/>
                    </a:solidFill>
                  </a:tcPr>
                </a:tc>
                <a:tc>
                  <a:txBody>
                    <a:bodyPr/>
                    <a:lstStyle/>
                    <a:p>
                      <a:pPr algn="l"/>
                      <a:r>
                        <a:rPr lang="en-US" sz="1000">
                          <a:effectLst/>
                        </a:rPr>
                        <a:t>AARC Responsibility</a:t>
                      </a:r>
                      <a:endParaRPr lang="en-US">
                        <a:effectLst/>
                      </a:endParaRPr>
                    </a:p>
                  </a:txBody>
                  <a:tcPr anchor="ctr">
                    <a:lnL>
                      <a:noFill/>
                    </a:lnL>
                    <a:lnR>
                      <a:noFill/>
                    </a:lnR>
                    <a:lnT>
                      <a:noFill/>
                    </a:lnT>
                    <a:lnB>
                      <a:noFill/>
                    </a:lnB>
                    <a:solidFill>
                      <a:srgbClr val="F1F5FF"/>
                    </a:solidFill>
                  </a:tcPr>
                </a:tc>
                <a:extLst>
                  <a:ext uri="{0D108BD9-81ED-4DB2-BD59-A6C34878D82A}">
                    <a16:rowId xmlns:a16="http://schemas.microsoft.com/office/drawing/2014/main" val="3946788718"/>
                  </a:ext>
                </a:extLst>
              </a:tr>
              <a:tr h="1898213">
                <a:tc>
                  <a:txBody>
                    <a:bodyPr/>
                    <a:lstStyle/>
                    <a:p>
                      <a:pPr algn="ctr"/>
                      <a:r>
                        <a:rPr lang="en-US" sz="1000">
                          <a:effectLst/>
                        </a:rPr>
                        <a:t>2023 Q1</a:t>
                      </a:r>
                      <a:endParaRPr lang="en-US">
                        <a:effectLst/>
                      </a:endParaRPr>
                    </a:p>
                  </a:txBody>
                  <a:tcPr anchor="ctr">
                    <a:lnL>
                      <a:noFill/>
                    </a:lnL>
                    <a:lnR>
                      <a:noFill/>
                    </a:lnR>
                    <a:lnT>
                      <a:noFill/>
                    </a:lnT>
                    <a:lnB>
                      <a:noFill/>
                    </a:lnB>
                    <a:solidFill>
                      <a:srgbClr val="F1F5FF"/>
                    </a:solidFill>
                  </a:tcPr>
                </a:tc>
                <a:tc>
                  <a:txBody>
                    <a:bodyPr/>
                    <a:lstStyle/>
                    <a:p>
                      <a:pPr algn="l"/>
                      <a:r>
                        <a:rPr lang="en-US" sz="1000">
                          <a:effectLst/>
                        </a:rPr>
                        <a:t>3 Promotions of Summer Forum on social media and/or affiliate’s website</a:t>
                      </a:r>
                      <a:endParaRPr lang="en-US">
                        <a:effectLst/>
                      </a:endParaRPr>
                    </a:p>
                    <a:p>
                      <a:pPr algn="l"/>
                      <a:r>
                        <a:rPr lang="en-US" sz="1000">
                          <a:effectLst/>
                        </a:rPr>
                        <a:t>Upload proof before April 14, 2023 Remain in Good Terms</a:t>
                      </a:r>
                      <a:endParaRPr lang="en-US">
                        <a:effectLst/>
                      </a:endParaRPr>
                    </a:p>
                  </a:txBody>
                  <a:tcPr anchor="ctr">
                    <a:lnL>
                      <a:noFill/>
                    </a:lnL>
                    <a:lnR>
                      <a:noFill/>
                    </a:lnR>
                    <a:lnT>
                      <a:noFill/>
                    </a:lnT>
                    <a:lnB>
                      <a:noFill/>
                    </a:lnB>
                    <a:solidFill>
                      <a:srgbClr val="F1F5FF"/>
                    </a:solidFill>
                  </a:tcPr>
                </a:tc>
                <a:tc>
                  <a:txBody>
                    <a:bodyPr/>
                    <a:lstStyle/>
                    <a:p>
                      <a:pPr algn="l"/>
                      <a:r>
                        <a:rPr lang="en-US" sz="1000" dirty="0">
                          <a:effectLst/>
                        </a:rPr>
                        <a:t>Provide promotional materials for each quarter. Verify affiliates have met promotion requirements by date specified.</a:t>
                      </a:r>
                      <a:endParaRPr lang="en-US" dirty="0">
                        <a:effectLst/>
                      </a:endParaRPr>
                    </a:p>
                    <a:p>
                      <a:pPr algn="l"/>
                      <a:r>
                        <a:rPr lang="en-US" sz="1000" dirty="0">
                          <a:effectLst/>
                        </a:rPr>
                        <a:t>Pay $250 to affiliates that qualified for quarter. Verify Affiliate is in Good Terms</a:t>
                      </a:r>
                      <a:endParaRPr lang="en-US" dirty="0">
                        <a:effectLst/>
                      </a:endParaRPr>
                    </a:p>
                  </a:txBody>
                  <a:tcPr anchor="ctr">
                    <a:lnL>
                      <a:noFill/>
                    </a:lnL>
                    <a:lnR>
                      <a:noFill/>
                    </a:lnR>
                    <a:lnT>
                      <a:noFill/>
                    </a:lnT>
                    <a:lnB>
                      <a:noFill/>
                    </a:lnB>
                    <a:solidFill>
                      <a:srgbClr val="F1F5FF"/>
                    </a:solidFill>
                  </a:tcPr>
                </a:tc>
                <a:extLst>
                  <a:ext uri="{0D108BD9-81ED-4DB2-BD59-A6C34878D82A}">
                    <a16:rowId xmlns:a16="http://schemas.microsoft.com/office/drawing/2014/main" val="635416196"/>
                  </a:ext>
                </a:extLst>
              </a:tr>
            </a:tbl>
          </a:graphicData>
        </a:graphic>
      </p:graphicFrame>
    </p:spTree>
    <p:extLst>
      <p:ext uri="{BB962C8B-B14F-4D97-AF65-F5344CB8AC3E}">
        <p14:creationId xmlns:p14="http://schemas.microsoft.com/office/powerpoint/2010/main" val="201222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49D50-7CFE-4040-BF17-C6B9F164B534}"/>
              </a:ext>
            </a:extLst>
          </p:cNvPr>
          <p:cNvSpPr>
            <a:spLocks noGrp="1"/>
          </p:cNvSpPr>
          <p:nvPr>
            <p:ph type="title"/>
          </p:nvPr>
        </p:nvSpPr>
        <p:spPr>
          <a:xfrm>
            <a:off x="222596" y="187434"/>
            <a:ext cx="10515600" cy="1325563"/>
          </a:xfrm>
        </p:spPr>
        <p:txBody>
          <a:bodyPr/>
          <a:lstStyle/>
          <a:p>
            <a:r>
              <a:rPr lang="en-US" dirty="0"/>
              <a:t>President- Franz Schuttenhelm</a:t>
            </a:r>
          </a:p>
        </p:txBody>
      </p:sp>
      <p:sp>
        <p:nvSpPr>
          <p:cNvPr id="3" name="Content Placeholder 2">
            <a:extLst>
              <a:ext uri="{FF2B5EF4-FFF2-40B4-BE49-F238E27FC236}">
                <a16:creationId xmlns:a16="http://schemas.microsoft.com/office/drawing/2014/main" id="{A7D3D97D-40F9-4C9C-9696-7133CB692F55}"/>
              </a:ext>
            </a:extLst>
          </p:cNvPr>
          <p:cNvSpPr>
            <a:spLocks noGrp="1"/>
          </p:cNvSpPr>
          <p:nvPr>
            <p:ph idx="1"/>
          </p:nvPr>
        </p:nvSpPr>
        <p:spPr>
          <a:xfrm>
            <a:off x="143022" y="2142593"/>
            <a:ext cx="10932697" cy="4624602"/>
          </a:xfrm>
        </p:spPr>
        <p:txBody>
          <a:bodyPr>
            <a:normAutofit/>
          </a:bodyPr>
          <a:lstStyle/>
          <a:p>
            <a:endParaRPr lang="en-US" dirty="0"/>
          </a:p>
          <a:p>
            <a:endParaRPr lang="en-US" sz="2800" i="1" dirty="0"/>
          </a:p>
        </p:txBody>
      </p:sp>
      <p:pic>
        <p:nvPicPr>
          <p:cNvPr id="4" name="Picture 3">
            <a:extLst>
              <a:ext uri="{FF2B5EF4-FFF2-40B4-BE49-F238E27FC236}">
                <a16:creationId xmlns:a16="http://schemas.microsoft.com/office/drawing/2014/main" id="{F8D29AB0-EC99-4739-919A-69087337767A}"/>
              </a:ext>
            </a:extLst>
          </p:cNvPr>
          <p:cNvPicPr>
            <a:picLocks noChangeAspect="1"/>
          </p:cNvPicPr>
          <p:nvPr/>
        </p:nvPicPr>
        <p:blipFill>
          <a:blip r:embed="rId3"/>
          <a:stretch>
            <a:fillRect/>
          </a:stretch>
        </p:blipFill>
        <p:spPr>
          <a:xfrm>
            <a:off x="9760617" y="187434"/>
            <a:ext cx="1955159" cy="1955159"/>
          </a:xfrm>
          <a:prstGeom prst="rect">
            <a:avLst/>
          </a:prstGeom>
        </p:spPr>
      </p:pic>
      <p:sp>
        <p:nvSpPr>
          <p:cNvPr id="5" name="TextBox 4">
            <a:extLst>
              <a:ext uri="{FF2B5EF4-FFF2-40B4-BE49-F238E27FC236}">
                <a16:creationId xmlns:a16="http://schemas.microsoft.com/office/drawing/2014/main" id="{9DC032D1-D055-62C7-C484-51974B45B2E6}"/>
              </a:ext>
            </a:extLst>
          </p:cNvPr>
          <p:cNvSpPr txBox="1"/>
          <p:nvPr/>
        </p:nvSpPr>
        <p:spPr>
          <a:xfrm>
            <a:off x="669438" y="2142593"/>
            <a:ext cx="10853123" cy="4247317"/>
          </a:xfrm>
          <a:prstGeom prst="rect">
            <a:avLst/>
          </a:prstGeom>
          <a:noFill/>
        </p:spPr>
        <p:txBody>
          <a:bodyPr wrap="square" rtlCol="0">
            <a:spAutoFit/>
          </a:bodyPr>
          <a:lstStyle/>
          <a:p>
            <a:r>
              <a:rPr lang="en-US" sz="2400" dirty="0"/>
              <a:t>Other items:</a:t>
            </a:r>
          </a:p>
          <a:p>
            <a:pPr marL="285750" indent="-285750">
              <a:buFont typeface="Arial" panose="020B0604020202020204" pitchFamily="34" charset="0"/>
              <a:buChar char="•"/>
            </a:pPr>
            <a:r>
              <a:rPr lang="en-US" sz="2400" dirty="0"/>
              <a:t>Microsoft Business Basic Update</a:t>
            </a:r>
          </a:p>
          <a:p>
            <a:pPr marL="742950" lvl="1" indent="-285750">
              <a:buFont typeface="Arial" panose="020B0604020202020204" pitchFamily="34" charset="0"/>
              <a:buChar char="•"/>
            </a:pPr>
            <a:r>
              <a:rPr lang="en-US" sz="2400" dirty="0"/>
              <a:t>Moving forward with user ability</a:t>
            </a:r>
          </a:p>
          <a:p>
            <a:pPr marL="742950" lvl="1" indent="-285750">
              <a:buFont typeface="Arial" panose="020B0604020202020204" pitchFamily="34" charset="0"/>
              <a:buChar char="•"/>
            </a:pPr>
            <a:r>
              <a:rPr lang="en-US" sz="2400" dirty="0"/>
              <a:t>Guest access should equal paid access.</a:t>
            </a:r>
          </a:p>
          <a:p>
            <a:pPr marL="742950" lvl="1" indent="-285750">
              <a:buFont typeface="Arial" panose="020B0604020202020204" pitchFamily="34" charset="0"/>
              <a:buChar char="•"/>
            </a:pPr>
            <a:r>
              <a:rPr lang="en-US" sz="2400" dirty="0"/>
              <a:t>Please let me know if you require a username or PW</a:t>
            </a:r>
          </a:p>
          <a:p>
            <a:pPr marL="742950" lvl="1" indent="-285750">
              <a:buFont typeface="Arial" panose="020B0604020202020204" pitchFamily="34" charset="0"/>
              <a:buChar char="•"/>
            </a:pPr>
            <a:r>
              <a:rPr lang="en-US" sz="2400" dirty="0"/>
              <a:t>I’ll be reaching out to those with paid subscriptions to test some things. </a:t>
            </a:r>
          </a:p>
          <a:p>
            <a:pPr marL="285750" indent="-285750">
              <a:buFont typeface="Arial" panose="020B0604020202020204" pitchFamily="34" charset="0"/>
              <a:buChar char="•"/>
            </a:pPr>
            <a:r>
              <a:rPr lang="en-US" sz="2400" dirty="0"/>
              <a:t>Supporting Legislative team</a:t>
            </a:r>
          </a:p>
          <a:p>
            <a:pPr marL="285750" indent="-285750">
              <a:buFont typeface="Arial" panose="020B0604020202020204" pitchFamily="34" charset="0"/>
              <a:buChar char="•"/>
            </a:pPr>
            <a:r>
              <a:rPr lang="en-US" sz="2400" dirty="0"/>
              <a:t>Fundraising committee chair</a:t>
            </a:r>
          </a:p>
          <a:p>
            <a:pPr marL="285750" indent="-285750">
              <a:buFont typeface="Arial" panose="020B0604020202020204" pitchFamily="34" charset="0"/>
              <a:buChar char="•"/>
            </a:pPr>
            <a:r>
              <a:rPr lang="en-US" sz="2400" dirty="0"/>
              <a:t>Trying to support the membership committee </a:t>
            </a:r>
            <a:r>
              <a:rPr lang="en-US" sz="2400" dirty="0">
                <a:sym typeface="Wingdings" panose="05000000000000000000" pitchFamily="2" charset="2"/>
              </a:rPr>
              <a:t></a:t>
            </a:r>
            <a:endParaRPr lang="en-US" sz="2400" dirty="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10397860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D3C13-989A-4BAF-B0DD-6CA5A10A17BC}"/>
              </a:ext>
            </a:extLst>
          </p:cNvPr>
          <p:cNvSpPr>
            <a:spLocks noGrp="1"/>
          </p:cNvSpPr>
          <p:nvPr>
            <p:ph type="title"/>
          </p:nvPr>
        </p:nvSpPr>
        <p:spPr/>
        <p:txBody>
          <a:bodyPr/>
          <a:lstStyle/>
          <a:p>
            <a:r>
              <a:rPr lang="en-US" dirty="0"/>
              <a:t>Vice President- Ron Pasewald</a:t>
            </a:r>
          </a:p>
        </p:txBody>
      </p:sp>
      <p:pic>
        <p:nvPicPr>
          <p:cNvPr id="4" name="Content Placeholder 3">
            <a:extLst>
              <a:ext uri="{FF2B5EF4-FFF2-40B4-BE49-F238E27FC236}">
                <a16:creationId xmlns:a16="http://schemas.microsoft.com/office/drawing/2014/main" id="{261C3703-8020-489A-9A0D-181259765A71}"/>
              </a:ext>
            </a:extLst>
          </p:cNvPr>
          <p:cNvPicPr>
            <a:picLocks noGrp="1" noChangeAspect="1"/>
          </p:cNvPicPr>
          <p:nvPr>
            <p:ph idx="1"/>
          </p:nvPr>
        </p:nvPicPr>
        <p:blipFill>
          <a:blip r:embed="rId3"/>
          <a:stretch>
            <a:fillRect/>
          </a:stretch>
        </p:blipFill>
        <p:spPr>
          <a:xfrm>
            <a:off x="9336650" y="150163"/>
            <a:ext cx="2392611" cy="2392611"/>
          </a:xfrm>
          <a:prstGeom prst="rect">
            <a:avLst/>
          </a:prstGeom>
        </p:spPr>
      </p:pic>
      <p:sp>
        <p:nvSpPr>
          <p:cNvPr id="5" name="TextBox 4">
            <a:extLst>
              <a:ext uri="{FF2B5EF4-FFF2-40B4-BE49-F238E27FC236}">
                <a16:creationId xmlns:a16="http://schemas.microsoft.com/office/drawing/2014/main" id="{62366A43-8AE7-4046-AE17-B6D4CBF02A02}"/>
              </a:ext>
            </a:extLst>
          </p:cNvPr>
          <p:cNvSpPr txBox="1"/>
          <p:nvPr/>
        </p:nvSpPr>
        <p:spPr>
          <a:xfrm>
            <a:off x="609600" y="2542774"/>
            <a:ext cx="9823509" cy="2585323"/>
          </a:xfrm>
          <a:prstGeom prst="rect">
            <a:avLst/>
          </a:prstGeom>
          <a:noFill/>
        </p:spPr>
        <p:txBody>
          <a:bodyPr wrap="square" rtlCol="0">
            <a:spAutoFit/>
          </a:bodyPr>
          <a:lstStyle/>
          <a:p>
            <a:pPr marL="342900" marR="0" lvl="0" indent="-342900">
              <a:spcBef>
                <a:spcPts val="0"/>
              </a:spcBef>
              <a:spcAft>
                <a:spcPts val="0"/>
              </a:spcAft>
              <a:buFont typeface="Symbol" panose="05050102010706020507" pitchFamily="18" charset="2"/>
              <a:buChar char=""/>
            </a:pPr>
            <a:r>
              <a:rPr lang="en-US" sz="1800">
                <a:effectLst/>
                <a:latin typeface="Times New Roman" panose="02020603050405020304" pitchFamily="18" charset="0"/>
                <a:ea typeface="Times New Roman" panose="02020603050405020304" pitchFamily="18" charset="0"/>
              </a:rPr>
              <a:t>WSRC District Rep Meeting orientation – planning date after announcement of WSRC election winners.</a:t>
            </a:r>
          </a:p>
          <a:p>
            <a:pPr marL="342900" marR="0" lvl="0" indent="-342900">
              <a:spcBef>
                <a:spcPts val="0"/>
              </a:spcBef>
              <a:spcAft>
                <a:spcPts val="0"/>
              </a:spcAft>
              <a:buFont typeface="Symbol" panose="05050102010706020507" pitchFamily="18" charset="2"/>
              <a:buChar char=""/>
            </a:pPr>
            <a:r>
              <a:rPr lang="en-US" sz="1800">
                <a:effectLst/>
                <a:latin typeface="Times New Roman" panose="02020603050405020304" pitchFamily="18" charset="0"/>
                <a:ea typeface="Times New Roman" panose="02020603050405020304" pitchFamily="18" charset="0"/>
              </a:rPr>
              <a:t>Legislative team: Supporting the legislative team, as needed by Chair.</a:t>
            </a:r>
          </a:p>
          <a:p>
            <a:pPr marL="342900" marR="0" lvl="0" indent="-342900">
              <a:spcBef>
                <a:spcPts val="0"/>
              </a:spcBef>
              <a:spcAft>
                <a:spcPts val="0"/>
              </a:spcAft>
              <a:buFont typeface="Symbol" panose="05050102010706020507" pitchFamily="18" charset="2"/>
              <a:buChar char=""/>
            </a:pPr>
            <a:r>
              <a:rPr lang="en-US" sz="1800">
                <a:effectLst/>
                <a:latin typeface="Times New Roman" panose="02020603050405020304" pitchFamily="18" charset="0"/>
                <a:ea typeface="Times New Roman" panose="02020603050405020304" pitchFamily="18" charset="0"/>
              </a:rPr>
              <a:t>Wisconsin School Counselor Association: No dates set for 2023. Sponsorship packages are $500-$5000 depending on commitment. Exhibit tables are $400-$500 (District Reps share cost?)</a:t>
            </a:r>
          </a:p>
          <a:p>
            <a:pPr marL="342900" marR="0" lvl="0" indent="-342900">
              <a:spcBef>
                <a:spcPts val="0"/>
              </a:spcBef>
              <a:spcAft>
                <a:spcPts val="0"/>
              </a:spcAft>
              <a:buFont typeface="Symbol" panose="05050102010706020507" pitchFamily="18" charset="2"/>
              <a:buChar char=""/>
            </a:pPr>
            <a:r>
              <a:rPr lang="en-US" sz="1800">
                <a:effectLst/>
                <a:latin typeface="Times New Roman" panose="02020603050405020304" pitchFamily="18" charset="0"/>
                <a:ea typeface="Times New Roman" panose="02020603050405020304" pitchFamily="18" charset="0"/>
              </a:rPr>
              <a:t>Planning local school career fairs. New Berlin School District. (Fall 2023)</a:t>
            </a:r>
          </a:p>
          <a:p>
            <a:pPr marL="342900" marR="0" lvl="0" indent="-342900">
              <a:spcBef>
                <a:spcPts val="0"/>
              </a:spcBef>
              <a:spcAft>
                <a:spcPts val="0"/>
              </a:spcAft>
              <a:buFont typeface="Symbol" panose="05050102010706020507" pitchFamily="18" charset="2"/>
              <a:buChar char=""/>
            </a:pPr>
            <a:r>
              <a:rPr lang="en-US" sz="1800">
                <a:effectLst/>
                <a:latin typeface="Times New Roman" panose="02020603050405020304" pitchFamily="18" charset="0"/>
                <a:ea typeface="Times New Roman" panose="02020603050405020304" pitchFamily="18" charset="0"/>
              </a:rPr>
              <a:t>MATC Milwaukee School visit – pending date with MATC faculty.</a:t>
            </a:r>
          </a:p>
          <a:p>
            <a:pPr marL="342900" marR="0" lvl="0" indent="-342900">
              <a:spcBef>
                <a:spcPts val="0"/>
              </a:spcBef>
              <a:spcAft>
                <a:spcPts val="0"/>
              </a:spcAft>
              <a:buFont typeface="Symbol" panose="05050102010706020507" pitchFamily="18" charset="2"/>
              <a:buChar char=""/>
            </a:pPr>
            <a:r>
              <a:rPr lang="en-US" sz="1800">
                <a:effectLst/>
                <a:latin typeface="Times New Roman" panose="02020603050405020304" pitchFamily="18" charset="0"/>
                <a:ea typeface="Times New Roman" panose="02020603050405020304" pitchFamily="18" charset="0"/>
              </a:rPr>
              <a:t>Planning Fall RT conference – One day conference – CRCEs. Venue set for Froedtert. Meeting with Director and Educator of Froedtert on 3/10 to continue planning. </a:t>
            </a:r>
          </a:p>
        </p:txBody>
      </p:sp>
    </p:spTree>
    <p:extLst>
      <p:ext uri="{BB962C8B-B14F-4D97-AF65-F5344CB8AC3E}">
        <p14:creationId xmlns:p14="http://schemas.microsoft.com/office/powerpoint/2010/main" val="3453311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7311B-34D4-4714-A921-D6EF6400FAE1}"/>
              </a:ext>
            </a:extLst>
          </p:cNvPr>
          <p:cNvSpPr>
            <a:spLocks noGrp="1"/>
          </p:cNvSpPr>
          <p:nvPr>
            <p:ph type="title"/>
          </p:nvPr>
        </p:nvSpPr>
        <p:spPr>
          <a:xfrm>
            <a:off x="278862" y="319088"/>
            <a:ext cx="8803845" cy="1371600"/>
          </a:xfrm>
        </p:spPr>
        <p:txBody>
          <a:bodyPr>
            <a:normAutofit/>
          </a:bodyPr>
          <a:lstStyle/>
          <a:p>
            <a:r>
              <a:rPr lang="en-US" dirty="0"/>
              <a:t>Treasurer Update- Laurel White</a:t>
            </a:r>
          </a:p>
        </p:txBody>
      </p:sp>
      <p:sp>
        <p:nvSpPr>
          <p:cNvPr id="3" name="Content Placeholder 2">
            <a:extLst>
              <a:ext uri="{FF2B5EF4-FFF2-40B4-BE49-F238E27FC236}">
                <a16:creationId xmlns:a16="http://schemas.microsoft.com/office/drawing/2014/main" id="{BF2FF6B0-635A-4034-B1B7-8B2BB986500F}"/>
              </a:ext>
            </a:extLst>
          </p:cNvPr>
          <p:cNvSpPr>
            <a:spLocks noGrp="1"/>
          </p:cNvSpPr>
          <p:nvPr>
            <p:ph idx="1"/>
          </p:nvPr>
        </p:nvSpPr>
        <p:spPr>
          <a:xfrm>
            <a:off x="520117" y="1690688"/>
            <a:ext cx="10833683" cy="4486275"/>
          </a:xfrm>
        </p:spPr>
        <p:txBody>
          <a:bodyPr/>
          <a:lstStyle/>
          <a:p>
            <a:pPr marL="0" indent="0">
              <a:buNone/>
            </a:pPr>
            <a:endParaRPr lang="en-US" dirty="0"/>
          </a:p>
          <a:p>
            <a:pPr marL="0" marR="0" indent="0" algn="l">
              <a:spcBef>
                <a:spcPts val="0"/>
              </a:spcBef>
              <a:spcAft>
                <a:spcPts val="0"/>
              </a:spcAft>
              <a:buNone/>
            </a:pP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indent="0" algn="l">
              <a:spcBef>
                <a:spcPts val="0"/>
              </a:spcBef>
              <a:spcAft>
                <a:spcPts val="0"/>
              </a:spcAft>
              <a:buNone/>
            </a:pPr>
            <a:endParaRPr lang="en-US" sz="1800" b="1" dirty="0">
              <a:latin typeface="Arial" panose="020B0604020202020204" pitchFamily="34" charset="0"/>
              <a:ea typeface="Times New Roman" panose="02020603050405020304" pitchFamily="18" charset="0"/>
              <a:cs typeface="Times New Roman" panose="02020603050405020304" pitchFamily="18" charset="0"/>
            </a:endParaRPr>
          </a:p>
          <a:p>
            <a:pPr marL="0" marR="0" indent="0" algn="l">
              <a:spcBef>
                <a:spcPts val="0"/>
              </a:spcBef>
              <a:spcAft>
                <a:spcPts val="0"/>
              </a:spcAft>
              <a:buNone/>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Checking Account:</a:t>
            </a:r>
            <a:endParaRPr lang="en-US" sz="1800" b="1" dirty="0">
              <a:effectLst/>
              <a:latin typeface="Times New Roman" panose="02020603050405020304" pitchFamily="18" charset="0"/>
              <a:ea typeface="Times New Roman" panose="02020603050405020304" pitchFamily="18" charset="0"/>
            </a:endParaRPr>
          </a:p>
          <a:p>
            <a:pPr marL="0" marR="0" indent="0" algn="l">
              <a:spcBef>
                <a:spcPts val="0"/>
              </a:spcBef>
              <a:spcAft>
                <a:spcPts val="0"/>
              </a:spcAft>
              <a:buNone/>
            </a:pPr>
            <a:r>
              <a:rPr lang="en-US" sz="1800" b="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b="1" dirty="0">
              <a:effectLst/>
              <a:latin typeface="Times New Roman" panose="02020603050405020304" pitchFamily="18" charset="0"/>
              <a:ea typeface="Times New Roman" panose="02020603050405020304" pitchFamily="18" charset="0"/>
            </a:endParaRPr>
          </a:p>
          <a:p>
            <a:pPr marL="0" marR="0" indent="0" algn="l">
              <a:spcBef>
                <a:spcPts val="0"/>
              </a:spcBef>
              <a:spcAft>
                <a:spcPts val="0"/>
              </a:spcAft>
              <a:buNone/>
            </a:pPr>
            <a:r>
              <a:rPr lang="en-US" sz="1800" b="0" dirty="0">
                <a:effectLst/>
                <a:latin typeface="Arial" panose="020B0604020202020204" pitchFamily="34" charset="0"/>
                <a:ea typeface="Times New Roman" panose="02020603050405020304" pitchFamily="18" charset="0"/>
                <a:cs typeface="Times New Roman" panose="02020603050405020304" pitchFamily="18" charset="0"/>
              </a:rPr>
              <a:t>Checking Account (Associated Bank) balance as of </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March 7, 2023     $48,554.49 </a:t>
            </a: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(Minus NRRCC holdings)</a:t>
            </a:r>
            <a:r>
              <a:rPr lang="en-US" sz="1400" b="0" i="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400" i="1" dirty="0">
              <a:latin typeface="Arial" panose="020B0604020202020204" pitchFamily="34" charset="0"/>
              <a:ea typeface="Times New Roman" panose="02020603050405020304" pitchFamily="18" charset="0"/>
              <a:cs typeface="Times New Roman" panose="02020603050405020304" pitchFamily="18" charset="0"/>
            </a:endParaRPr>
          </a:p>
          <a:p>
            <a:pPr marL="0" marR="0" indent="0" algn="ctr">
              <a:spcBef>
                <a:spcPts val="0"/>
              </a:spcBef>
              <a:spcAft>
                <a:spcPts val="0"/>
              </a:spcAft>
              <a:buNone/>
            </a:pPr>
            <a:r>
              <a:rPr lang="en-US" sz="1800" b="0" i="1" dirty="0">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a:latin typeface="Arial" panose="020B0604020202020204" pitchFamily="34" charset="0"/>
                <a:ea typeface="Times New Roman" panose="02020603050405020304" pitchFamily="18" charset="0"/>
                <a:cs typeface="Times New Roman" panose="02020603050405020304" pitchFamily="18" charset="0"/>
              </a:rPr>
              <a:t>                      </a:t>
            </a:r>
            <a:r>
              <a:rPr lang="en-US" sz="1800" b="0" i="1" dirty="0">
                <a:effectLst/>
                <a:latin typeface="Arial" panose="020B0604020202020204" pitchFamily="34" charset="0"/>
                <a:ea typeface="Times New Roman" panose="02020603050405020304" pitchFamily="18" charset="0"/>
                <a:cs typeface="Times New Roman" panose="02020603050405020304" pitchFamily="18" charset="0"/>
              </a:rPr>
              <a:t>Outstanding checks   </a:t>
            </a:r>
            <a:r>
              <a:rPr lang="en-US" sz="1800" b="0" i="1" u="sng" dirty="0">
                <a:effectLst/>
                <a:latin typeface="Arial" panose="020B0604020202020204" pitchFamily="34" charset="0"/>
                <a:ea typeface="Times New Roman" panose="02020603050405020304" pitchFamily="18" charset="0"/>
                <a:cs typeface="Times New Roman" panose="02020603050405020304" pitchFamily="18" charset="0"/>
              </a:rPr>
              <a:t>-$</a:t>
            </a:r>
            <a:r>
              <a:rPr lang="en-US" i="1" u="sng" dirty="0">
                <a:latin typeface="Arial" panose="020B0604020202020204" pitchFamily="34" charset="0"/>
                <a:ea typeface="Times New Roman" panose="02020603050405020304" pitchFamily="18" charset="0"/>
                <a:cs typeface="Times New Roman" panose="02020603050405020304" pitchFamily="18" charset="0"/>
              </a:rPr>
              <a:t>6,013.15</a:t>
            </a:r>
            <a:endParaRPr lang="en-US" sz="1800" b="1" dirty="0">
              <a:effectLst/>
              <a:latin typeface="Times New Roman" panose="02020603050405020304" pitchFamily="18" charset="0"/>
              <a:ea typeface="Times New Roman" panose="02020603050405020304" pitchFamily="18" charset="0"/>
            </a:endParaRPr>
          </a:p>
          <a:p>
            <a:pPr marL="0" marR="0" indent="0" algn="ctr">
              <a:spcBef>
                <a:spcPts val="0"/>
              </a:spcBef>
              <a:spcAft>
                <a:spcPts val="0"/>
              </a:spcAft>
              <a:buNone/>
            </a:pPr>
            <a:r>
              <a:rPr lang="en-US" sz="1800" b="0" i="1" dirty="0">
                <a:effectLst/>
                <a:latin typeface="Arial" panose="020B0604020202020204" pitchFamily="34" charset="0"/>
                <a:ea typeface="Times New Roman" panose="02020603050405020304" pitchFamily="18" charset="0"/>
                <a:cs typeface="Times New Roman" panose="02020603050405020304" pitchFamily="18" charset="0"/>
              </a:rPr>
              <a:t>                                                                         $42,541.34</a:t>
            </a:r>
            <a:r>
              <a:rPr lang="en-US" sz="1800" b="0" i="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0" i="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b="1" dirty="0">
              <a:effectLst/>
              <a:latin typeface="Times New Roman" panose="02020603050405020304" pitchFamily="18" charset="0"/>
              <a:ea typeface="Times New Roman" panose="02020603050405020304" pitchFamily="18" charset="0"/>
            </a:endParaRPr>
          </a:p>
          <a:p>
            <a:pPr marL="0" marR="0" indent="0" algn="l">
              <a:spcBef>
                <a:spcPts val="0"/>
              </a:spcBef>
              <a:spcAft>
                <a:spcPts val="0"/>
              </a:spcAft>
              <a:buNone/>
            </a:pPr>
            <a:r>
              <a:rPr lang="en-US" sz="1800" b="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b="1" dirty="0">
              <a:effectLst/>
              <a:latin typeface="Times New Roman" panose="02020603050405020304" pitchFamily="18" charset="0"/>
              <a:ea typeface="Times New Roman" panose="02020603050405020304" pitchFamily="18" charset="0"/>
            </a:endParaRPr>
          </a:p>
          <a:p>
            <a:pPr marL="0" marR="0" indent="0" algn="l">
              <a:spcBef>
                <a:spcPts val="0"/>
              </a:spcBef>
              <a:spcAft>
                <a:spcPts val="0"/>
              </a:spcAft>
              <a:buNone/>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Investments:  As of March 7, 2023</a:t>
            </a:r>
            <a:r>
              <a:rPr lang="en-US" sz="1800" b="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b="1" dirty="0">
              <a:effectLst/>
              <a:latin typeface="Times New Roman" panose="02020603050405020304" pitchFamily="18" charset="0"/>
              <a:ea typeface="Times New Roman" panose="02020603050405020304" pitchFamily="18" charset="0"/>
            </a:endParaRPr>
          </a:p>
          <a:p>
            <a:pPr marL="0" marR="0" indent="0" algn="l">
              <a:spcBef>
                <a:spcPts val="0"/>
              </a:spcBef>
              <a:spcAft>
                <a:spcPts val="0"/>
              </a:spcAft>
              <a:buNone/>
            </a:pPr>
            <a:r>
              <a:rPr lang="en-US" sz="1800" b="0" dirty="0">
                <a:effectLst/>
                <a:latin typeface="Arial" panose="020B0604020202020204" pitchFamily="34" charset="0"/>
                <a:ea typeface="Times New Roman" panose="02020603050405020304" pitchFamily="18" charset="0"/>
                <a:cs typeface="Times New Roman" panose="02020603050405020304" pitchFamily="18" charset="0"/>
              </a:rPr>
              <a:t>Mutual Funds (Edward Jones)	                           		                  </a:t>
            </a:r>
            <a:r>
              <a:rPr lang="en-US" sz="1800" b="1" u="sng" dirty="0">
                <a:effectLst/>
                <a:latin typeface="Arial" panose="020B0604020202020204" pitchFamily="34" charset="0"/>
                <a:ea typeface="Times New Roman" panose="02020603050405020304" pitchFamily="18" charset="0"/>
                <a:cs typeface="Times New Roman" panose="02020603050405020304" pitchFamily="18" charset="0"/>
              </a:rPr>
              <a:t>$ 101,670.16</a:t>
            </a:r>
            <a:endParaRPr lang="en-US" sz="1800" b="1" dirty="0">
              <a:effectLst/>
              <a:latin typeface="Times New Roman" panose="02020603050405020304" pitchFamily="18" charset="0"/>
              <a:ea typeface="Times New Roman" panose="02020603050405020304" pitchFamily="18" charset="0"/>
            </a:endParaRPr>
          </a:p>
          <a:p>
            <a:pPr marL="0" marR="0" indent="0" algn="l">
              <a:spcBef>
                <a:spcPts val="0"/>
              </a:spcBef>
              <a:spcAft>
                <a:spcPts val="0"/>
              </a:spcAft>
              <a:buNone/>
            </a:pPr>
            <a:endParaRPr lang="en-US" sz="1800" b="1" i="1" dirty="0">
              <a:latin typeface="Arial" panose="020B0604020202020204" pitchFamily="34" charset="0"/>
              <a:ea typeface="Times New Roman" panose="02020603050405020304" pitchFamily="18" charset="0"/>
              <a:cs typeface="Times New Roman" panose="02020603050405020304" pitchFamily="18" charset="0"/>
            </a:endParaRPr>
          </a:p>
          <a:p>
            <a:pPr marL="0" marR="0" indent="0" algn="l">
              <a:spcBef>
                <a:spcPts val="0"/>
              </a:spcBef>
              <a:spcAft>
                <a:spcPts val="0"/>
              </a:spcAft>
              <a:buNone/>
            </a:pPr>
            <a:r>
              <a:rPr lang="en-US" sz="1800" b="1" i="1" dirty="0">
                <a:effectLst/>
                <a:latin typeface="Arial" panose="020B0604020202020204" pitchFamily="34" charset="0"/>
                <a:ea typeface="Times New Roman" panose="02020603050405020304" pitchFamily="18" charset="0"/>
                <a:cs typeface="Times New Roman" panose="02020603050405020304" pitchFamily="18" charset="0"/>
              </a:rPr>
              <a:t>Total Assets:		                                                                             $ 144,211.50</a:t>
            </a:r>
            <a:endParaRPr lang="en-US" sz="1800" b="1" dirty="0">
              <a:effectLst/>
              <a:latin typeface="Times New Roman" panose="02020603050405020304" pitchFamily="18" charset="0"/>
              <a:ea typeface="Times New Roman" panose="02020603050405020304" pitchFamily="18" charset="0"/>
            </a:endParaRPr>
          </a:p>
          <a:p>
            <a:pPr marL="0" indent="0">
              <a:buNone/>
            </a:pPr>
            <a:endParaRPr lang="en-US" dirty="0"/>
          </a:p>
        </p:txBody>
      </p:sp>
      <p:pic>
        <p:nvPicPr>
          <p:cNvPr id="4" name="Picture 3">
            <a:extLst>
              <a:ext uri="{FF2B5EF4-FFF2-40B4-BE49-F238E27FC236}">
                <a16:creationId xmlns:a16="http://schemas.microsoft.com/office/drawing/2014/main" id="{EE1180D5-48DF-4C3F-BA91-DC8A355AC9EC}"/>
              </a:ext>
            </a:extLst>
          </p:cNvPr>
          <p:cNvPicPr>
            <a:picLocks noChangeAspect="1"/>
          </p:cNvPicPr>
          <p:nvPr/>
        </p:nvPicPr>
        <p:blipFill>
          <a:blip r:embed="rId3"/>
          <a:stretch>
            <a:fillRect/>
          </a:stretch>
        </p:blipFill>
        <p:spPr>
          <a:xfrm>
            <a:off x="9323962" y="804482"/>
            <a:ext cx="2670882" cy="2148193"/>
          </a:xfrm>
          <a:prstGeom prst="rect">
            <a:avLst/>
          </a:prstGeom>
        </p:spPr>
      </p:pic>
    </p:spTree>
    <p:extLst>
      <p:ext uri="{BB962C8B-B14F-4D97-AF65-F5344CB8AC3E}">
        <p14:creationId xmlns:p14="http://schemas.microsoft.com/office/powerpoint/2010/main" val="16593535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27758-08F6-4455-9539-A7346AD034EE}"/>
              </a:ext>
            </a:extLst>
          </p:cNvPr>
          <p:cNvSpPr>
            <a:spLocks noGrp="1"/>
          </p:cNvSpPr>
          <p:nvPr>
            <p:ph type="title"/>
          </p:nvPr>
        </p:nvSpPr>
        <p:spPr>
          <a:xfrm>
            <a:off x="9433388" y="1254619"/>
            <a:ext cx="3337248" cy="1744826"/>
          </a:xfrm>
        </p:spPr>
        <p:txBody>
          <a:bodyPr>
            <a:normAutofit/>
          </a:bodyPr>
          <a:lstStyle/>
          <a:p>
            <a:r>
              <a:rPr lang="en-US" sz="4000" dirty="0"/>
              <a:t>Treasurer Updates</a:t>
            </a:r>
          </a:p>
        </p:txBody>
      </p:sp>
      <p:sp>
        <p:nvSpPr>
          <p:cNvPr id="3" name="Content Placeholder 2">
            <a:extLst>
              <a:ext uri="{FF2B5EF4-FFF2-40B4-BE49-F238E27FC236}">
                <a16:creationId xmlns:a16="http://schemas.microsoft.com/office/drawing/2014/main" id="{820F8938-E7AE-431B-8348-D7759315E940}"/>
              </a:ext>
            </a:extLst>
          </p:cNvPr>
          <p:cNvSpPr>
            <a:spLocks noGrp="1"/>
          </p:cNvSpPr>
          <p:nvPr>
            <p:ph idx="1"/>
          </p:nvPr>
        </p:nvSpPr>
        <p:spPr>
          <a:xfrm>
            <a:off x="513184" y="491319"/>
            <a:ext cx="8920204" cy="5850758"/>
          </a:xfrm>
        </p:spPr>
        <p:txBody>
          <a:bodyPr anchor="ctr">
            <a:normAutofit fontScale="40000" lnSpcReduction="20000"/>
          </a:bodyPr>
          <a:lstStyle/>
          <a:p>
            <a:pPr marL="0" indent="0">
              <a:lnSpc>
                <a:spcPct val="90000"/>
              </a:lnSpc>
              <a:spcBef>
                <a:spcPts val="0"/>
              </a:spcBef>
              <a:buNone/>
            </a:pPr>
            <a:endParaRPr lang="en-US" sz="2200" dirty="0">
              <a:solidFill>
                <a:schemeClr val="tx1">
                  <a:lumMod val="75000"/>
                  <a:lumOff val="25000"/>
                </a:schemeClr>
              </a:solidFill>
              <a:latin typeface="Times New Roman" panose="02020603050405020304" pitchFamily="18" charset="0"/>
              <a:ea typeface="Times New Roman" panose="02020603050405020304" pitchFamily="18" charset="0"/>
            </a:endParaRPr>
          </a:p>
          <a:p>
            <a:pPr>
              <a:lnSpc>
                <a:spcPct val="90000"/>
              </a:lnSpc>
              <a:spcBef>
                <a:spcPts val="0"/>
              </a:spcBef>
            </a:pPr>
            <a:r>
              <a:rPr lang="en-US" sz="4800" dirty="0">
                <a:effectLst/>
                <a:latin typeface="Arial" panose="020B0604020202020204" pitchFamily="34" charset="0"/>
                <a:ea typeface="Times New Roman" panose="02020603050405020304" pitchFamily="18" charset="0"/>
              </a:rPr>
              <a:t>Investments increase</a:t>
            </a:r>
            <a:r>
              <a:rPr lang="en-US" sz="4800" dirty="0">
                <a:latin typeface="Arial" panose="020B0604020202020204" pitchFamily="34" charset="0"/>
                <a:ea typeface="Times New Roman" panose="02020603050405020304" pitchFamily="18" charset="0"/>
              </a:rPr>
              <a:t> by</a:t>
            </a:r>
            <a:r>
              <a:rPr lang="en-US" sz="4800" dirty="0">
                <a:effectLst/>
                <a:latin typeface="Arial" panose="020B0604020202020204" pitchFamily="34" charset="0"/>
                <a:ea typeface="Times New Roman" panose="02020603050405020304" pitchFamily="18" charset="0"/>
              </a:rPr>
              <a:t> $496.15 since last meeting</a:t>
            </a:r>
          </a:p>
          <a:p>
            <a:pPr marL="0" indent="0">
              <a:lnSpc>
                <a:spcPct val="90000"/>
              </a:lnSpc>
              <a:spcBef>
                <a:spcPts val="0"/>
              </a:spcBef>
              <a:buNone/>
            </a:pPr>
            <a:endParaRPr lang="en-US" sz="4800" dirty="0">
              <a:effectLst/>
              <a:latin typeface="Arial" panose="020B0604020202020204" pitchFamily="34" charset="0"/>
              <a:ea typeface="Times New Roman" panose="02020603050405020304" pitchFamily="18" charset="0"/>
            </a:endParaRPr>
          </a:p>
          <a:p>
            <a:pPr>
              <a:spcBef>
                <a:spcPts val="0"/>
              </a:spcBef>
              <a:spcAft>
                <a:spcPts val="0"/>
              </a:spcAft>
            </a:pPr>
            <a:r>
              <a:rPr lang="en-US" sz="4800" dirty="0">
                <a:effectLst/>
                <a:latin typeface="Arial" panose="020B0604020202020204" pitchFamily="34" charset="0"/>
                <a:ea typeface="Times New Roman" panose="02020603050405020304" pitchFamily="18" charset="0"/>
              </a:rPr>
              <a:t>Couple of standing expenses have increased</a:t>
            </a:r>
          </a:p>
          <a:p>
            <a:pPr marL="0" indent="0">
              <a:spcBef>
                <a:spcPts val="0"/>
              </a:spcBef>
              <a:spcAft>
                <a:spcPts val="0"/>
              </a:spcAft>
              <a:buNone/>
            </a:pPr>
            <a:endParaRPr lang="en-US" sz="4800" dirty="0">
              <a:effectLst/>
              <a:latin typeface="Arial" panose="020B0604020202020204" pitchFamily="34"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4800" dirty="0">
                <a:effectLst/>
                <a:latin typeface="Arial" panose="020B0604020202020204" pitchFamily="34" charset="0"/>
                <a:ea typeface="Times New Roman" panose="02020603050405020304" pitchFamily="18" charset="0"/>
              </a:rPr>
              <a:t>Microsoft Teams increased prices slightly $36 per month compared to previous $30 without any change to settings=$72 per year increase</a:t>
            </a:r>
          </a:p>
          <a:p>
            <a:pPr marL="742950" marR="0" lvl="1" indent="-285750">
              <a:spcBef>
                <a:spcPts val="0"/>
              </a:spcBef>
              <a:spcAft>
                <a:spcPts val="0"/>
              </a:spcAft>
              <a:buFont typeface="Courier New" panose="02070309020205020404" pitchFamily="49" charset="0"/>
              <a:buChar char="o"/>
            </a:pPr>
            <a:endParaRPr lang="en-US" sz="4800" dirty="0">
              <a:effectLst/>
              <a:latin typeface="Arial" panose="020B0604020202020204" pitchFamily="34"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4800" dirty="0">
                <a:effectLst/>
                <a:latin typeface="Arial" panose="020B0604020202020204" pitchFamily="34" charset="0"/>
                <a:ea typeface="Times New Roman" panose="02020603050405020304" pitchFamily="18" charset="0"/>
              </a:rPr>
              <a:t>P.O. Box $194 compared to previous $182 for 6mo=$24 per year increase</a:t>
            </a:r>
          </a:p>
          <a:p>
            <a:pPr marL="608400" marR="0" indent="0">
              <a:spcBef>
                <a:spcPts val="0"/>
              </a:spcBef>
              <a:spcAft>
                <a:spcPts val="0"/>
              </a:spcAft>
              <a:buNone/>
            </a:pPr>
            <a:r>
              <a:rPr lang="en-US" sz="4800" dirty="0">
                <a:effectLst/>
                <a:latin typeface="Arial" panose="020B0604020202020204" pitchFamily="34" charset="0"/>
                <a:ea typeface="Times New Roman" panose="02020603050405020304" pitchFamily="18" charset="0"/>
              </a:rPr>
              <a:t> </a:t>
            </a:r>
          </a:p>
          <a:p>
            <a:pPr marL="608400" marR="0" indent="0">
              <a:spcBef>
                <a:spcPts val="0"/>
              </a:spcBef>
              <a:spcAft>
                <a:spcPts val="0"/>
              </a:spcAft>
              <a:buNone/>
            </a:pPr>
            <a:endParaRPr lang="en-US" sz="4800" dirty="0">
              <a:effectLst/>
              <a:latin typeface="Arial" panose="020B0604020202020204" pitchFamily="34" charset="0"/>
              <a:ea typeface="Times New Roman" panose="02020603050405020304" pitchFamily="18" charset="0"/>
            </a:endParaRPr>
          </a:p>
          <a:p>
            <a:pPr>
              <a:spcBef>
                <a:spcPts val="0"/>
              </a:spcBef>
              <a:spcAft>
                <a:spcPts val="0"/>
              </a:spcAft>
            </a:pPr>
            <a:r>
              <a:rPr lang="en-US" sz="4800" dirty="0">
                <a:effectLst/>
                <a:latin typeface="Arial" panose="020B0604020202020204" pitchFamily="34" charset="0"/>
                <a:ea typeface="Times New Roman" panose="02020603050405020304" pitchFamily="18" charset="0"/>
              </a:rPr>
              <a:t>Busy processing and tracking NRRCC income/expenses</a:t>
            </a:r>
          </a:p>
          <a:p>
            <a:pPr marL="0" indent="0">
              <a:spcBef>
                <a:spcPts val="0"/>
              </a:spcBef>
              <a:spcAft>
                <a:spcPts val="0"/>
              </a:spcAft>
              <a:buNone/>
            </a:pPr>
            <a:endParaRPr lang="en-US" sz="4800" dirty="0">
              <a:effectLst/>
              <a:latin typeface="Arial" panose="020B0604020202020204" pitchFamily="34" charset="0"/>
              <a:ea typeface="Times New Roman" panose="02020603050405020304" pitchFamily="18" charset="0"/>
            </a:endParaRPr>
          </a:p>
          <a:p>
            <a:pPr marL="151200" marR="0" indent="0">
              <a:spcBef>
                <a:spcPts val="0"/>
              </a:spcBef>
              <a:spcAft>
                <a:spcPts val="0"/>
              </a:spcAft>
              <a:buNone/>
            </a:pPr>
            <a:r>
              <a:rPr lang="en-US" sz="4800" dirty="0">
                <a:effectLst/>
                <a:latin typeface="Arial" panose="020B0604020202020204" pitchFamily="34" charset="0"/>
                <a:ea typeface="Times New Roman" panose="02020603050405020304" pitchFamily="18" charset="0"/>
              </a:rPr>
              <a:t> </a:t>
            </a:r>
          </a:p>
          <a:p>
            <a:pPr>
              <a:spcBef>
                <a:spcPts val="0"/>
              </a:spcBef>
              <a:spcAft>
                <a:spcPts val="0"/>
              </a:spcAft>
            </a:pPr>
            <a:r>
              <a:rPr lang="en-US" sz="4800" dirty="0">
                <a:effectLst/>
                <a:latin typeface="Arial" panose="020B0604020202020204" pitchFamily="34" charset="0"/>
                <a:ea typeface="Times New Roman" panose="02020603050405020304" pitchFamily="18" charset="0"/>
              </a:rPr>
              <a:t>Participating in fund raising group and have started a spreadsheet to track all fund-raising income</a:t>
            </a:r>
          </a:p>
          <a:p>
            <a:pPr marL="0" indent="0">
              <a:spcBef>
                <a:spcPts val="0"/>
              </a:spcBef>
              <a:spcAft>
                <a:spcPts val="0"/>
              </a:spcAft>
              <a:buNone/>
            </a:pPr>
            <a:endParaRPr lang="en-US" sz="4800" dirty="0">
              <a:effectLst/>
              <a:latin typeface="Arial" panose="020B0604020202020204" pitchFamily="34" charset="0"/>
              <a:ea typeface="Times New Roman" panose="02020603050405020304" pitchFamily="18" charset="0"/>
            </a:endParaRPr>
          </a:p>
          <a:p>
            <a:pPr marL="608400" marR="0" indent="0">
              <a:spcBef>
                <a:spcPts val="0"/>
              </a:spcBef>
              <a:spcAft>
                <a:spcPts val="0"/>
              </a:spcAft>
              <a:buNone/>
            </a:pPr>
            <a:r>
              <a:rPr lang="en-US" sz="4800" dirty="0">
                <a:effectLst/>
                <a:latin typeface="Arial" panose="020B0604020202020204" pitchFamily="34" charset="0"/>
                <a:ea typeface="Times New Roman" panose="02020603050405020304" pitchFamily="18" charset="0"/>
              </a:rPr>
              <a:t> </a:t>
            </a:r>
          </a:p>
          <a:p>
            <a:pPr>
              <a:spcBef>
                <a:spcPts val="0"/>
              </a:spcBef>
              <a:spcAft>
                <a:spcPts val="0"/>
              </a:spcAft>
            </a:pPr>
            <a:r>
              <a:rPr lang="en-US" sz="4800" dirty="0">
                <a:effectLst/>
                <a:latin typeface="Arial" panose="020B0604020202020204" pitchFamily="34" charset="0"/>
                <a:ea typeface="Times New Roman" panose="02020603050405020304" pitchFamily="18" charset="0"/>
              </a:rPr>
              <a:t>Organizing 2022 Tax documents and have appointment to drop off</a:t>
            </a:r>
          </a:p>
          <a:p>
            <a:pPr marL="0" indent="0">
              <a:spcBef>
                <a:spcPts val="0"/>
              </a:spcBef>
              <a:spcAft>
                <a:spcPts val="0"/>
              </a:spcAft>
              <a:buNone/>
            </a:pPr>
            <a:endParaRPr lang="en-US" sz="4800" dirty="0">
              <a:latin typeface="Arial" panose="020B0604020202020204" pitchFamily="34" charset="0"/>
              <a:ea typeface="Times New Roman" panose="02020603050405020304" pitchFamily="18" charset="0"/>
            </a:endParaRPr>
          </a:p>
          <a:p>
            <a:pPr marL="0" indent="0">
              <a:spcBef>
                <a:spcPts val="0"/>
              </a:spcBef>
              <a:spcAft>
                <a:spcPts val="0"/>
              </a:spcAft>
              <a:buNone/>
            </a:pPr>
            <a:endParaRPr lang="en-US" sz="4800" dirty="0">
              <a:effectLst/>
              <a:latin typeface="Arial" panose="020B0604020202020204" pitchFamily="34" charset="0"/>
              <a:ea typeface="Times New Roman" panose="02020603050405020304" pitchFamily="18" charset="0"/>
            </a:endParaRPr>
          </a:p>
          <a:p>
            <a:pPr marL="0" indent="0">
              <a:spcBef>
                <a:spcPts val="0"/>
              </a:spcBef>
              <a:spcAft>
                <a:spcPts val="0"/>
              </a:spcAft>
              <a:buNone/>
            </a:pPr>
            <a:r>
              <a:rPr lang="en-US" sz="4800" dirty="0">
                <a:latin typeface="Arial" panose="020B0604020202020204" pitchFamily="34" charset="0"/>
                <a:ea typeface="Times New Roman" panose="02020603050405020304" pitchFamily="18" charset="0"/>
              </a:rPr>
              <a:t>*I will not be physically present for the board meeting Crystal will present my slides on my behalf</a:t>
            </a:r>
            <a:endParaRPr lang="en-US" sz="4800" dirty="0">
              <a:effectLst/>
              <a:latin typeface="Arial" panose="020B0604020202020204" pitchFamily="34" charset="0"/>
              <a:ea typeface="Times New Roman" panose="02020603050405020304" pitchFamily="18" charset="0"/>
            </a:endParaRPr>
          </a:p>
          <a:p>
            <a:pPr marL="0" indent="0">
              <a:lnSpc>
                <a:spcPct val="90000"/>
              </a:lnSpc>
              <a:spcBef>
                <a:spcPts val="0"/>
              </a:spcBef>
              <a:buNone/>
            </a:pPr>
            <a:endParaRPr lang="en-US" sz="3100" dirty="0">
              <a:effectLst/>
              <a:latin typeface="Arial" panose="020B0604020202020204" pitchFamily="34" charset="0"/>
              <a:ea typeface="Times New Roman" panose="02020603050405020304" pitchFamily="18" charset="0"/>
            </a:endParaRPr>
          </a:p>
          <a:p>
            <a:pPr marL="0" indent="0">
              <a:lnSpc>
                <a:spcPct val="90000"/>
              </a:lnSpc>
              <a:spcBef>
                <a:spcPts val="0"/>
              </a:spcBef>
              <a:buNone/>
            </a:pPr>
            <a:endParaRPr lang="en-US" sz="2200" dirty="0">
              <a:effectLst/>
              <a:latin typeface="Arial" panose="020B0604020202020204" pitchFamily="34" charset="0"/>
              <a:ea typeface="Times New Roman" panose="02020603050405020304" pitchFamily="18" charset="0"/>
            </a:endParaRPr>
          </a:p>
          <a:p>
            <a:pPr marL="0" indent="0">
              <a:lnSpc>
                <a:spcPct val="90000"/>
              </a:lnSpc>
              <a:spcBef>
                <a:spcPts val="0"/>
              </a:spcBef>
              <a:buNone/>
            </a:pPr>
            <a:endParaRPr lang="en-US" sz="2200" dirty="0">
              <a:latin typeface="Arial" panose="020B0604020202020204" pitchFamily="34" charset="0"/>
              <a:ea typeface="Times New Roman" panose="02020603050405020304" pitchFamily="18" charset="0"/>
            </a:endParaRPr>
          </a:p>
          <a:p>
            <a:pPr marL="0" indent="0">
              <a:lnSpc>
                <a:spcPct val="90000"/>
              </a:lnSpc>
              <a:spcBef>
                <a:spcPts val="0"/>
              </a:spcBef>
              <a:buNone/>
            </a:pPr>
            <a:endParaRPr lang="en-US" sz="2200" dirty="0">
              <a:latin typeface="Arial" panose="020B0604020202020204" pitchFamily="34" charset="0"/>
              <a:ea typeface="Times New Roman" panose="02020603050405020304" pitchFamily="18" charset="0"/>
            </a:endParaRPr>
          </a:p>
          <a:p>
            <a:pPr>
              <a:lnSpc>
                <a:spcPct val="90000"/>
              </a:lnSpc>
              <a:spcBef>
                <a:spcPts val="0"/>
              </a:spcBef>
            </a:pPr>
            <a:endParaRPr lang="en-US" sz="1800" dirty="0">
              <a:effectLst/>
              <a:latin typeface="Arial" panose="020B0604020202020204" pitchFamily="34" charset="0"/>
              <a:ea typeface="Times New Roman" panose="02020603050405020304" pitchFamily="18" charset="0"/>
            </a:endParaRPr>
          </a:p>
          <a:p>
            <a:pPr>
              <a:lnSpc>
                <a:spcPct val="90000"/>
              </a:lnSpc>
              <a:spcBef>
                <a:spcPts val="0"/>
              </a:spcBef>
            </a:pPr>
            <a:endParaRPr lang="en-US" sz="1800" dirty="0">
              <a:effectLst/>
              <a:latin typeface="Arial" panose="020B0604020202020204" pitchFamily="34" charset="0"/>
              <a:ea typeface="Times New Roman" panose="02020603050405020304" pitchFamily="18" charset="0"/>
            </a:endParaRPr>
          </a:p>
          <a:p>
            <a:pPr marL="0" indent="0">
              <a:lnSpc>
                <a:spcPct val="90000"/>
              </a:lnSpc>
              <a:spcBef>
                <a:spcPts val="0"/>
              </a:spcBef>
              <a:buNone/>
            </a:pPr>
            <a:endParaRPr lang="en-US" sz="1800" dirty="0">
              <a:effectLst/>
              <a:latin typeface="Arial" panose="020B0604020202020204" pitchFamily="34" charset="0"/>
              <a:ea typeface="Times New Roman" panose="02020603050405020304" pitchFamily="18" charset="0"/>
            </a:endParaRPr>
          </a:p>
          <a:p>
            <a:pPr>
              <a:lnSpc>
                <a:spcPct val="90000"/>
              </a:lnSpc>
              <a:spcBef>
                <a:spcPts val="0"/>
              </a:spcBef>
            </a:pPr>
            <a:endParaRPr lang="en-US" dirty="0">
              <a:latin typeface="Arial" panose="020B0604020202020204" pitchFamily="34" charset="0"/>
              <a:ea typeface="Times New Roman" panose="02020603050405020304" pitchFamily="18" charset="0"/>
            </a:endParaRPr>
          </a:p>
          <a:p>
            <a:pPr marR="0" indent="0">
              <a:lnSpc>
                <a:spcPct val="90000"/>
              </a:lnSpc>
              <a:spcBef>
                <a:spcPts val="0"/>
              </a:spcBef>
              <a:spcAft>
                <a:spcPts val="0"/>
              </a:spcAft>
              <a:buNone/>
            </a:pPr>
            <a:r>
              <a:rPr lang="en-US" dirty="0">
                <a:solidFill>
                  <a:schemeClr val="tx1">
                    <a:lumMod val="75000"/>
                    <a:lumOff val="25000"/>
                  </a:schemeClr>
                </a:solidFill>
                <a:effectLst/>
                <a:latin typeface="Arial" panose="020B0604020202020204" pitchFamily="34" charset="0"/>
                <a:ea typeface="Times New Roman" panose="02020603050405020304" pitchFamily="18" charset="0"/>
              </a:rPr>
              <a:t> </a:t>
            </a:r>
            <a:endParaRPr lang="en-US" dirty="0">
              <a:solidFill>
                <a:schemeClr val="tx1">
                  <a:lumMod val="75000"/>
                  <a:lumOff val="25000"/>
                </a:schemeClr>
              </a:solidFill>
              <a:effectLst/>
              <a:latin typeface="Times New Roman" panose="02020603050405020304" pitchFamily="18" charset="0"/>
              <a:ea typeface="Times New Roman" panose="02020603050405020304" pitchFamily="18" charset="0"/>
            </a:endParaRPr>
          </a:p>
          <a:p>
            <a:pPr marR="0" indent="0">
              <a:lnSpc>
                <a:spcPct val="90000"/>
              </a:lnSpc>
              <a:spcBef>
                <a:spcPts val="0"/>
              </a:spcBef>
              <a:spcAft>
                <a:spcPts val="0"/>
              </a:spcAft>
              <a:buNone/>
            </a:pPr>
            <a:r>
              <a:rPr lang="en-US" dirty="0">
                <a:solidFill>
                  <a:schemeClr val="tx1">
                    <a:lumMod val="75000"/>
                    <a:lumOff val="25000"/>
                  </a:schemeClr>
                </a:solidFill>
                <a:effectLst/>
                <a:latin typeface="Arial" panose="020B0604020202020204" pitchFamily="34" charset="0"/>
                <a:ea typeface="Times New Roman" panose="02020603050405020304" pitchFamily="18" charset="0"/>
              </a:rPr>
              <a:t> </a:t>
            </a:r>
            <a:endParaRPr lang="en-US" dirty="0">
              <a:solidFill>
                <a:schemeClr val="tx1">
                  <a:lumMod val="75000"/>
                  <a:lumOff val="25000"/>
                </a:schemeClr>
              </a:solidFill>
              <a:effectLst/>
              <a:latin typeface="Times New Roman" panose="02020603050405020304" pitchFamily="18" charset="0"/>
              <a:ea typeface="Times New Roman" panose="02020603050405020304" pitchFamily="18" charset="0"/>
            </a:endParaRPr>
          </a:p>
          <a:p>
            <a:pPr marL="0" indent="0">
              <a:lnSpc>
                <a:spcPct val="90000"/>
              </a:lnSpc>
              <a:buNone/>
            </a:pPr>
            <a:endParaRPr lang="en-US" dirty="0">
              <a:solidFill>
                <a:schemeClr val="tx1">
                  <a:lumMod val="75000"/>
                  <a:lumOff val="25000"/>
                </a:schemeClr>
              </a:solidFill>
            </a:endParaRPr>
          </a:p>
        </p:txBody>
      </p:sp>
    </p:spTree>
    <p:extLst>
      <p:ext uri="{BB962C8B-B14F-4D97-AF65-F5344CB8AC3E}">
        <p14:creationId xmlns:p14="http://schemas.microsoft.com/office/powerpoint/2010/main" val="3789785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96561-9BBD-41BD-9D5B-FA4974FFC6F4}"/>
              </a:ext>
            </a:extLst>
          </p:cNvPr>
          <p:cNvSpPr>
            <a:spLocks noGrp="1"/>
          </p:cNvSpPr>
          <p:nvPr>
            <p:ph type="title"/>
          </p:nvPr>
        </p:nvSpPr>
        <p:spPr/>
        <p:txBody>
          <a:bodyPr/>
          <a:lstStyle/>
          <a:p>
            <a:r>
              <a:rPr lang="en-US" dirty="0"/>
              <a:t>Past President- Sarah Brundidge</a:t>
            </a:r>
          </a:p>
        </p:txBody>
      </p:sp>
      <p:pic>
        <p:nvPicPr>
          <p:cNvPr id="4" name="Picture 3">
            <a:extLst>
              <a:ext uri="{FF2B5EF4-FFF2-40B4-BE49-F238E27FC236}">
                <a16:creationId xmlns:a16="http://schemas.microsoft.com/office/drawing/2014/main" id="{BF34913C-DAB3-48CB-98E6-A6C2C8FFC3F9}"/>
              </a:ext>
            </a:extLst>
          </p:cNvPr>
          <p:cNvPicPr>
            <a:picLocks noChangeAspect="1"/>
          </p:cNvPicPr>
          <p:nvPr/>
        </p:nvPicPr>
        <p:blipFill>
          <a:blip r:embed="rId3"/>
          <a:stretch>
            <a:fillRect/>
          </a:stretch>
        </p:blipFill>
        <p:spPr>
          <a:xfrm>
            <a:off x="9060109" y="307115"/>
            <a:ext cx="1761689" cy="2055716"/>
          </a:xfrm>
          <a:prstGeom prst="rect">
            <a:avLst/>
          </a:prstGeom>
        </p:spPr>
      </p:pic>
      <p:sp>
        <p:nvSpPr>
          <p:cNvPr id="6" name="Content Placeholder 5">
            <a:extLst>
              <a:ext uri="{FF2B5EF4-FFF2-40B4-BE49-F238E27FC236}">
                <a16:creationId xmlns:a16="http://schemas.microsoft.com/office/drawing/2014/main" id="{DF421DD8-CFB1-EA73-320A-02A2230BA0E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3257362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5EB55-1E1C-497F-BF0C-F07E58A30012}"/>
              </a:ext>
            </a:extLst>
          </p:cNvPr>
          <p:cNvSpPr>
            <a:spLocks noGrp="1"/>
          </p:cNvSpPr>
          <p:nvPr>
            <p:ph type="title"/>
          </p:nvPr>
        </p:nvSpPr>
        <p:spPr>
          <a:xfrm>
            <a:off x="150303" y="536895"/>
            <a:ext cx="10515600" cy="910512"/>
          </a:xfrm>
        </p:spPr>
        <p:txBody>
          <a:bodyPr>
            <a:normAutofit fontScale="90000"/>
          </a:bodyPr>
          <a:lstStyle/>
          <a:p>
            <a:r>
              <a:rPr lang="en-US" dirty="0"/>
              <a:t>Legislative-</a:t>
            </a:r>
            <a:br>
              <a:rPr lang="en-US" dirty="0"/>
            </a:br>
            <a:r>
              <a:rPr lang="en-US" dirty="0"/>
              <a:t>Kris Ostrander &amp; Dave Allain</a:t>
            </a:r>
          </a:p>
        </p:txBody>
      </p:sp>
      <p:pic>
        <p:nvPicPr>
          <p:cNvPr id="4" name="Content Placeholder 3">
            <a:extLst>
              <a:ext uri="{FF2B5EF4-FFF2-40B4-BE49-F238E27FC236}">
                <a16:creationId xmlns:a16="http://schemas.microsoft.com/office/drawing/2014/main" id="{3AAA39D9-E6F0-4723-BD83-C1AD061DBA59}"/>
              </a:ext>
            </a:extLst>
          </p:cNvPr>
          <p:cNvPicPr>
            <a:picLocks noGrp="1" noChangeAspect="1"/>
          </p:cNvPicPr>
          <p:nvPr>
            <p:ph idx="1"/>
          </p:nvPr>
        </p:nvPicPr>
        <p:blipFill>
          <a:blip r:embed="rId3"/>
          <a:stretch>
            <a:fillRect/>
          </a:stretch>
        </p:blipFill>
        <p:spPr>
          <a:xfrm>
            <a:off x="6920707" y="66112"/>
            <a:ext cx="2448635" cy="1906967"/>
          </a:xfrm>
          <a:prstGeom prst="rect">
            <a:avLst/>
          </a:prstGeom>
        </p:spPr>
      </p:pic>
      <p:pic>
        <p:nvPicPr>
          <p:cNvPr id="5" name="Picture 4">
            <a:extLst>
              <a:ext uri="{FF2B5EF4-FFF2-40B4-BE49-F238E27FC236}">
                <a16:creationId xmlns:a16="http://schemas.microsoft.com/office/drawing/2014/main" id="{AC020493-D173-4CDD-A1FC-963DF5D20856}"/>
              </a:ext>
            </a:extLst>
          </p:cNvPr>
          <p:cNvPicPr>
            <a:picLocks noChangeAspect="1"/>
          </p:cNvPicPr>
          <p:nvPr/>
        </p:nvPicPr>
        <p:blipFill>
          <a:blip r:embed="rId4"/>
          <a:stretch>
            <a:fillRect/>
          </a:stretch>
        </p:blipFill>
        <p:spPr>
          <a:xfrm>
            <a:off x="9536339" y="54416"/>
            <a:ext cx="2259128" cy="1918663"/>
          </a:xfrm>
          <a:prstGeom prst="rect">
            <a:avLst/>
          </a:prstGeom>
        </p:spPr>
      </p:pic>
      <p:sp>
        <p:nvSpPr>
          <p:cNvPr id="7" name="TextBox 6">
            <a:extLst>
              <a:ext uri="{FF2B5EF4-FFF2-40B4-BE49-F238E27FC236}">
                <a16:creationId xmlns:a16="http://schemas.microsoft.com/office/drawing/2014/main" id="{64254E8B-A134-46DD-8922-D251B1283617}"/>
              </a:ext>
            </a:extLst>
          </p:cNvPr>
          <p:cNvSpPr txBox="1"/>
          <p:nvPr/>
        </p:nvSpPr>
        <p:spPr>
          <a:xfrm>
            <a:off x="790662" y="2266236"/>
            <a:ext cx="10383473" cy="1815882"/>
          </a:xfrm>
          <a:prstGeom prst="rect">
            <a:avLst/>
          </a:prstGeom>
          <a:noFill/>
        </p:spPr>
        <p:txBody>
          <a:bodyPr wrap="square">
            <a:spAutoFit/>
          </a:bodyPr>
          <a:lstStyle/>
          <a:p>
            <a:endParaRPr lang="en-US" sz="2800" dirty="0"/>
          </a:p>
          <a:p>
            <a:endParaRPr lang="en-US" sz="2800" dirty="0"/>
          </a:p>
          <a:p>
            <a:endParaRPr lang="en-US" sz="2800" dirty="0"/>
          </a:p>
          <a:p>
            <a:endParaRPr lang="en-US" sz="2800" dirty="0"/>
          </a:p>
        </p:txBody>
      </p:sp>
      <p:sp>
        <p:nvSpPr>
          <p:cNvPr id="3" name="TextBox 2">
            <a:extLst>
              <a:ext uri="{FF2B5EF4-FFF2-40B4-BE49-F238E27FC236}">
                <a16:creationId xmlns:a16="http://schemas.microsoft.com/office/drawing/2014/main" id="{31423BCF-F4AE-14C0-0B0A-C4727C6A5262}"/>
              </a:ext>
            </a:extLst>
          </p:cNvPr>
          <p:cNvSpPr txBox="1"/>
          <p:nvPr/>
        </p:nvSpPr>
        <p:spPr>
          <a:xfrm>
            <a:off x="1105468" y="2696373"/>
            <a:ext cx="9880980" cy="3693319"/>
          </a:xfrm>
          <a:prstGeom prst="rect">
            <a:avLst/>
          </a:prstGeom>
          <a:noFill/>
        </p:spPr>
        <p:txBody>
          <a:bodyPr wrap="square" rtlCol="0">
            <a:spAutoFit/>
          </a:bodyPr>
          <a:lstStyle/>
          <a:p>
            <a:pPr marL="285750" indent="-285750">
              <a:buFont typeface="Arial" panose="020B0604020202020204" pitchFamily="34" charset="0"/>
              <a:buChar char="•"/>
            </a:pPr>
            <a:r>
              <a:rPr lang="en-US" sz="2400" dirty="0"/>
              <a:t>Rep. </a:t>
            </a:r>
            <a:r>
              <a:rPr lang="en-US" sz="2400" dirty="0" err="1"/>
              <a:t>Sortwell</a:t>
            </a:r>
            <a:r>
              <a:rPr lang="en-US" sz="2400" dirty="0"/>
              <a:t> and Sen. </a:t>
            </a:r>
            <a:r>
              <a:rPr lang="en-US" sz="2400" dirty="0" err="1"/>
              <a:t>Stafsholt</a:t>
            </a:r>
            <a:r>
              <a:rPr lang="en-US" sz="2400" dirty="0"/>
              <a:t> have decided that they would like to roll out multiple regulations/licensing study committee bills out for co-sponsorship at the same time. </a:t>
            </a:r>
          </a:p>
          <a:p>
            <a:pPr marL="285750" indent="-285750">
              <a:buFont typeface="Arial" panose="020B0604020202020204" pitchFamily="34" charset="0"/>
              <a:buChar char="•"/>
            </a:pPr>
            <a:r>
              <a:rPr lang="en-US" sz="2400" dirty="0"/>
              <a:t>WSRC just waiting for the others to complete the final drafting phase.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WSRC support for Dan </a:t>
            </a:r>
            <a:r>
              <a:rPr lang="en-US" sz="2400" dirty="0" err="1"/>
              <a:t>Hereth</a:t>
            </a:r>
            <a:r>
              <a:rPr lang="en-US" sz="2400" dirty="0"/>
              <a:t>. Awaiting letter related to this support.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PACT meeting dates may change by a few days per AARC. </a:t>
            </a:r>
          </a:p>
          <a:p>
            <a:pPr marL="742950" lvl="1" indent="-285750">
              <a:buFont typeface="Arial" panose="020B0604020202020204" pitchFamily="34" charset="0"/>
              <a:buChar char="•"/>
            </a:pPr>
            <a:r>
              <a:rPr lang="en-US" sz="2400" dirty="0"/>
              <a:t>(Currently Sept 25-26)</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4135043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CBA8A-35F3-427A-95BF-302DB308347D}"/>
              </a:ext>
            </a:extLst>
          </p:cNvPr>
          <p:cNvSpPr>
            <a:spLocks noGrp="1"/>
          </p:cNvSpPr>
          <p:nvPr>
            <p:ph type="title"/>
          </p:nvPr>
        </p:nvSpPr>
        <p:spPr>
          <a:xfrm>
            <a:off x="0" y="7911"/>
            <a:ext cx="10515600" cy="1325563"/>
          </a:xfrm>
        </p:spPr>
        <p:txBody>
          <a:bodyPr/>
          <a:lstStyle/>
          <a:p>
            <a:r>
              <a:rPr lang="en-US" dirty="0"/>
              <a:t>Delegate-  Theresa Meinen</a:t>
            </a:r>
            <a:br>
              <a:rPr lang="en-US" dirty="0"/>
            </a:br>
            <a:r>
              <a:rPr lang="en-US" dirty="0"/>
              <a:t>Delegate Elect- Laura Packard</a:t>
            </a:r>
          </a:p>
        </p:txBody>
      </p:sp>
      <p:pic>
        <p:nvPicPr>
          <p:cNvPr id="4" name="Picture 3">
            <a:extLst>
              <a:ext uri="{FF2B5EF4-FFF2-40B4-BE49-F238E27FC236}">
                <a16:creationId xmlns:a16="http://schemas.microsoft.com/office/drawing/2014/main" id="{046B9044-3734-489A-8863-23BB499D36CC}"/>
              </a:ext>
            </a:extLst>
          </p:cNvPr>
          <p:cNvPicPr>
            <a:picLocks noChangeAspect="1"/>
          </p:cNvPicPr>
          <p:nvPr/>
        </p:nvPicPr>
        <p:blipFill rotWithShape="1">
          <a:blip r:embed="rId3"/>
          <a:srcRect l="17143" r="23899"/>
          <a:stretch/>
        </p:blipFill>
        <p:spPr>
          <a:xfrm>
            <a:off x="7677910" y="7911"/>
            <a:ext cx="1828800" cy="1991293"/>
          </a:xfrm>
          <a:prstGeom prst="rect">
            <a:avLst/>
          </a:prstGeom>
        </p:spPr>
      </p:pic>
      <p:pic>
        <p:nvPicPr>
          <p:cNvPr id="5" name="Picture 4">
            <a:extLst>
              <a:ext uri="{FF2B5EF4-FFF2-40B4-BE49-F238E27FC236}">
                <a16:creationId xmlns:a16="http://schemas.microsoft.com/office/drawing/2014/main" id="{8515E536-27A6-40E4-B90E-95B8F53011F2}"/>
              </a:ext>
            </a:extLst>
          </p:cNvPr>
          <p:cNvPicPr>
            <a:picLocks noChangeAspect="1"/>
          </p:cNvPicPr>
          <p:nvPr/>
        </p:nvPicPr>
        <p:blipFill>
          <a:blip r:embed="rId4"/>
          <a:stretch>
            <a:fillRect/>
          </a:stretch>
        </p:blipFill>
        <p:spPr>
          <a:xfrm>
            <a:off x="9810318" y="7911"/>
            <a:ext cx="1762901" cy="1991293"/>
          </a:xfrm>
          <a:prstGeom prst="rect">
            <a:avLst/>
          </a:prstGeom>
        </p:spPr>
      </p:pic>
      <p:sp>
        <p:nvSpPr>
          <p:cNvPr id="3" name="TextBox 2">
            <a:extLst>
              <a:ext uri="{FF2B5EF4-FFF2-40B4-BE49-F238E27FC236}">
                <a16:creationId xmlns:a16="http://schemas.microsoft.com/office/drawing/2014/main" id="{943FBB07-23D7-1E49-C884-981726401885}"/>
              </a:ext>
            </a:extLst>
          </p:cNvPr>
          <p:cNvSpPr txBox="1"/>
          <p:nvPr/>
        </p:nvSpPr>
        <p:spPr>
          <a:xfrm>
            <a:off x="1269242" y="2866030"/>
            <a:ext cx="8366077" cy="923330"/>
          </a:xfrm>
          <a:prstGeom prst="rect">
            <a:avLst/>
          </a:prstGeom>
          <a:noFill/>
        </p:spPr>
        <p:txBody>
          <a:bodyPr wrap="square" rtlCol="0">
            <a:spAutoFit/>
          </a:bodyPr>
          <a:lstStyle/>
          <a:p>
            <a:pPr marL="285750" indent="-285750">
              <a:buFont typeface="Arial" panose="020B0604020202020204" pitchFamily="34" charset="0"/>
              <a:buChar char="•"/>
            </a:pPr>
            <a:r>
              <a:rPr lang="en-US" dirty="0"/>
              <a:t>HOD virtual meeting rescheduled for 3/10/23 due to technical difficulties.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Delegate and Delegate transition to occur at NRRCC BOD meeting.</a:t>
            </a:r>
          </a:p>
        </p:txBody>
      </p:sp>
    </p:spTree>
    <p:extLst>
      <p:ext uri="{BB962C8B-B14F-4D97-AF65-F5344CB8AC3E}">
        <p14:creationId xmlns:p14="http://schemas.microsoft.com/office/powerpoint/2010/main" val="26035689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3E5A1-EE5E-48F1-B24B-4695A01FC9EC}"/>
              </a:ext>
            </a:extLst>
          </p:cNvPr>
          <p:cNvSpPr>
            <a:spLocks noGrp="1"/>
          </p:cNvSpPr>
          <p:nvPr>
            <p:ph type="title"/>
          </p:nvPr>
        </p:nvSpPr>
        <p:spPr>
          <a:xfrm>
            <a:off x="291148" y="752330"/>
            <a:ext cx="10515600" cy="1325563"/>
          </a:xfrm>
        </p:spPr>
        <p:txBody>
          <a:bodyPr>
            <a:normAutofit/>
          </a:bodyPr>
          <a:lstStyle/>
          <a:p>
            <a:r>
              <a:rPr lang="en-US" dirty="0"/>
              <a:t>Membership- </a:t>
            </a:r>
            <a:br>
              <a:rPr lang="en-US" dirty="0"/>
            </a:br>
            <a:r>
              <a:rPr lang="en-US" dirty="0"/>
              <a:t>Kellianne Fleming &amp;  Amy Setchell</a:t>
            </a:r>
          </a:p>
        </p:txBody>
      </p:sp>
      <p:pic>
        <p:nvPicPr>
          <p:cNvPr id="5" name="Content Placeholder 4">
            <a:extLst>
              <a:ext uri="{FF2B5EF4-FFF2-40B4-BE49-F238E27FC236}">
                <a16:creationId xmlns:a16="http://schemas.microsoft.com/office/drawing/2014/main" id="{10C62460-E6BD-4D2B-8902-1D53EAD89EAB}"/>
              </a:ext>
            </a:extLst>
          </p:cNvPr>
          <p:cNvPicPr>
            <a:picLocks noGrp="1" noChangeAspect="1"/>
          </p:cNvPicPr>
          <p:nvPr>
            <p:ph sz="half" idx="2"/>
          </p:nvPr>
        </p:nvPicPr>
        <p:blipFill>
          <a:blip r:embed="rId3"/>
          <a:stretch>
            <a:fillRect/>
          </a:stretch>
        </p:blipFill>
        <p:spPr>
          <a:xfrm>
            <a:off x="10128885" y="82151"/>
            <a:ext cx="1704975" cy="2038350"/>
          </a:xfrm>
        </p:spPr>
      </p:pic>
      <p:pic>
        <p:nvPicPr>
          <p:cNvPr id="3" name="Picture 2"/>
          <p:cNvPicPr>
            <a:picLocks noChangeAspect="1"/>
          </p:cNvPicPr>
          <p:nvPr/>
        </p:nvPicPr>
        <p:blipFill>
          <a:blip r:embed="rId4"/>
          <a:stretch>
            <a:fillRect/>
          </a:stretch>
        </p:blipFill>
        <p:spPr>
          <a:xfrm>
            <a:off x="8383511" y="82151"/>
            <a:ext cx="1575527" cy="2038350"/>
          </a:xfrm>
          <a:prstGeom prst="rect">
            <a:avLst/>
          </a:prstGeom>
        </p:spPr>
      </p:pic>
      <p:sp>
        <p:nvSpPr>
          <p:cNvPr id="8" name="Text Placeholder 5">
            <a:extLst>
              <a:ext uri="{FF2B5EF4-FFF2-40B4-BE49-F238E27FC236}">
                <a16:creationId xmlns:a16="http://schemas.microsoft.com/office/drawing/2014/main" id="{D8BFA6AC-4CF6-484F-8489-8D352CC4DE10}"/>
              </a:ext>
            </a:extLst>
          </p:cNvPr>
          <p:cNvSpPr txBox="1">
            <a:spLocks/>
          </p:cNvSpPr>
          <p:nvPr/>
        </p:nvSpPr>
        <p:spPr>
          <a:xfrm>
            <a:off x="3288345" y="5075527"/>
            <a:ext cx="5157787"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429679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5BDAA-56F8-A0E5-9C19-CFFC80BBF9D0}"/>
              </a:ext>
            </a:extLst>
          </p:cNvPr>
          <p:cNvSpPr>
            <a:spLocks noGrp="1"/>
          </p:cNvSpPr>
          <p:nvPr>
            <p:ph type="title"/>
          </p:nvPr>
        </p:nvSpPr>
        <p:spPr>
          <a:xfrm>
            <a:off x="838200" y="2766218"/>
            <a:ext cx="10515600" cy="1325563"/>
          </a:xfrm>
        </p:spPr>
        <p:txBody>
          <a:bodyPr/>
          <a:lstStyle/>
          <a:p>
            <a:pPr algn="ctr"/>
            <a:r>
              <a:rPr lang="en-US" dirty="0"/>
              <a:t>Welcome to any guests listening in!</a:t>
            </a:r>
          </a:p>
        </p:txBody>
      </p:sp>
    </p:spTree>
    <p:extLst>
      <p:ext uri="{BB962C8B-B14F-4D97-AF65-F5344CB8AC3E}">
        <p14:creationId xmlns:p14="http://schemas.microsoft.com/office/powerpoint/2010/main" val="33238589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0D5B7-554B-4472-9092-D96A775E019C}"/>
              </a:ext>
            </a:extLst>
          </p:cNvPr>
          <p:cNvSpPr>
            <a:spLocks noGrp="1"/>
          </p:cNvSpPr>
          <p:nvPr>
            <p:ph type="title"/>
          </p:nvPr>
        </p:nvSpPr>
        <p:spPr>
          <a:xfrm>
            <a:off x="170597" y="-34460"/>
            <a:ext cx="10515600" cy="1325563"/>
          </a:xfrm>
        </p:spPr>
        <p:txBody>
          <a:bodyPr/>
          <a:lstStyle/>
          <a:p>
            <a:r>
              <a:rPr lang="en-US" dirty="0"/>
              <a:t>District 1- Megan </a:t>
            </a:r>
            <a:r>
              <a:rPr lang="en-US" dirty="0" err="1"/>
              <a:t>Ryba</a:t>
            </a:r>
            <a:endParaRPr lang="en-US" dirty="0"/>
          </a:p>
        </p:txBody>
      </p:sp>
      <p:pic>
        <p:nvPicPr>
          <p:cNvPr id="4" name="Picture 3">
            <a:extLst>
              <a:ext uri="{FF2B5EF4-FFF2-40B4-BE49-F238E27FC236}">
                <a16:creationId xmlns:a16="http://schemas.microsoft.com/office/drawing/2014/main" id="{DA3036C1-D7EA-4C26-8142-FAFFBAF393C4}"/>
              </a:ext>
            </a:extLst>
          </p:cNvPr>
          <p:cNvPicPr>
            <a:picLocks noChangeAspect="1"/>
          </p:cNvPicPr>
          <p:nvPr/>
        </p:nvPicPr>
        <p:blipFill>
          <a:blip r:embed="rId3"/>
          <a:stretch>
            <a:fillRect/>
          </a:stretch>
        </p:blipFill>
        <p:spPr>
          <a:xfrm>
            <a:off x="9968681" y="251083"/>
            <a:ext cx="1773529" cy="2354334"/>
          </a:xfrm>
          <a:prstGeom prst="rect">
            <a:avLst/>
          </a:prstGeom>
        </p:spPr>
      </p:pic>
      <p:pic>
        <p:nvPicPr>
          <p:cNvPr id="5" name="Picture 4">
            <a:extLst>
              <a:ext uri="{FF2B5EF4-FFF2-40B4-BE49-F238E27FC236}">
                <a16:creationId xmlns:a16="http://schemas.microsoft.com/office/drawing/2014/main" id="{37436436-0AE1-42CE-A765-D2C658EB5123}"/>
              </a:ext>
            </a:extLst>
          </p:cNvPr>
          <p:cNvPicPr>
            <a:picLocks noChangeAspect="1"/>
          </p:cNvPicPr>
          <p:nvPr/>
        </p:nvPicPr>
        <p:blipFill rotWithShape="1">
          <a:blip r:embed="rId4"/>
          <a:srcRect r="50000" b="31440"/>
          <a:stretch/>
        </p:blipFill>
        <p:spPr>
          <a:xfrm>
            <a:off x="9811603" y="2864606"/>
            <a:ext cx="2209800" cy="2951701"/>
          </a:xfrm>
          <a:prstGeom prst="rect">
            <a:avLst/>
          </a:prstGeom>
        </p:spPr>
      </p:pic>
      <p:sp>
        <p:nvSpPr>
          <p:cNvPr id="6" name="TextBox 5">
            <a:extLst>
              <a:ext uri="{FF2B5EF4-FFF2-40B4-BE49-F238E27FC236}">
                <a16:creationId xmlns:a16="http://schemas.microsoft.com/office/drawing/2014/main" id="{53C12263-633A-43ED-8E30-9F4551FD550B}"/>
              </a:ext>
            </a:extLst>
          </p:cNvPr>
          <p:cNvSpPr txBox="1"/>
          <p:nvPr/>
        </p:nvSpPr>
        <p:spPr>
          <a:xfrm>
            <a:off x="989902" y="6276008"/>
            <a:ext cx="11629938" cy="261610"/>
          </a:xfrm>
          <a:prstGeom prst="rect">
            <a:avLst/>
          </a:prstGeom>
          <a:noFill/>
        </p:spPr>
        <p:txBody>
          <a:bodyPr wrap="square" rtlCol="0">
            <a:spAutoFit/>
          </a:bodyPr>
          <a:lstStyle/>
          <a:p>
            <a:r>
              <a:rPr lang="en-US" sz="1100" b="0" i="0" dirty="0">
                <a:solidFill>
                  <a:srgbClr val="2A2A2A"/>
                </a:solidFill>
                <a:effectLst/>
                <a:latin typeface="Montserrat" panose="00000500000000000000" pitchFamily="2" charset="0"/>
              </a:rPr>
              <a:t>Counties of Douglas, Bayfield, Ashland, Burnette, Washburn, Sawyer, Polk, Barron, Rusk, St. Croix, Dunn, Chippewa, Pierce, Pepin and </a:t>
            </a:r>
            <a:r>
              <a:rPr lang="en-US" sz="1100" b="0" i="0" dirty="0" err="1">
                <a:solidFill>
                  <a:srgbClr val="2A2A2A"/>
                </a:solidFill>
                <a:effectLst/>
                <a:latin typeface="Montserrat" panose="00000500000000000000" pitchFamily="2" charset="0"/>
              </a:rPr>
              <a:t>Eau</a:t>
            </a:r>
            <a:r>
              <a:rPr lang="en-US" sz="1100" b="0" i="0" dirty="0">
                <a:solidFill>
                  <a:srgbClr val="2A2A2A"/>
                </a:solidFill>
                <a:effectLst/>
                <a:latin typeface="Montserrat" panose="00000500000000000000" pitchFamily="2" charset="0"/>
              </a:rPr>
              <a:t> Claire</a:t>
            </a:r>
            <a:endParaRPr lang="en-US" sz="1100" dirty="0"/>
          </a:p>
        </p:txBody>
      </p:sp>
      <p:sp>
        <p:nvSpPr>
          <p:cNvPr id="8" name="Content Placeholder 7">
            <a:extLst>
              <a:ext uri="{FF2B5EF4-FFF2-40B4-BE49-F238E27FC236}">
                <a16:creationId xmlns:a16="http://schemas.microsoft.com/office/drawing/2014/main" id="{3F3A532A-AD27-7858-7A30-A2B42B484DE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9097838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CD75F7A-C2CA-DD30-580B-CADDC253B65F}"/>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t>District 2- Taya Hass   </a:t>
            </a:r>
            <a:endParaRPr lang="en-US" dirty="0"/>
          </a:p>
        </p:txBody>
      </p:sp>
      <p:sp>
        <p:nvSpPr>
          <p:cNvPr id="7" name="TextBox 6">
            <a:extLst>
              <a:ext uri="{FF2B5EF4-FFF2-40B4-BE49-F238E27FC236}">
                <a16:creationId xmlns:a16="http://schemas.microsoft.com/office/drawing/2014/main" id="{DD20159F-C07C-3965-EB12-940D8350E51B}"/>
              </a:ext>
            </a:extLst>
          </p:cNvPr>
          <p:cNvSpPr txBox="1"/>
          <p:nvPr/>
        </p:nvSpPr>
        <p:spPr>
          <a:xfrm>
            <a:off x="1149291" y="6362070"/>
            <a:ext cx="10058399"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2A2A2A"/>
                </a:solidFill>
                <a:effectLst/>
                <a:latin typeface="Montserrat" panose="00000500000000000000" pitchFamily="2" charset="0"/>
              </a:rPr>
              <a:t>Counties of Iron, Vilas, Price, Oneida, Lincoln, Langlade, Taylor, Marathon, Clark, Wood, Portage, Waupaca, Adams and Waushara</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E9431B7-8BF1-522E-6557-C6916DCB2FDC}"/>
              </a:ext>
            </a:extLst>
          </p:cNvPr>
          <p:cNvPicPr>
            <a:picLocks noChangeAspect="1"/>
          </p:cNvPicPr>
          <p:nvPr/>
        </p:nvPicPr>
        <p:blipFill rotWithShape="1">
          <a:blip r:embed="rId3"/>
          <a:srcRect l="31053" r="15986" b="28342"/>
          <a:stretch/>
        </p:blipFill>
        <p:spPr>
          <a:xfrm>
            <a:off x="9722840" y="2557453"/>
            <a:ext cx="1761688" cy="2887681"/>
          </a:xfrm>
          <a:prstGeom prst="rect">
            <a:avLst/>
          </a:prstGeom>
        </p:spPr>
      </p:pic>
      <p:pic>
        <p:nvPicPr>
          <p:cNvPr id="11" name="Picture 11">
            <a:extLst>
              <a:ext uri="{FF2B5EF4-FFF2-40B4-BE49-F238E27FC236}">
                <a16:creationId xmlns:a16="http://schemas.microsoft.com/office/drawing/2014/main" id="{5C7F6F64-2006-7552-8F40-AFA60D3E6B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6448" y="222814"/>
            <a:ext cx="1597352" cy="2129113"/>
          </a:xfrm>
          <a:prstGeom prst="rect">
            <a:avLst/>
          </a:prstGeom>
        </p:spPr>
      </p:pic>
    </p:spTree>
    <p:extLst>
      <p:ext uri="{BB962C8B-B14F-4D97-AF65-F5344CB8AC3E}">
        <p14:creationId xmlns:p14="http://schemas.microsoft.com/office/powerpoint/2010/main" val="21376470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07294-96C9-4D7E-B3F9-76C714497344}"/>
              </a:ext>
            </a:extLst>
          </p:cNvPr>
          <p:cNvSpPr>
            <a:spLocks noGrp="1"/>
          </p:cNvSpPr>
          <p:nvPr>
            <p:ph type="title"/>
          </p:nvPr>
        </p:nvSpPr>
        <p:spPr/>
        <p:txBody>
          <a:bodyPr/>
          <a:lstStyle/>
          <a:p>
            <a:r>
              <a:rPr lang="en-US" dirty="0"/>
              <a:t>District 3- Angela Troxell </a:t>
            </a:r>
          </a:p>
        </p:txBody>
      </p:sp>
      <p:pic>
        <p:nvPicPr>
          <p:cNvPr id="4" name="Picture 3">
            <a:extLst>
              <a:ext uri="{FF2B5EF4-FFF2-40B4-BE49-F238E27FC236}">
                <a16:creationId xmlns:a16="http://schemas.microsoft.com/office/drawing/2014/main" id="{4514786B-7DF2-4971-9192-0A3C6080516A}"/>
              </a:ext>
            </a:extLst>
          </p:cNvPr>
          <p:cNvPicPr>
            <a:picLocks noChangeAspect="1"/>
          </p:cNvPicPr>
          <p:nvPr/>
        </p:nvPicPr>
        <p:blipFill rotWithShape="1">
          <a:blip r:embed="rId3"/>
          <a:srcRect b="36551"/>
          <a:stretch/>
        </p:blipFill>
        <p:spPr>
          <a:xfrm>
            <a:off x="8971154" y="293717"/>
            <a:ext cx="1968048" cy="2063692"/>
          </a:xfrm>
          <a:prstGeom prst="rect">
            <a:avLst/>
          </a:prstGeom>
        </p:spPr>
      </p:pic>
      <p:sp>
        <p:nvSpPr>
          <p:cNvPr id="11" name="Content Placeholder 10">
            <a:extLst>
              <a:ext uri="{FF2B5EF4-FFF2-40B4-BE49-F238E27FC236}">
                <a16:creationId xmlns:a16="http://schemas.microsoft.com/office/drawing/2014/main" id="{7E70C38E-413E-42EC-BE04-7BECD24196E7}"/>
              </a:ext>
            </a:extLst>
          </p:cNvPr>
          <p:cNvSpPr>
            <a:spLocks noGrp="1"/>
          </p:cNvSpPr>
          <p:nvPr>
            <p:ph idx="1"/>
          </p:nvPr>
        </p:nvSpPr>
        <p:spPr/>
        <p:txBody>
          <a:bodyPr/>
          <a:lstStyle/>
          <a:p>
            <a:pPr marL="0" indent="0">
              <a:buNone/>
            </a:pPr>
            <a:endParaRPr lang="en-US" dirty="0"/>
          </a:p>
        </p:txBody>
      </p:sp>
      <p:sp>
        <p:nvSpPr>
          <p:cNvPr id="13" name="TextBox 12">
            <a:extLst>
              <a:ext uri="{FF2B5EF4-FFF2-40B4-BE49-F238E27FC236}">
                <a16:creationId xmlns:a16="http://schemas.microsoft.com/office/drawing/2014/main" id="{7EBCA56F-6512-45D4-9E83-F6D5686960EB}"/>
              </a:ext>
            </a:extLst>
          </p:cNvPr>
          <p:cNvSpPr txBox="1"/>
          <p:nvPr/>
        </p:nvSpPr>
        <p:spPr>
          <a:xfrm>
            <a:off x="943759" y="6348839"/>
            <a:ext cx="10515601"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2A2A2A"/>
                </a:solidFill>
                <a:effectLst/>
                <a:latin typeface="Montserrat" panose="00000500000000000000" pitchFamily="2" charset="0"/>
              </a:rPr>
              <a:t>Counties of Forest, Florence, Marinette, Oconto, Menomonie, Shawano, Door, Outagamie, Brown, Kewaunee, Winnebago, Calumet, Manitowoc, Fond du Lac and Sheboygan</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6098C623-6E67-45D4-BC15-DB390E85582F}"/>
              </a:ext>
            </a:extLst>
          </p:cNvPr>
          <p:cNvPicPr>
            <a:picLocks noChangeAspect="1"/>
          </p:cNvPicPr>
          <p:nvPr/>
        </p:nvPicPr>
        <p:blipFill rotWithShape="1">
          <a:blip r:embed="rId4"/>
          <a:srcRect l="50000" t="10684" b="22599"/>
          <a:stretch/>
        </p:blipFill>
        <p:spPr>
          <a:xfrm>
            <a:off x="9068490" y="2785145"/>
            <a:ext cx="2082534" cy="2994869"/>
          </a:xfrm>
          <a:prstGeom prst="rect">
            <a:avLst/>
          </a:prstGeom>
        </p:spPr>
      </p:pic>
    </p:spTree>
    <p:extLst>
      <p:ext uri="{BB962C8B-B14F-4D97-AF65-F5344CB8AC3E}">
        <p14:creationId xmlns:p14="http://schemas.microsoft.com/office/powerpoint/2010/main" val="9413643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B87B3-458A-4128-8381-C50EB33F2DBD}"/>
              </a:ext>
            </a:extLst>
          </p:cNvPr>
          <p:cNvSpPr>
            <a:spLocks noGrp="1"/>
          </p:cNvSpPr>
          <p:nvPr>
            <p:ph type="title"/>
          </p:nvPr>
        </p:nvSpPr>
        <p:spPr>
          <a:xfrm>
            <a:off x="267748" y="205734"/>
            <a:ext cx="10515600" cy="1325563"/>
          </a:xfrm>
        </p:spPr>
        <p:txBody>
          <a:bodyPr/>
          <a:lstStyle/>
          <a:p>
            <a:r>
              <a:rPr lang="en-US" dirty="0"/>
              <a:t>District 4- Benjamin Caldwell-Chadwick </a:t>
            </a:r>
          </a:p>
        </p:txBody>
      </p:sp>
      <p:sp>
        <p:nvSpPr>
          <p:cNvPr id="3" name="Content Placeholder 2">
            <a:extLst>
              <a:ext uri="{FF2B5EF4-FFF2-40B4-BE49-F238E27FC236}">
                <a16:creationId xmlns:a16="http://schemas.microsoft.com/office/drawing/2014/main" id="{3FC38A76-AC2E-4411-96FE-F769FC8E43E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BA1F11A-0B7F-4E6F-880D-A5EA7898E0EF}"/>
              </a:ext>
            </a:extLst>
          </p:cNvPr>
          <p:cNvPicPr>
            <a:picLocks noChangeAspect="1"/>
          </p:cNvPicPr>
          <p:nvPr/>
        </p:nvPicPr>
        <p:blipFill>
          <a:blip r:embed="rId3"/>
          <a:stretch>
            <a:fillRect/>
          </a:stretch>
        </p:blipFill>
        <p:spPr>
          <a:xfrm>
            <a:off x="9231386" y="265758"/>
            <a:ext cx="2692866" cy="2042090"/>
          </a:xfrm>
          <a:prstGeom prst="rect">
            <a:avLst/>
          </a:prstGeom>
        </p:spPr>
      </p:pic>
      <p:sp>
        <p:nvSpPr>
          <p:cNvPr id="8" name="TextBox 7">
            <a:extLst>
              <a:ext uri="{FF2B5EF4-FFF2-40B4-BE49-F238E27FC236}">
                <a16:creationId xmlns:a16="http://schemas.microsoft.com/office/drawing/2014/main" id="{989EE857-12E3-4E38-ADDE-78B0CCC21108}"/>
              </a:ext>
            </a:extLst>
          </p:cNvPr>
          <p:cNvSpPr txBox="1"/>
          <p:nvPr/>
        </p:nvSpPr>
        <p:spPr>
          <a:xfrm>
            <a:off x="3136784" y="6281014"/>
            <a:ext cx="6094602"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818181"/>
                </a:solidFill>
                <a:effectLst/>
                <a:latin typeface="Montserrat" panose="00000500000000000000" pitchFamily="2" charset="0"/>
              </a:rPr>
              <a:t>Counties of Washington, Ozaukee, Waukesha, Milwaukee, Racine and Kenosha</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5FF415A-FD87-46F3-8228-A485FEA90117}"/>
              </a:ext>
            </a:extLst>
          </p:cNvPr>
          <p:cNvPicPr>
            <a:picLocks noChangeAspect="1"/>
          </p:cNvPicPr>
          <p:nvPr/>
        </p:nvPicPr>
        <p:blipFill rotWithShape="1">
          <a:blip r:embed="rId4"/>
          <a:srcRect l="47794" t="47011" r="8038"/>
          <a:stretch/>
        </p:blipFill>
        <p:spPr>
          <a:xfrm>
            <a:off x="9295001" y="2852257"/>
            <a:ext cx="2128707" cy="2639692"/>
          </a:xfrm>
          <a:prstGeom prst="rect">
            <a:avLst/>
          </a:prstGeom>
        </p:spPr>
      </p:pic>
    </p:spTree>
    <p:extLst>
      <p:ext uri="{BB962C8B-B14F-4D97-AF65-F5344CB8AC3E}">
        <p14:creationId xmlns:p14="http://schemas.microsoft.com/office/powerpoint/2010/main" val="6019872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04B23-A0C8-4DC9-A3E1-F13E348CCD76}"/>
              </a:ext>
            </a:extLst>
          </p:cNvPr>
          <p:cNvSpPr>
            <a:spLocks noGrp="1"/>
          </p:cNvSpPr>
          <p:nvPr>
            <p:ph type="title"/>
          </p:nvPr>
        </p:nvSpPr>
        <p:spPr>
          <a:xfrm>
            <a:off x="265140" y="351067"/>
            <a:ext cx="10515600" cy="1325563"/>
          </a:xfrm>
        </p:spPr>
        <p:txBody>
          <a:bodyPr>
            <a:normAutofit fontScale="90000"/>
          </a:bodyPr>
          <a:lstStyle/>
          <a:p>
            <a:r>
              <a:rPr lang="en-US" dirty="0"/>
              <a:t>District 5- Joe Punzel</a:t>
            </a:r>
            <a:br>
              <a:rPr lang="en-US" dirty="0"/>
            </a:br>
            <a:r>
              <a:rPr lang="en-US" sz="4000" dirty="0"/>
              <a:t>Student liaison/understudy- </a:t>
            </a:r>
            <a:br>
              <a:rPr lang="en-US" sz="4000" dirty="0"/>
            </a:br>
            <a:r>
              <a:rPr lang="en-US" sz="4000" dirty="0"/>
              <a:t>Charlotte Kersten (Madison Technical College)</a:t>
            </a:r>
          </a:p>
        </p:txBody>
      </p:sp>
      <p:sp>
        <p:nvSpPr>
          <p:cNvPr id="3" name="Content Placeholder 2">
            <a:extLst>
              <a:ext uri="{FF2B5EF4-FFF2-40B4-BE49-F238E27FC236}">
                <a16:creationId xmlns:a16="http://schemas.microsoft.com/office/drawing/2014/main" id="{CF75F80E-5C89-4188-A1A8-397A70DC1442}"/>
              </a:ext>
            </a:extLst>
          </p:cNvPr>
          <p:cNvSpPr>
            <a:spLocks noGrp="1"/>
          </p:cNvSpPr>
          <p:nvPr>
            <p:ph idx="1"/>
          </p:nvPr>
        </p:nvSpPr>
        <p:spPr>
          <a:xfrm>
            <a:off x="838200" y="2506662"/>
            <a:ext cx="8286345" cy="4351338"/>
          </a:xfrm>
        </p:spPr>
        <p:txBody>
          <a:bodyPr/>
          <a:lstStyle/>
          <a:p>
            <a:r>
              <a:rPr lang="en-US" dirty="0"/>
              <a:t>3/14/2023 – UW Health – WSRC Advancing Lung Strategies Conference</a:t>
            </a:r>
          </a:p>
          <a:p>
            <a:pPr lvl="1"/>
            <a:r>
              <a:rPr lang="en-US" dirty="0"/>
              <a:t>Educational opportunity and District fundraiser</a:t>
            </a:r>
          </a:p>
          <a:p>
            <a:pPr lvl="1"/>
            <a:endParaRPr lang="en-US" dirty="0"/>
          </a:p>
          <a:p>
            <a:r>
              <a:rPr lang="en-US" dirty="0"/>
              <a:t>Ongoing – Visit district High Schools for career fairs.</a:t>
            </a:r>
          </a:p>
          <a:p>
            <a:pPr lvl="1"/>
            <a:r>
              <a:rPr lang="en-US" dirty="0"/>
              <a:t>4 so far this semester in Dane, Rock, Jefferson and Dodge counties</a:t>
            </a:r>
          </a:p>
        </p:txBody>
      </p:sp>
      <p:pic>
        <p:nvPicPr>
          <p:cNvPr id="4" name="Picture 3">
            <a:extLst>
              <a:ext uri="{FF2B5EF4-FFF2-40B4-BE49-F238E27FC236}">
                <a16:creationId xmlns:a16="http://schemas.microsoft.com/office/drawing/2014/main" id="{6B9A3168-A657-4315-811A-66EA68996047}"/>
              </a:ext>
            </a:extLst>
          </p:cNvPr>
          <p:cNvPicPr>
            <a:picLocks noChangeAspect="1"/>
          </p:cNvPicPr>
          <p:nvPr/>
        </p:nvPicPr>
        <p:blipFill rotWithShape="1">
          <a:blip r:embed="rId3"/>
          <a:srcRect b="21370"/>
          <a:stretch/>
        </p:blipFill>
        <p:spPr>
          <a:xfrm>
            <a:off x="9871059" y="121665"/>
            <a:ext cx="1819363" cy="2160140"/>
          </a:xfrm>
          <a:prstGeom prst="rect">
            <a:avLst/>
          </a:prstGeom>
        </p:spPr>
      </p:pic>
      <p:pic>
        <p:nvPicPr>
          <p:cNvPr id="5" name="Picture 4">
            <a:extLst>
              <a:ext uri="{FF2B5EF4-FFF2-40B4-BE49-F238E27FC236}">
                <a16:creationId xmlns:a16="http://schemas.microsoft.com/office/drawing/2014/main" id="{0A02F057-0B5B-4491-A4C6-87ADA3FF45F3}"/>
              </a:ext>
            </a:extLst>
          </p:cNvPr>
          <p:cNvPicPr>
            <a:picLocks noChangeAspect="1"/>
          </p:cNvPicPr>
          <p:nvPr/>
        </p:nvPicPr>
        <p:blipFill rotWithShape="1">
          <a:blip r:embed="rId4"/>
          <a:srcRect l="8927" t="58935" r="26568" b="2052"/>
          <a:stretch/>
        </p:blipFill>
        <p:spPr>
          <a:xfrm>
            <a:off x="9369482" y="2397154"/>
            <a:ext cx="2822518" cy="2063692"/>
          </a:xfrm>
          <a:prstGeom prst="rect">
            <a:avLst/>
          </a:prstGeom>
        </p:spPr>
      </p:pic>
      <p:sp>
        <p:nvSpPr>
          <p:cNvPr id="7" name="TextBox 6">
            <a:extLst>
              <a:ext uri="{FF2B5EF4-FFF2-40B4-BE49-F238E27FC236}">
                <a16:creationId xmlns:a16="http://schemas.microsoft.com/office/drawing/2014/main" id="{8052FC85-58BA-4930-B28B-82234C2630A4}"/>
              </a:ext>
            </a:extLst>
          </p:cNvPr>
          <p:cNvSpPr txBox="1"/>
          <p:nvPr/>
        </p:nvSpPr>
        <p:spPr>
          <a:xfrm>
            <a:off x="2629947" y="6311900"/>
            <a:ext cx="6094602"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2A2A2A"/>
                </a:solidFill>
                <a:effectLst/>
                <a:latin typeface="Montserrat" panose="00000500000000000000" pitchFamily="2" charset="0"/>
              </a:rPr>
              <a:t>Counties of Marquette, Green Lake, Sauk, Columbia, Dodge, Grant, Iowa, Dane, Jefferson, </a:t>
            </a:r>
            <a:r>
              <a:rPr lang="en-US" sz="1100" b="0" i="0" dirty="0" err="1">
                <a:solidFill>
                  <a:srgbClr val="2A2A2A"/>
                </a:solidFill>
                <a:effectLst/>
                <a:latin typeface="Montserrat" panose="00000500000000000000" pitchFamily="2" charset="0"/>
              </a:rPr>
              <a:t>LaFayette</a:t>
            </a:r>
            <a:r>
              <a:rPr lang="en-US" sz="1100" b="0" i="0" dirty="0">
                <a:solidFill>
                  <a:srgbClr val="2A2A2A"/>
                </a:solidFill>
                <a:effectLst/>
                <a:latin typeface="Montserrat" panose="00000500000000000000" pitchFamily="2" charset="0"/>
              </a:rPr>
              <a:t>, Green, Rock and Walworth</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21734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BE552-3982-439F-BC20-0CFAC2572F9D}"/>
              </a:ext>
            </a:extLst>
          </p:cNvPr>
          <p:cNvSpPr>
            <a:spLocks noGrp="1"/>
          </p:cNvSpPr>
          <p:nvPr>
            <p:ph type="title"/>
          </p:nvPr>
        </p:nvSpPr>
        <p:spPr>
          <a:xfrm>
            <a:off x="409514" y="566241"/>
            <a:ext cx="10515600" cy="1325563"/>
          </a:xfrm>
        </p:spPr>
        <p:txBody>
          <a:bodyPr>
            <a:normAutofit fontScale="90000"/>
          </a:bodyPr>
          <a:lstStyle/>
          <a:p>
            <a:r>
              <a:rPr lang="en-US" dirty="0"/>
              <a:t>District 6- Open Position</a:t>
            </a:r>
            <a:br>
              <a:rPr lang="en-US" dirty="0"/>
            </a:br>
            <a:r>
              <a:rPr lang="en-US" sz="4000" dirty="0"/>
              <a:t>Student liaison/understudy- </a:t>
            </a:r>
            <a:br>
              <a:rPr lang="en-US" sz="4000" dirty="0"/>
            </a:br>
            <a:r>
              <a:rPr lang="en-US" sz="4000" dirty="0"/>
              <a:t>Leann Thao (Western Technical College)</a:t>
            </a:r>
          </a:p>
        </p:txBody>
      </p:sp>
      <p:sp>
        <p:nvSpPr>
          <p:cNvPr id="3" name="Content Placeholder 2">
            <a:extLst>
              <a:ext uri="{FF2B5EF4-FFF2-40B4-BE49-F238E27FC236}">
                <a16:creationId xmlns:a16="http://schemas.microsoft.com/office/drawing/2014/main" id="{02013618-11A3-4CD9-9379-C6D7B1B2C19C}"/>
              </a:ext>
            </a:extLst>
          </p:cNvPr>
          <p:cNvSpPr>
            <a:spLocks noGrp="1"/>
          </p:cNvSpPr>
          <p:nvPr>
            <p:ph idx="1"/>
          </p:nvPr>
        </p:nvSpPr>
        <p:spPr>
          <a:xfrm>
            <a:off x="397565" y="2457974"/>
            <a:ext cx="8662850" cy="3718989"/>
          </a:xfrm>
        </p:spPr>
        <p:txBody>
          <a:bodyPr/>
          <a:lstStyle/>
          <a:p>
            <a:r>
              <a:rPr lang="en-US" dirty="0"/>
              <a:t>Franz organizing a WSRC “chicken que” event for Monday, October 23</a:t>
            </a:r>
            <a:r>
              <a:rPr lang="en-US" baseline="30000" dirty="0"/>
              <a:t>rd</a:t>
            </a:r>
            <a:r>
              <a:rPr lang="en-US" dirty="0"/>
              <a:t> (RC Week). </a:t>
            </a:r>
          </a:p>
          <a:p>
            <a:r>
              <a:rPr lang="en-US" dirty="0"/>
              <a:t>Western RT Club students will assist with ticket sales and help that day. </a:t>
            </a:r>
          </a:p>
          <a:p>
            <a:r>
              <a:rPr lang="en-US" dirty="0"/>
              <a:t>Donated meal purchases will be available, so that anyone/anywhere can purchase a ticket and the meal will be donated. </a:t>
            </a:r>
          </a:p>
        </p:txBody>
      </p:sp>
      <p:sp>
        <p:nvSpPr>
          <p:cNvPr id="6" name="TextBox 5">
            <a:extLst>
              <a:ext uri="{FF2B5EF4-FFF2-40B4-BE49-F238E27FC236}">
                <a16:creationId xmlns:a16="http://schemas.microsoft.com/office/drawing/2014/main" id="{3E216CE9-2823-4AC6-95D8-7E614FD637E2}"/>
              </a:ext>
            </a:extLst>
          </p:cNvPr>
          <p:cNvSpPr txBox="1"/>
          <p:nvPr/>
        </p:nvSpPr>
        <p:spPr>
          <a:xfrm>
            <a:off x="2346939" y="6362070"/>
            <a:ext cx="7692006" cy="261610"/>
          </a:xfrm>
          <a:prstGeom prst="rect">
            <a:avLst/>
          </a:prstGeom>
          <a:noFill/>
        </p:spPr>
        <p:txBody>
          <a:bodyPr wrap="square">
            <a:spAutoFit/>
          </a:bodyPr>
          <a:lstStyle/>
          <a:p>
            <a:r>
              <a:rPr lang="en-US" sz="1100" b="0" i="0" dirty="0">
                <a:solidFill>
                  <a:srgbClr val="818181"/>
                </a:solidFill>
                <a:effectLst/>
                <a:latin typeface="Montserrat" panose="00000500000000000000" pitchFamily="2" charset="0"/>
              </a:rPr>
              <a:t>Counties of Buffalo, Jackson, </a:t>
            </a:r>
            <a:r>
              <a:rPr lang="en-US" sz="1100" b="0" i="0" dirty="0" err="1">
                <a:solidFill>
                  <a:srgbClr val="818181"/>
                </a:solidFill>
                <a:effectLst/>
                <a:latin typeface="Montserrat" panose="00000500000000000000" pitchFamily="2" charset="0"/>
              </a:rPr>
              <a:t>Trempeleau</a:t>
            </a:r>
            <a:r>
              <a:rPr lang="en-US" sz="1100" b="0" i="0" dirty="0">
                <a:solidFill>
                  <a:srgbClr val="818181"/>
                </a:solidFill>
                <a:effectLst/>
                <a:latin typeface="Montserrat" panose="00000500000000000000" pitchFamily="2" charset="0"/>
              </a:rPr>
              <a:t>, LaCrosse Monroe, Juneau, Vernon, Richland and Crawford.</a:t>
            </a:r>
            <a:endParaRPr lang="en-US" sz="1100" dirty="0"/>
          </a:p>
        </p:txBody>
      </p:sp>
      <p:pic>
        <p:nvPicPr>
          <p:cNvPr id="7" name="Picture 6">
            <a:extLst>
              <a:ext uri="{FF2B5EF4-FFF2-40B4-BE49-F238E27FC236}">
                <a16:creationId xmlns:a16="http://schemas.microsoft.com/office/drawing/2014/main" id="{B13C6739-5AAF-4156-9E32-561883E9F9CE}"/>
              </a:ext>
            </a:extLst>
          </p:cNvPr>
          <p:cNvPicPr>
            <a:picLocks noChangeAspect="1"/>
          </p:cNvPicPr>
          <p:nvPr/>
        </p:nvPicPr>
        <p:blipFill rotWithShape="1">
          <a:blip r:embed="rId3"/>
          <a:srcRect t="43510" r="50000" b="8174"/>
          <a:stretch/>
        </p:blipFill>
        <p:spPr>
          <a:xfrm>
            <a:off x="9060415" y="2272867"/>
            <a:ext cx="2689805" cy="2675145"/>
          </a:xfrm>
          <a:prstGeom prst="rect">
            <a:avLst/>
          </a:prstGeom>
        </p:spPr>
      </p:pic>
    </p:spTree>
    <p:extLst>
      <p:ext uri="{BB962C8B-B14F-4D97-AF65-F5344CB8AC3E}">
        <p14:creationId xmlns:p14="http://schemas.microsoft.com/office/powerpoint/2010/main" val="31635337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0A305-20CD-4F38-9EC3-4DCD80BE162A}"/>
              </a:ext>
            </a:extLst>
          </p:cNvPr>
          <p:cNvSpPr>
            <a:spLocks noGrp="1"/>
          </p:cNvSpPr>
          <p:nvPr>
            <p:ph type="title"/>
          </p:nvPr>
        </p:nvSpPr>
        <p:spPr/>
        <p:txBody>
          <a:bodyPr/>
          <a:lstStyle/>
          <a:p>
            <a:r>
              <a:rPr lang="en-US" dirty="0"/>
              <a:t>NRRCC- Jen Horkan</a:t>
            </a:r>
          </a:p>
        </p:txBody>
      </p:sp>
      <p:pic>
        <p:nvPicPr>
          <p:cNvPr id="4" name="Picture 3">
            <a:extLst>
              <a:ext uri="{FF2B5EF4-FFF2-40B4-BE49-F238E27FC236}">
                <a16:creationId xmlns:a16="http://schemas.microsoft.com/office/drawing/2014/main" id="{0C80AEC4-457A-4000-B346-A77DE599BCAB}"/>
              </a:ext>
            </a:extLst>
          </p:cNvPr>
          <p:cNvPicPr>
            <a:picLocks noChangeAspect="1"/>
          </p:cNvPicPr>
          <p:nvPr/>
        </p:nvPicPr>
        <p:blipFill>
          <a:blip r:embed="rId3"/>
          <a:stretch>
            <a:fillRect/>
          </a:stretch>
        </p:blipFill>
        <p:spPr>
          <a:xfrm>
            <a:off x="9638851" y="72486"/>
            <a:ext cx="2185755" cy="1618202"/>
          </a:xfrm>
          <a:prstGeom prst="rect">
            <a:avLst/>
          </a:prstGeom>
        </p:spPr>
      </p:pic>
      <p:sp>
        <p:nvSpPr>
          <p:cNvPr id="7" name="Content Placeholder 6">
            <a:extLst>
              <a:ext uri="{FF2B5EF4-FFF2-40B4-BE49-F238E27FC236}">
                <a16:creationId xmlns:a16="http://schemas.microsoft.com/office/drawing/2014/main" id="{FF1AA1EB-7093-7AAF-4CBA-9A1EBB2A8FB0}"/>
              </a:ext>
            </a:extLst>
          </p:cNvPr>
          <p:cNvSpPr>
            <a:spLocks noGrp="1"/>
          </p:cNvSpPr>
          <p:nvPr>
            <p:ph idx="1"/>
          </p:nvPr>
        </p:nvSpPr>
        <p:spPr/>
        <p:txBody>
          <a:bodyPr>
            <a:normAutofit fontScale="70000" lnSpcReduction="20000"/>
          </a:bodyPr>
          <a:lstStyle/>
          <a:p>
            <a:r>
              <a:rPr lang="en-US" sz="2800" dirty="0">
                <a:effectLst/>
                <a:latin typeface="Calibri" panose="020F0502020204030204" pitchFamily="34" charset="0"/>
                <a:ea typeface="Times New Roman" panose="02020603050405020304" pitchFamily="18" charset="0"/>
                <a:cs typeface="Times New Roman" panose="02020603050405020304" pitchFamily="18" charset="0"/>
              </a:rPr>
              <a:t>NRRCC planning is on track. As of our February meeting we had 58 registered students and 107 registered practitioners.</a:t>
            </a:r>
          </a:p>
          <a:p>
            <a:r>
              <a:rPr lang="en-US" sz="2800" dirty="0">
                <a:effectLst/>
                <a:latin typeface="Calibri" panose="020F0502020204030204" pitchFamily="34" charset="0"/>
                <a:ea typeface="Times New Roman" panose="02020603050405020304" pitchFamily="18" charset="0"/>
                <a:cs typeface="Times New Roman" panose="02020603050405020304" pitchFamily="18" charset="0"/>
              </a:rPr>
              <a:t>We will have live streaming for those who live 300 or more miles away. This will be in one room, see the NRRCC website for details</a:t>
            </a:r>
            <a:r>
              <a:rPr lang="en-US" dirty="0">
                <a:latin typeface="Calibri" panose="020F0502020204030204" pitchFamily="34" charset="0"/>
                <a:ea typeface="Times New Roman" panose="02020603050405020304" pitchFamily="18" charset="0"/>
                <a:cs typeface="Times New Roman" panose="02020603050405020304" pitchFamily="18" charset="0"/>
              </a:rPr>
              <a:t>.</a:t>
            </a:r>
          </a:p>
          <a:p>
            <a:r>
              <a:rPr lang="en-US" sz="2800" dirty="0">
                <a:effectLst/>
                <a:latin typeface="Calibri" panose="020F0502020204030204" pitchFamily="34" charset="0"/>
                <a:ea typeface="Times New Roman" panose="02020603050405020304" pitchFamily="18" charset="0"/>
                <a:cs typeface="Times New Roman" panose="02020603050405020304" pitchFamily="18" charset="0"/>
              </a:rPr>
              <a:t>If you know of any veterans and would like to submit a photo of them to be added to our video that will be run on Sunday night.  Please let me know and I will get it submitted. Please attach the veterans name as well as the name of the person submitting the video.</a:t>
            </a:r>
          </a:p>
          <a:p>
            <a:r>
              <a:rPr lang="en-US" sz="2800" dirty="0">
                <a:effectLst/>
                <a:latin typeface="Calibri" panose="020F0502020204030204" pitchFamily="34" charset="0"/>
                <a:ea typeface="Times New Roman" panose="02020603050405020304" pitchFamily="18" charset="0"/>
                <a:cs typeface="Times New Roman" panose="02020603050405020304" pitchFamily="18" charset="0"/>
              </a:rPr>
              <a:t>We also would like to invite any retired RT’s to our Monday night entertainment night. Please send me names and email address of anyone you would like invited.  The them is reunion so people should come dressed as they would the year the graduated from RT school or high school.</a:t>
            </a:r>
          </a:p>
          <a:p>
            <a:r>
              <a:rPr lang="en-US" sz="2800" dirty="0">
                <a:effectLst/>
                <a:latin typeface="Calibri" panose="020F0502020204030204" pitchFamily="34" charset="0"/>
                <a:ea typeface="Times New Roman" panose="02020603050405020304" pitchFamily="18" charset="0"/>
                <a:cs typeface="Times New Roman" panose="02020603050405020304" pitchFamily="18" charset="0"/>
              </a:rPr>
              <a:t>We do have one speaker spot to fill. </a:t>
            </a:r>
          </a:p>
          <a:p>
            <a:r>
              <a:rPr lang="en-US" sz="2800" dirty="0">
                <a:effectLst/>
                <a:latin typeface="Calibri" panose="020F0502020204030204" pitchFamily="34" charset="0"/>
                <a:ea typeface="Times New Roman" panose="02020603050405020304" pitchFamily="18" charset="0"/>
                <a:cs typeface="Times New Roman" panose="02020603050405020304" pitchFamily="18" charset="0"/>
              </a:rPr>
              <a:t>The BOD meeting is scheduled for 430 pm on Sunday April 30</a:t>
            </a:r>
            <a:r>
              <a:rPr lang="en-US" sz="2800" baseline="30000" dirty="0">
                <a:effectLst/>
                <a:latin typeface="Calibri" panose="020F0502020204030204" pitchFamily="34" charset="0"/>
                <a:ea typeface="Times New Roman" panose="02020603050405020304" pitchFamily="18" charset="0"/>
                <a:cs typeface="Times New Roman" panose="02020603050405020304" pitchFamily="18" charset="0"/>
              </a:rPr>
              <a:t>th</a:t>
            </a: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 at the Wilderness.</a:t>
            </a:r>
          </a:p>
          <a:p>
            <a:r>
              <a:rPr lang="en-US" sz="2800" dirty="0">
                <a:effectLst/>
                <a:latin typeface="Calibri" panose="020F0502020204030204" pitchFamily="34" charset="0"/>
                <a:ea typeface="Times New Roman" panose="02020603050405020304" pitchFamily="18" charset="0"/>
                <a:cs typeface="Times New Roman" panose="02020603050405020304" pitchFamily="18" charset="0"/>
              </a:rPr>
              <a:t>Student activity will be Monday instead of Tuesday and will be done in the exhibitor hall. </a:t>
            </a:r>
          </a:p>
          <a:p>
            <a:r>
              <a:rPr lang="en-US" sz="2800" dirty="0">
                <a:effectLst/>
                <a:latin typeface="Calibri" panose="020F0502020204030204" pitchFamily="34" charset="0"/>
                <a:ea typeface="Times New Roman" panose="02020603050405020304" pitchFamily="18" charset="0"/>
                <a:cs typeface="Times New Roman" panose="02020603050405020304" pitchFamily="18" charset="0"/>
              </a:rPr>
              <a:t> We are seeing some exhibitors who are unable to come due to budgetary restrictions. </a:t>
            </a:r>
          </a:p>
          <a:p>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9582239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6EE99-06E4-4AA8-95C4-6D5DC16FD63D}"/>
              </a:ext>
            </a:extLst>
          </p:cNvPr>
          <p:cNvSpPr>
            <a:spLocks noGrp="1"/>
          </p:cNvSpPr>
          <p:nvPr>
            <p:ph type="title"/>
          </p:nvPr>
        </p:nvSpPr>
        <p:spPr/>
        <p:txBody>
          <a:bodyPr/>
          <a:lstStyle/>
          <a:p>
            <a:r>
              <a:rPr lang="en-US" dirty="0"/>
              <a:t>Military Liaison- Jarrett Brandes</a:t>
            </a:r>
            <a:br>
              <a:rPr lang="en-US" dirty="0"/>
            </a:br>
            <a:r>
              <a:rPr lang="en-US" i="1" dirty="0"/>
              <a:t>Dave Allain-onboarding Jarrett</a:t>
            </a:r>
          </a:p>
        </p:txBody>
      </p:sp>
      <p:sp>
        <p:nvSpPr>
          <p:cNvPr id="3" name="Content Placeholder 2">
            <a:extLst>
              <a:ext uri="{FF2B5EF4-FFF2-40B4-BE49-F238E27FC236}">
                <a16:creationId xmlns:a16="http://schemas.microsoft.com/office/drawing/2014/main" id="{17704DD7-77B3-4272-B018-405E5AAEDCA6}"/>
              </a:ext>
            </a:extLst>
          </p:cNvPr>
          <p:cNvSpPr>
            <a:spLocks noGrp="1"/>
          </p:cNvSpPr>
          <p:nvPr>
            <p:ph idx="1"/>
          </p:nvPr>
        </p:nvSpPr>
        <p:spPr/>
        <p:txBody>
          <a:bodyPr/>
          <a:lstStyle/>
          <a:p>
            <a:endParaRPr lang="en-US" dirty="0"/>
          </a:p>
          <a:p>
            <a:pPr marL="0" indent="0">
              <a:buNone/>
            </a:pPr>
            <a:endParaRPr lang="en-US" dirty="0"/>
          </a:p>
        </p:txBody>
      </p:sp>
      <p:pic>
        <p:nvPicPr>
          <p:cNvPr id="6" name="Picture 5" descr="A picture containing person, person&#10;&#10;Description automatically generated">
            <a:extLst>
              <a:ext uri="{FF2B5EF4-FFF2-40B4-BE49-F238E27FC236}">
                <a16:creationId xmlns:a16="http://schemas.microsoft.com/office/drawing/2014/main" id="{6E1841AC-D11A-09C4-8363-6EC5480431EA}"/>
              </a:ext>
            </a:extLst>
          </p:cNvPr>
          <p:cNvPicPr>
            <a:picLocks noChangeAspect="1"/>
          </p:cNvPicPr>
          <p:nvPr/>
        </p:nvPicPr>
        <p:blipFill rotWithShape="1">
          <a:blip r:embed="rId3">
            <a:extLst>
              <a:ext uri="{28A0092B-C50C-407E-A947-70E740481C1C}">
                <a14:useLocalDpi xmlns:a14="http://schemas.microsoft.com/office/drawing/2010/main" val="0"/>
              </a:ext>
            </a:extLst>
          </a:blip>
          <a:srcRect t="23434" b="13052"/>
          <a:stretch/>
        </p:blipFill>
        <p:spPr>
          <a:xfrm>
            <a:off x="9378855" y="215000"/>
            <a:ext cx="2041477" cy="2163072"/>
          </a:xfrm>
          <a:prstGeom prst="rect">
            <a:avLst/>
          </a:prstGeom>
        </p:spPr>
      </p:pic>
      <p:sp>
        <p:nvSpPr>
          <p:cNvPr id="4" name="TextBox 3">
            <a:extLst>
              <a:ext uri="{FF2B5EF4-FFF2-40B4-BE49-F238E27FC236}">
                <a16:creationId xmlns:a16="http://schemas.microsoft.com/office/drawing/2014/main" id="{F505A3E7-435E-3286-CDA9-E60D3843F667}"/>
              </a:ext>
            </a:extLst>
          </p:cNvPr>
          <p:cNvSpPr txBox="1"/>
          <p:nvPr/>
        </p:nvSpPr>
        <p:spPr>
          <a:xfrm>
            <a:off x="838200" y="1924334"/>
            <a:ext cx="9561394" cy="4196020"/>
          </a:xfrm>
          <a:prstGeom prst="rect">
            <a:avLst/>
          </a:prstGeom>
          <a:noFill/>
        </p:spPr>
        <p:txBody>
          <a:bodyPr wrap="square" rtlCol="0">
            <a:spAutoFit/>
          </a:bodyPr>
          <a:lstStyle/>
          <a:p>
            <a:pPr marL="285750" indent="-285750">
              <a:buFont typeface="Arial" panose="020B0604020202020204" pitchFamily="34" charset="0"/>
              <a:buChar char="•"/>
            </a:pPr>
            <a:r>
              <a:rPr lang="en-US" sz="2000" dirty="0"/>
              <a:t>Military grant posted </a:t>
            </a:r>
          </a:p>
          <a:p>
            <a:pPr marL="742950" lvl="1" indent="-285750">
              <a:buFont typeface="Arial" panose="020B0604020202020204" pitchFamily="34" charset="0"/>
              <a:buChar char="•"/>
            </a:pPr>
            <a:r>
              <a:rPr lang="en-US" sz="2000" dirty="0"/>
              <a:t>$250.00 to a WI individual </a:t>
            </a:r>
          </a:p>
          <a:p>
            <a:pPr marL="742950" lvl="1" indent="-285750">
              <a:buFont typeface="Arial" panose="020B0604020202020204" pitchFamily="34" charset="0"/>
              <a:buChar char="•"/>
            </a:pPr>
            <a:r>
              <a:rPr lang="en-US" sz="2000" dirty="0"/>
              <a:t>$250.00 to a MN individual (determined by the MSRC military liaison, Joshua </a:t>
            </a:r>
            <a:r>
              <a:rPr lang="en-US" sz="2000" dirty="0" err="1"/>
              <a:t>Oye</a:t>
            </a:r>
            <a:r>
              <a:rPr lang="en-US" sz="2000" dirty="0"/>
              <a:t>)</a:t>
            </a:r>
          </a:p>
          <a:p>
            <a:pPr marL="285750" indent="-285750">
              <a:buFont typeface="Arial" panose="020B0604020202020204" pitchFamily="34" charset="0"/>
              <a:buChar char="•"/>
            </a:pPr>
            <a:r>
              <a:rPr lang="en-US" sz="2000" dirty="0"/>
              <a:t>Several WI applicants already received.</a:t>
            </a:r>
          </a:p>
          <a:p>
            <a:pPr marL="285750" indent="-285750">
              <a:buFont typeface="Arial" panose="020B0604020202020204" pitchFamily="34" charset="0"/>
              <a:buChar char="•"/>
            </a:pPr>
            <a:r>
              <a:rPr lang="en-US" sz="2000" dirty="0"/>
              <a:t>End March 31</a:t>
            </a:r>
            <a:r>
              <a:rPr lang="en-US" sz="2000" baseline="30000" dirty="0"/>
              <a:t>st. </a:t>
            </a:r>
            <a:r>
              <a:rPr lang="en-US" sz="2000" dirty="0"/>
              <a:t> </a:t>
            </a:r>
          </a:p>
          <a:p>
            <a:pPr marL="285750" indent="-285750">
              <a:buFont typeface="Arial" panose="020B0604020202020204" pitchFamily="34" charset="0"/>
              <a:buChar char="•"/>
            </a:pPr>
            <a:r>
              <a:rPr lang="en-US" sz="2000" dirty="0"/>
              <a:t>Will notify Jen and other appropriate people on April 1st </a:t>
            </a:r>
          </a:p>
          <a:p>
            <a:pPr marL="285750" indent="-285750">
              <a:buFont typeface="Arial" panose="020B0604020202020204" pitchFamily="34" charset="0"/>
              <a:buChar char="•"/>
            </a:pPr>
            <a:endParaRPr lang="en-US" sz="2000" baseline="30000" dirty="0"/>
          </a:p>
          <a:p>
            <a:pPr marL="285750" indent="-285750">
              <a:buFont typeface="Arial" panose="020B0604020202020204" pitchFamily="34" charset="0"/>
              <a:buChar char="•"/>
            </a:pPr>
            <a:endParaRPr lang="en-US" sz="2000" baseline="30000" dirty="0"/>
          </a:p>
          <a:p>
            <a:pPr marL="285750" indent="-285750">
              <a:buFont typeface="Arial" panose="020B0604020202020204" pitchFamily="34" charset="0"/>
              <a:buChar char="•"/>
            </a:pPr>
            <a:r>
              <a:rPr lang="en-US" sz="2000" dirty="0"/>
              <a:t>We have 3 military individuals (Madison students) already committed to the color guard ceremony. Jarrett and Joshua will also be participating for a total of 5.</a:t>
            </a:r>
          </a:p>
          <a:p>
            <a:pPr marL="285750" indent="-285750">
              <a:buFont typeface="Arial" panose="020B0604020202020204" pitchFamily="34" charset="0"/>
              <a:buChar char="•"/>
            </a:pPr>
            <a:r>
              <a:rPr lang="en-US" sz="2000" dirty="0"/>
              <a:t>Still looking for at least 3 more military volunteers. </a:t>
            </a:r>
          </a:p>
          <a:p>
            <a:pPr marL="285750" indent="-285750">
              <a:buFont typeface="Arial" panose="020B0604020202020204" pitchFamily="34" charset="0"/>
              <a:buChar char="•"/>
            </a:pPr>
            <a:r>
              <a:rPr lang="en-US" sz="2000" dirty="0"/>
              <a:t>Tentative- Dave Allain will MC the ceremony.</a:t>
            </a:r>
            <a:endParaRPr lang="en-US" sz="2000" baseline="30000" dirty="0"/>
          </a:p>
          <a:p>
            <a:pPr marL="285750" indent="-285750">
              <a:buFont typeface="Arial" panose="020B0604020202020204" pitchFamily="34" charset="0"/>
              <a:buChar char="•"/>
            </a:pPr>
            <a:r>
              <a:rPr lang="en-US" sz="2000" dirty="0"/>
              <a:t>NRRCC registration committee is aware to notify Jarrett with military members attending. </a:t>
            </a:r>
          </a:p>
        </p:txBody>
      </p:sp>
    </p:spTree>
    <p:extLst>
      <p:ext uri="{BB962C8B-B14F-4D97-AF65-F5344CB8AC3E}">
        <p14:creationId xmlns:p14="http://schemas.microsoft.com/office/powerpoint/2010/main" val="34946394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F7728-81F1-4CAD-A140-1B51213D742A}"/>
              </a:ext>
            </a:extLst>
          </p:cNvPr>
          <p:cNvSpPr>
            <a:spLocks noGrp="1"/>
          </p:cNvSpPr>
          <p:nvPr>
            <p:ph type="title"/>
          </p:nvPr>
        </p:nvSpPr>
        <p:spPr>
          <a:xfrm>
            <a:off x="838200" y="487955"/>
            <a:ext cx="10515600" cy="1325563"/>
          </a:xfrm>
        </p:spPr>
        <p:txBody>
          <a:bodyPr>
            <a:normAutofit/>
          </a:bodyPr>
          <a:lstStyle/>
          <a:p>
            <a:r>
              <a:rPr lang="en-US" dirty="0"/>
              <a:t>Media Relations-  Pia McEleney</a:t>
            </a:r>
            <a:br>
              <a:rPr lang="en-US" dirty="0"/>
            </a:br>
            <a:r>
              <a:rPr lang="en-US" i="1" dirty="0"/>
              <a:t>Sarah B. –onboarding Pia </a:t>
            </a:r>
          </a:p>
        </p:txBody>
      </p:sp>
      <p:pic>
        <p:nvPicPr>
          <p:cNvPr id="4" name="Picture 3">
            <a:extLst>
              <a:ext uri="{FF2B5EF4-FFF2-40B4-BE49-F238E27FC236}">
                <a16:creationId xmlns:a16="http://schemas.microsoft.com/office/drawing/2014/main" id="{DA68781D-3BA7-3F69-3185-B6EFA3BC47D5}"/>
              </a:ext>
            </a:extLst>
          </p:cNvPr>
          <p:cNvPicPr>
            <a:picLocks noChangeAspect="1"/>
          </p:cNvPicPr>
          <p:nvPr/>
        </p:nvPicPr>
        <p:blipFill>
          <a:blip r:embed="rId3"/>
          <a:stretch>
            <a:fillRect/>
          </a:stretch>
        </p:blipFill>
        <p:spPr>
          <a:xfrm>
            <a:off x="9946384" y="53626"/>
            <a:ext cx="1877046" cy="2428443"/>
          </a:xfrm>
          <a:prstGeom prst="rect">
            <a:avLst/>
          </a:prstGeom>
        </p:spPr>
      </p:pic>
      <p:sp>
        <p:nvSpPr>
          <p:cNvPr id="3" name="Content Placeholder 2">
            <a:extLst>
              <a:ext uri="{FF2B5EF4-FFF2-40B4-BE49-F238E27FC236}">
                <a16:creationId xmlns:a16="http://schemas.microsoft.com/office/drawing/2014/main" id="{4BD21939-1F0C-BF12-DA9D-96628F6123AE}"/>
              </a:ext>
            </a:extLst>
          </p:cNvPr>
          <p:cNvSpPr>
            <a:spLocks noGrp="1"/>
          </p:cNvSpPr>
          <p:nvPr>
            <p:ph idx="1"/>
          </p:nvPr>
        </p:nvSpPr>
        <p:spPr>
          <a:xfrm>
            <a:off x="742666" y="2532323"/>
            <a:ext cx="10515600" cy="4351338"/>
          </a:xfrm>
        </p:spPr>
        <p:txBody>
          <a:bodyPr/>
          <a:lstStyle/>
          <a:p>
            <a:r>
              <a:rPr lang="en-US" dirty="0"/>
              <a:t>Dustin Goodman and Kirsten Holbrook joining Pia as committee members. Pia will be sole chair and have Dustin and Kirsten help as needed. </a:t>
            </a:r>
          </a:p>
          <a:p>
            <a:pPr marL="0" indent="0">
              <a:buNone/>
            </a:pPr>
            <a:r>
              <a:rPr lang="en-US" dirty="0"/>
              <a:t>Expectations for early 2023</a:t>
            </a:r>
          </a:p>
          <a:p>
            <a:pPr marL="342900" marR="0" lvl="0" indent="-342900">
              <a:spcBef>
                <a:spcPts val="0"/>
              </a:spcBef>
              <a:spcAft>
                <a:spcPts val="0"/>
              </a:spcAft>
              <a:buFont typeface="Symbol" panose="05050102010706020507" pitchFamily="18" charset="2"/>
              <a:buChar char=""/>
            </a:pPr>
            <a:r>
              <a:rPr lang="en-US" sz="2000" dirty="0">
                <a:effectLst/>
                <a:ea typeface="Times New Roman" panose="02020603050405020304" pitchFamily="18" charset="0"/>
              </a:rPr>
              <a:t>Expand our presence to all available platforms. </a:t>
            </a:r>
          </a:p>
          <a:p>
            <a:pPr marL="342900" marR="0" lvl="0" indent="-342900">
              <a:spcBef>
                <a:spcPts val="0"/>
              </a:spcBef>
              <a:spcAft>
                <a:spcPts val="0"/>
              </a:spcAft>
              <a:buFont typeface="Symbol" panose="05050102010706020507" pitchFamily="18" charset="2"/>
              <a:buChar char=""/>
            </a:pPr>
            <a:r>
              <a:rPr lang="en-US" sz="2000" dirty="0">
                <a:effectLst/>
                <a:ea typeface="Times New Roman" panose="02020603050405020304" pitchFamily="18" charset="0"/>
              </a:rPr>
              <a:t>Create a posting calendar/guide to help organize what needs to be added and when. … </a:t>
            </a:r>
            <a:endParaRPr lang="en-US" sz="2000"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000" dirty="0">
                <a:effectLst/>
                <a:ea typeface="Times New Roman" panose="02020603050405020304" pitchFamily="18" charset="0"/>
              </a:rPr>
              <a:t>In addition to the calendar/guide. Help create a process for how BOD members want things shared. Set rules and regulations for submission. </a:t>
            </a:r>
            <a:endParaRPr lang="en-US" sz="2000" dirty="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000" dirty="0">
                <a:effectLst/>
                <a:ea typeface="Times New Roman" panose="02020603050405020304" pitchFamily="18" charset="0"/>
              </a:rPr>
              <a:t>Poll and/or create dialogue in order to open our social media channels up to more people. </a:t>
            </a:r>
            <a:endParaRPr lang="en-US" sz="2000" dirty="0"/>
          </a:p>
        </p:txBody>
      </p:sp>
    </p:spTree>
    <p:extLst>
      <p:ext uri="{BB962C8B-B14F-4D97-AF65-F5344CB8AC3E}">
        <p14:creationId xmlns:p14="http://schemas.microsoft.com/office/powerpoint/2010/main" val="42253334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89432-95B0-4A35-A9BA-BC18172898E0}"/>
              </a:ext>
            </a:extLst>
          </p:cNvPr>
          <p:cNvSpPr>
            <a:spLocks noGrp="1"/>
          </p:cNvSpPr>
          <p:nvPr>
            <p:ph type="title"/>
          </p:nvPr>
        </p:nvSpPr>
        <p:spPr/>
        <p:txBody>
          <a:bodyPr/>
          <a:lstStyle/>
          <a:p>
            <a:r>
              <a:rPr lang="en-US" dirty="0"/>
              <a:t>Facilities- Laura Packard</a:t>
            </a:r>
          </a:p>
        </p:txBody>
      </p:sp>
      <p:sp>
        <p:nvSpPr>
          <p:cNvPr id="3" name="Content Placeholder 2">
            <a:extLst>
              <a:ext uri="{FF2B5EF4-FFF2-40B4-BE49-F238E27FC236}">
                <a16:creationId xmlns:a16="http://schemas.microsoft.com/office/drawing/2014/main" id="{B9569811-0B00-4F01-BD8C-A7A3A8D14E50}"/>
              </a:ext>
            </a:extLst>
          </p:cNvPr>
          <p:cNvSpPr>
            <a:spLocks noGrp="1"/>
          </p:cNvSpPr>
          <p:nvPr>
            <p:ph idx="1"/>
          </p:nvPr>
        </p:nvSpPr>
        <p:spPr>
          <a:xfrm>
            <a:off x="497006" y="2141537"/>
            <a:ext cx="10515600" cy="4351338"/>
          </a:xfrm>
        </p:spPr>
        <p:txBody>
          <a:bodyPr/>
          <a:lstStyle/>
          <a:p>
            <a:endParaRPr lang="en-US" dirty="0"/>
          </a:p>
          <a:p>
            <a:endParaRPr lang="en-US" dirty="0"/>
          </a:p>
          <a:p>
            <a:endParaRPr lang="en-US" dirty="0"/>
          </a:p>
        </p:txBody>
      </p:sp>
      <p:pic>
        <p:nvPicPr>
          <p:cNvPr id="4" name="Picture 3">
            <a:extLst>
              <a:ext uri="{FF2B5EF4-FFF2-40B4-BE49-F238E27FC236}">
                <a16:creationId xmlns:a16="http://schemas.microsoft.com/office/drawing/2014/main" id="{8A3718B1-9EDC-1BFD-C923-12D1594F9514}"/>
              </a:ext>
            </a:extLst>
          </p:cNvPr>
          <p:cNvPicPr>
            <a:picLocks noChangeAspect="1"/>
          </p:cNvPicPr>
          <p:nvPr/>
        </p:nvPicPr>
        <p:blipFill>
          <a:blip r:embed="rId3"/>
          <a:stretch>
            <a:fillRect/>
          </a:stretch>
        </p:blipFill>
        <p:spPr>
          <a:xfrm>
            <a:off x="9590297" y="215000"/>
            <a:ext cx="1995515" cy="2257901"/>
          </a:xfrm>
          <a:prstGeom prst="rect">
            <a:avLst/>
          </a:prstGeom>
        </p:spPr>
      </p:pic>
    </p:spTree>
    <p:extLst>
      <p:ext uri="{BB962C8B-B14F-4D97-AF65-F5344CB8AC3E}">
        <p14:creationId xmlns:p14="http://schemas.microsoft.com/office/powerpoint/2010/main" val="3254298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39BAB-FB2F-44D8-AFAD-E3D5B5C7E284}"/>
              </a:ext>
            </a:extLst>
          </p:cNvPr>
          <p:cNvSpPr>
            <a:spLocks noGrp="1"/>
          </p:cNvSpPr>
          <p:nvPr>
            <p:ph type="title"/>
          </p:nvPr>
        </p:nvSpPr>
        <p:spPr/>
        <p:txBody>
          <a:bodyPr/>
          <a:lstStyle/>
          <a:p>
            <a:r>
              <a:rPr lang="en-US" dirty="0"/>
              <a:t>Call to Order-</a:t>
            </a:r>
          </a:p>
        </p:txBody>
      </p:sp>
      <p:sp>
        <p:nvSpPr>
          <p:cNvPr id="3" name="Content Placeholder 2">
            <a:extLst>
              <a:ext uri="{FF2B5EF4-FFF2-40B4-BE49-F238E27FC236}">
                <a16:creationId xmlns:a16="http://schemas.microsoft.com/office/drawing/2014/main" id="{A79991DE-38A1-4140-BE3B-D8D50F0066F8}"/>
              </a:ext>
            </a:extLst>
          </p:cNvPr>
          <p:cNvSpPr>
            <a:spLocks noGrp="1"/>
          </p:cNvSpPr>
          <p:nvPr>
            <p:ph idx="1"/>
          </p:nvPr>
        </p:nvSpPr>
        <p:spPr/>
        <p:txBody>
          <a:bodyPr/>
          <a:lstStyle/>
          <a:p>
            <a:endParaRPr lang="en-US" dirty="0"/>
          </a:p>
          <a:p>
            <a:endParaRPr lang="en-US" dirty="0"/>
          </a:p>
        </p:txBody>
      </p:sp>
      <p:pic>
        <p:nvPicPr>
          <p:cNvPr id="4" name="Picture 3">
            <a:extLst>
              <a:ext uri="{FF2B5EF4-FFF2-40B4-BE49-F238E27FC236}">
                <a16:creationId xmlns:a16="http://schemas.microsoft.com/office/drawing/2014/main" id="{8507BC88-F41D-4E6C-97CC-27C81F3A2567}"/>
              </a:ext>
            </a:extLst>
          </p:cNvPr>
          <p:cNvPicPr>
            <a:picLocks noChangeAspect="1"/>
          </p:cNvPicPr>
          <p:nvPr/>
        </p:nvPicPr>
        <p:blipFill>
          <a:blip r:embed="rId3"/>
          <a:stretch>
            <a:fillRect/>
          </a:stretch>
        </p:blipFill>
        <p:spPr>
          <a:xfrm>
            <a:off x="4527332" y="2640873"/>
            <a:ext cx="6543675" cy="3381375"/>
          </a:xfrm>
          <a:prstGeom prst="rect">
            <a:avLst/>
          </a:prstGeom>
        </p:spPr>
      </p:pic>
    </p:spTree>
    <p:extLst>
      <p:ext uri="{BB962C8B-B14F-4D97-AF65-F5344CB8AC3E}">
        <p14:creationId xmlns:p14="http://schemas.microsoft.com/office/powerpoint/2010/main" val="5628788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7A10C-88F5-47BD-8778-95345912D5EC}"/>
              </a:ext>
            </a:extLst>
          </p:cNvPr>
          <p:cNvSpPr>
            <a:spLocks noGrp="1"/>
          </p:cNvSpPr>
          <p:nvPr>
            <p:ph type="title"/>
          </p:nvPr>
        </p:nvSpPr>
        <p:spPr/>
        <p:txBody>
          <a:bodyPr/>
          <a:lstStyle/>
          <a:p>
            <a:r>
              <a:rPr lang="en-US" dirty="0"/>
              <a:t>AARC Secretary House of Delegates-</a:t>
            </a:r>
            <a:br>
              <a:rPr lang="en-US" dirty="0"/>
            </a:br>
            <a:r>
              <a:rPr lang="en-US" dirty="0"/>
              <a:t>Jodi Jaeger</a:t>
            </a:r>
          </a:p>
        </p:txBody>
      </p:sp>
      <p:sp>
        <p:nvSpPr>
          <p:cNvPr id="3" name="Content Placeholder 2">
            <a:extLst>
              <a:ext uri="{FF2B5EF4-FFF2-40B4-BE49-F238E27FC236}">
                <a16:creationId xmlns:a16="http://schemas.microsoft.com/office/drawing/2014/main" id="{192B33D6-6618-4B33-8E05-75A741789C48}"/>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6D065C29-A431-4EFA-B1D0-FB5F9D7921A4}"/>
              </a:ext>
            </a:extLst>
          </p:cNvPr>
          <p:cNvPicPr>
            <a:picLocks noChangeAspect="1"/>
          </p:cNvPicPr>
          <p:nvPr/>
        </p:nvPicPr>
        <p:blipFill rotWithShape="1">
          <a:blip r:embed="rId3"/>
          <a:srcRect t="-1" r="25987" b="44405"/>
          <a:stretch/>
        </p:blipFill>
        <p:spPr>
          <a:xfrm>
            <a:off x="9569358" y="286930"/>
            <a:ext cx="2015837" cy="1877430"/>
          </a:xfrm>
          <a:prstGeom prst="rect">
            <a:avLst/>
          </a:prstGeom>
        </p:spPr>
      </p:pic>
    </p:spTree>
    <p:extLst>
      <p:ext uri="{BB962C8B-B14F-4D97-AF65-F5344CB8AC3E}">
        <p14:creationId xmlns:p14="http://schemas.microsoft.com/office/powerpoint/2010/main" val="36058244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65139-B0CD-49C9-911C-02643D427602}"/>
              </a:ext>
            </a:extLst>
          </p:cNvPr>
          <p:cNvSpPr>
            <a:spLocks noGrp="1"/>
          </p:cNvSpPr>
          <p:nvPr>
            <p:ph type="title"/>
          </p:nvPr>
        </p:nvSpPr>
        <p:spPr/>
        <p:txBody>
          <a:bodyPr/>
          <a:lstStyle/>
          <a:p>
            <a:r>
              <a:rPr lang="en-US" dirty="0"/>
              <a:t>Secretary- Crystal Ley</a:t>
            </a:r>
          </a:p>
        </p:txBody>
      </p:sp>
      <p:sp>
        <p:nvSpPr>
          <p:cNvPr id="3" name="Content Placeholder 2">
            <a:extLst>
              <a:ext uri="{FF2B5EF4-FFF2-40B4-BE49-F238E27FC236}">
                <a16:creationId xmlns:a16="http://schemas.microsoft.com/office/drawing/2014/main" id="{44A8652F-C74B-494C-B2AA-FF99CCA24AD7}"/>
              </a:ext>
            </a:extLst>
          </p:cNvPr>
          <p:cNvSpPr>
            <a:spLocks noGrp="1"/>
          </p:cNvSpPr>
          <p:nvPr>
            <p:ph idx="1"/>
          </p:nvPr>
        </p:nvSpPr>
        <p:spPr>
          <a:xfrm>
            <a:off x="496695" y="3017360"/>
            <a:ext cx="11198610" cy="4351338"/>
          </a:xfrm>
        </p:spPr>
        <p:txBody>
          <a:bodyPr/>
          <a:lstStyle/>
          <a:p>
            <a:pPr marL="0" indent="0">
              <a:buNone/>
            </a:pPr>
            <a:r>
              <a:rPr lang="en-US" sz="3200" dirty="0">
                <a:latin typeface="Calibri" panose="020F0502020204030204" pitchFamily="34" charset="0"/>
                <a:ea typeface="Calibri" panose="020F0502020204030204" pitchFamily="34" charset="0"/>
              </a:rPr>
              <a:t>Fi</a:t>
            </a:r>
            <a:r>
              <a:rPr lang="en-US" sz="3200" dirty="0">
                <a:effectLst/>
                <a:latin typeface="Calibri" panose="020F0502020204030204" pitchFamily="34" charset="0"/>
                <a:ea typeface="Calibri" panose="020F0502020204030204" pitchFamily="34" charset="0"/>
              </a:rPr>
              <a:t>ll out and email reports for those who have not sent/completed them prior to the meeting</a:t>
            </a:r>
          </a:p>
          <a:p>
            <a:pPr marL="0" indent="0">
              <a:buNone/>
            </a:pPr>
            <a:endParaRPr lang="en-US" dirty="0"/>
          </a:p>
        </p:txBody>
      </p:sp>
      <p:pic>
        <p:nvPicPr>
          <p:cNvPr id="4" name="Picture 3">
            <a:extLst>
              <a:ext uri="{FF2B5EF4-FFF2-40B4-BE49-F238E27FC236}">
                <a16:creationId xmlns:a16="http://schemas.microsoft.com/office/drawing/2014/main" id="{CC558CDE-4E15-4574-9A7F-7BDEC7A52F7B}"/>
              </a:ext>
            </a:extLst>
          </p:cNvPr>
          <p:cNvPicPr>
            <a:picLocks noChangeAspect="1"/>
          </p:cNvPicPr>
          <p:nvPr/>
        </p:nvPicPr>
        <p:blipFill rotWithShape="1">
          <a:blip r:embed="rId3"/>
          <a:srcRect b="29419"/>
          <a:stretch/>
        </p:blipFill>
        <p:spPr>
          <a:xfrm>
            <a:off x="8948256" y="234891"/>
            <a:ext cx="2014537" cy="2420223"/>
          </a:xfrm>
          <a:prstGeom prst="rect">
            <a:avLst/>
          </a:prstGeom>
        </p:spPr>
      </p:pic>
    </p:spTree>
    <p:extLst>
      <p:ext uri="{BB962C8B-B14F-4D97-AF65-F5344CB8AC3E}">
        <p14:creationId xmlns:p14="http://schemas.microsoft.com/office/powerpoint/2010/main" val="18878304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BA536-86A6-4C96-A1EE-F221EFBD2950}"/>
              </a:ext>
            </a:extLst>
          </p:cNvPr>
          <p:cNvSpPr>
            <a:spLocks noGrp="1"/>
          </p:cNvSpPr>
          <p:nvPr>
            <p:ph type="title"/>
          </p:nvPr>
        </p:nvSpPr>
        <p:spPr>
          <a:xfrm>
            <a:off x="419100" y="500062"/>
            <a:ext cx="11353800" cy="1325563"/>
          </a:xfrm>
        </p:spPr>
        <p:txBody>
          <a:bodyPr/>
          <a:lstStyle/>
          <a:p>
            <a:pPr algn="ctr"/>
            <a:r>
              <a:rPr lang="en-US" dirty="0"/>
              <a:t>Other Committee Reports or business to discuss?</a:t>
            </a:r>
          </a:p>
        </p:txBody>
      </p:sp>
      <p:sp>
        <p:nvSpPr>
          <p:cNvPr id="3" name="Content Placeholder 2">
            <a:extLst>
              <a:ext uri="{FF2B5EF4-FFF2-40B4-BE49-F238E27FC236}">
                <a16:creationId xmlns:a16="http://schemas.microsoft.com/office/drawing/2014/main" id="{FF91BB40-7681-4C37-893B-509121033C47}"/>
              </a:ext>
            </a:extLst>
          </p:cNvPr>
          <p:cNvSpPr>
            <a:spLocks noGrp="1"/>
          </p:cNvSpPr>
          <p:nvPr>
            <p:ph idx="1"/>
          </p:nvPr>
        </p:nvSpPr>
        <p:spPr/>
        <p:txBody>
          <a:bodyPr/>
          <a:lstStyle/>
          <a:p>
            <a:r>
              <a:rPr lang="en-US" dirty="0"/>
              <a:t>New Business Discussed and not completed?</a:t>
            </a:r>
          </a:p>
        </p:txBody>
      </p:sp>
    </p:spTree>
    <p:extLst>
      <p:ext uri="{BB962C8B-B14F-4D97-AF65-F5344CB8AC3E}">
        <p14:creationId xmlns:p14="http://schemas.microsoft.com/office/powerpoint/2010/main" val="33743139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943F4-3715-2B64-C724-06D9C73E96FE}"/>
              </a:ext>
            </a:extLst>
          </p:cNvPr>
          <p:cNvSpPr>
            <a:spLocks noGrp="1"/>
          </p:cNvSpPr>
          <p:nvPr>
            <p:ph type="title"/>
          </p:nvPr>
        </p:nvSpPr>
        <p:spPr/>
        <p:txBody>
          <a:bodyPr/>
          <a:lstStyle/>
          <a:p>
            <a:r>
              <a:rPr lang="en-US" dirty="0"/>
              <a:t>Open mic/conversations with guests. </a:t>
            </a:r>
          </a:p>
        </p:txBody>
      </p:sp>
      <p:sp>
        <p:nvSpPr>
          <p:cNvPr id="3" name="Content Placeholder 2">
            <a:extLst>
              <a:ext uri="{FF2B5EF4-FFF2-40B4-BE49-F238E27FC236}">
                <a16:creationId xmlns:a16="http://schemas.microsoft.com/office/drawing/2014/main" id="{D684ECA6-4E53-AE57-831E-19840D78F7DB}"/>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1275474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7774F-FAEF-49C0-AC80-E333C5C55718}"/>
              </a:ext>
            </a:extLst>
          </p:cNvPr>
          <p:cNvSpPr>
            <a:spLocks noGrp="1"/>
          </p:cNvSpPr>
          <p:nvPr>
            <p:ph type="title"/>
          </p:nvPr>
        </p:nvSpPr>
        <p:spPr/>
        <p:txBody>
          <a:bodyPr>
            <a:normAutofit/>
          </a:bodyPr>
          <a:lstStyle/>
          <a:p>
            <a:r>
              <a:rPr lang="en-US" dirty="0"/>
              <a:t>Next Meetings </a:t>
            </a:r>
            <a:endParaRPr lang="en-US" sz="4000" i="1" dirty="0"/>
          </a:p>
        </p:txBody>
      </p:sp>
      <p:pic>
        <p:nvPicPr>
          <p:cNvPr id="4" name="Picture 3">
            <a:extLst>
              <a:ext uri="{FF2B5EF4-FFF2-40B4-BE49-F238E27FC236}">
                <a16:creationId xmlns:a16="http://schemas.microsoft.com/office/drawing/2014/main" id="{647103DC-CF0F-4394-BCDF-45D65A04A36D}"/>
              </a:ext>
            </a:extLst>
          </p:cNvPr>
          <p:cNvPicPr>
            <a:picLocks noChangeAspect="1"/>
          </p:cNvPicPr>
          <p:nvPr/>
        </p:nvPicPr>
        <p:blipFill>
          <a:blip r:embed="rId2"/>
          <a:stretch>
            <a:fillRect/>
          </a:stretch>
        </p:blipFill>
        <p:spPr>
          <a:xfrm>
            <a:off x="9455191" y="78163"/>
            <a:ext cx="2402032" cy="1786283"/>
          </a:xfrm>
          <a:prstGeom prst="rect">
            <a:avLst/>
          </a:prstGeom>
        </p:spPr>
      </p:pic>
      <p:sp>
        <p:nvSpPr>
          <p:cNvPr id="5" name="Rectangle 1">
            <a:extLst>
              <a:ext uri="{FF2B5EF4-FFF2-40B4-BE49-F238E27FC236}">
                <a16:creationId xmlns:a16="http://schemas.microsoft.com/office/drawing/2014/main" id="{620EC258-F85A-A691-151E-149FCE7FE102}"/>
              </a:ext>
            </a:extLst>
          </p:cNvPr>
          <p:cNvSpPr>
            <a:spLocks noGrp="1" noChangeArrowheads="1"/>
          </p:cNvSpPr>
          <p:nvPr>
            <p:ph idx="1"/>
          </p:nvPr>
        </p:nvSpPr>
        <p:spPr bwMode="auto">
          <a:xfrm>
            <a:off x="649124" y="1731429"/>
            <a:ext cx="9978822" cy="5218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lnSpc>
                <a:spcPct val="100000"/>
              </a:lnSpc>
              <a:spcBef>
                <a:spcPct val="0"/>
              </a:spcBef>
              <a:spcAft>
                <a:spcPct val="0"/>
              </a:spcAft>
            </a:pPr>
            <a:r>
              <a:rPr kumimoji="0" lang="en-US" altLang="en-US" sz="3200" b="1" i="0" u="none" strike="noStrike" cap="none" normalizeH="0" baseline="0" dirty="0">
                <a:ln>
                  <a:noFill/>
                </a:ln>
                <a:solidFill>
                  <a:schemeClr val="tx1"/>
                </a:solidFill>
                <a:effectLst/>
                <a:ea typeface="Calibri" panose="020F0502020204030204" pitchFamily="34" charset="0"/>
              </a:rPr>
              <a:t>April 30</a:t>
            </a:r>
            <a:r>
              <a:rPr kumimoji="0" lang="en-US" altLang="en-US" sz="3200" b="1" i="0" u="none" strike="noStrike" cap="none" normalizeH="0" baseline="30000" dirty="0">
                <a:ln>
                  <a:noFill/>
                </a:ln>
                <a:solidFill>
                  <a:schemeClr val="tx1"/>
                </a:solidFill>
                <a:effectLst/>
                <a:ea typeface="Calibri" panose="020F0502020204030204" pitchFamily="34" charset="0"/>
              </a:rPr>
              <a:t>th</a:t>
            </a:r>
            <a:r>
              <a:rPr kumimoji="0" lang="en-US" altLang="en-US" sz="3200" b="1" i="0" u="none" strike="noStrike" cap="none" normalizeH="0" baseline="0" dirty="0">
                <a:ln>
                  <a:noFill/>
                </a:ln>
                <a:solidFill>
                  <a:schemeClr val="tx1"/>
                </a:solidFill>
                <a:effectLst/>
                <a:ea typeface="Calibri" panose="020F0502020204030204" pitchFamily="34" charset="0"/>
              </a:rPr>
              <a:t> (Sunday) </a:t>
            </a:r>
            <a:r>
              <a:rPr lang="en-US" altLang="en-US" sz="3200" b="1" dirty="0">
                <a:ea typeface="Calibri" panose="020F0502020204030204" pitchFamily="34" charset="0"/>
              </a:rPr>
              <a:t>at the </a:t>
            </a:r>
            <a:r>
              <a:rPr kumimoji="0" lang="en-US" altLang="en-US" sz="3200" b="1" i="0" u="none" strike="noStrike" cap="none" normalizeH="0" baseline="0" dirty="0">
                <a:ln>
                  <a:noFill/>
                </a:ln>
                <a:solidFill>
                  <a:schemeClr val="tx1"/>
                </a:solidFill>
                <a:effectLst/>
                <a:ea typeface="Calibri" panose="020F0502020204030204" pitchFamily="34" charset="0"/>
              </a:rPr>
              <a:t>NRRCC 1600 </a:t>
            </a:r>
          </a:p>
          <a:p>
            <a:pPr marL="457200" lvl="1" indent="0" eaLnBrk="0" fontAlgn="base" hangingPunct="0">
              <a:lnSpc>
                <a:spcPct val="100000"/>
              </a:lnSpc>
              <a:spcBef>
                <a:spcPct val="0"/>
              </a:spcBef>
              <a:spcAft>
                <a:spcPct val="0"/>
              </a:spcAft>
              <a:buNone/>
            </a:pPr>
            <a:r>
              <a:rPr kumimoji="0" lang="en-US" altLang="en-US" sz="2800" b="1" i="0" u="none" strike="noStrike" cap="none" normalizeH="0" baseline="0" dirty="0">
                <a:ln>
                  <a:noFill/>
                </a:ln>
                <a:solidFill>
                  <a:schemeClr val="tx1"/>
                </a:solidFill>
                <a:effectLst/>
                <a:ea typeface="Calibri" panose="020F0502020204030204" pitchFamily="34" charset="0"/>
              </a:rPr>
              <a:t>(Wilderness 1 conference room)</a:t>
            </a:r>
            <a:endParaRPr kumimoji="0" lang="en-US" altLang="en-US" sz="2800" b="1" i="0" u="none" strike="noStrike" cap="none" normalizeH="0" baseline="30000" dirty="0">
              <a:ln>
                <a:noFill/>
              </a:ln>
              <a:solidFill>
                <a:schemeClr val="tx1"/>
              </a:solidFill>
              <a:effectLs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1" i="0" u="none" strike="noStrike" cap="none" normalizeH="0" baseline="30000" dirty="0">
              <a:ln>
                <a:noFill/>
              </a:ln>
              <a:solidFill>
                <a:schemeClr val="tx1"/>
              </a:solidFill>
              <a:effectLst/>
              <a:ea typeface="Calibri" panose="020F0502020204030204" pitchFamily="34" charset="0"/>
            </a:endParaRPr>
          </a:p>
          <a:p>
            <a:pPr marL="0" marR="0">
              <a:spcBef>
                <a:spcPts val="0"/>
              </a:spcBef>
              <a:spcAft>
                <a:spcPts val="0"/>
              </a:spcAft>
            </a:pPr>
            <a:r>
              <a:rPr lang="en-US" sz="3200" b="1" dirty="0">
                <a:effectLst/>
                <a:ea typeface="Calibri" panose="020F0502020204030204" pitchFamily="34" charset="0"/>
              </a:rPr>
              <a:t>June 27 1630-1800 (Tuesday)</a:t>
            </a:r>
            <a:endParaRPr lang="en-US" sz="3200" dirty="0">
              <a:effectLst/>
              <a:ea typeface="Calibri" panose="020F0502020204030204" pitchFamily="34" charset="0"/>
            </a:endParaRPr>
          </a:p>
          <a:p>
            <a:pPr marL="0" marR="0">
              <a:spcBef>
                <a:spcPts val="0"/>
              </a:spcBef>
              <a:spcAft>
                <a:spcPts val="0"/>
              </a:spcAft>
            </a:pPr>
            <a:r>
              <a:rPr lang="en-US" sz="3200" b="1" dirty="0">
                <a:effectLst/>
                <a:ea typeface="Calibri" panose="020F0502020204030204" pitchFamily="34" charset="0"/>
              </a:rPr>
              <a:t>August 22 1630-1800 (Tuesday)</a:t>
            </a:r>
            <a:endParaRPr lang="en-US" sz="3200" dirty="0">
              <a:effectLst/>
              <a:ea typeface="Calibri" panose="020F0502020204030204" pitchFamily="34" charset="0"/>
            </a:endParaRPr>
          </a:p>
          <a:p>
            <a:pPr marL="0" marR="0">
              <a:spcBef>
                <a:spcPts val="0"/>
              </a:spcBef>
              <a:spcAft>
                <a:spcPts val="0"/>
              </a:spcAft>
            </a:pPr>
            <a:r>
              <a:rPr lang="en-US" sz="3200" b="1" dirty="0">
                <a:effectLst/>
                <a:ea typeface="Calibri" panose="020F0502020204030204" pitchFamily="34" charset="0"/>
              </a:rPr>
              <a:t>Early October to coincide with WSRC retreat (dates TBD)</a:t>
            </a:r>
            <a:endParaRPr lang="en-US" sz="3200" dirty="0">
              <a:effectLst/>
              <a:ea typeface="Calibri" panose="020F0502020204030204" pitchFamily="34" charset="0"/>
            </a:endParaRPr>
          </a:p>
          <a:p>
            <a:pPr marL="0" marR="0">
              <a:spcBef>
                <a:spcPts val="0"/>
              </a:spcBef>
              <a:spcAft>
                <a:spcPts val="0"/>
              </a:spcAft>
            </a:pPr>
            <a:r>
              <a:rPr lang="en-US" sz="3200" b="1" dirty="0">
                <a:effectLst/>
                <a:ea typeface="Calibri" panose="020F0502020204030204" pitchFamily="34" charset="0"/>
              </a:rPr>
              <a:t>December 12 1630-1800 (Tuesday)</a:t>
            </a:r>
            <a:endParaRPr lang="en-US" sz="3200" dirty="0">
              <a:effectLst/>
              <a:ea typeface="Calibri" panose="020F0502020204030204" pitchFamily="34" charset="0"/>
            </a:endParaRPr>
          </a:p>
          <a:p>
            <a:pPr marL="0" marR="0">
              <a:spcBef>
                <a:spcPts val="0"/>
              </a:spcBef>
              <a:spcAft>
                <a:spcPts val="0"/>
              </a:spcAft>
            </a:pPr>
            <a:r>
              <a:rPr lang="en-US" sz="3200" b="1" dirty="0">
                <a:effectLst/>
                <a:ea typeface="Calibri" panose="020F0502020204030204" pitchFamily="34" charset="0"/>
              </a:rPr>
              <a:t>March 5 1630-1800 (Tuesday)</a:t>
            </a:r>
            <a:endParaRPr lang="en-US" sz="3200" dirty="0">
              <a:effectLst/>
              <a:ea typeface="Calibri" panose="020F0502020204030204" pitchFamily="34" charset="0"/>
            </a:endParaRPr>
          </a:p>
          <a:p>
            <a:pPr marL="0" marR="0">
              <a:spcBef>
                <a:spcPts val="0"/>
              </a:spcBef>
              <a:spcAft>
                <a:spcPts val="0"/>
              </a:spcAft>
            </a:pPr>
            <a:r>
              <a:rPr lang="en-US" sz="3200" b="1" dirty="0">
                <a:effectLst/>
                <a:ea typeface="Calibri" panose="020F0502020204030204" pitchFamily="34" charset="0"/>
              </a:rPr>
              <a:t>NRRCC 2024 (TBD)</a:t>
            </a:r>
            <a:endParaRPr lang="en-US" sz="3200" dirty="0">
              <a:effectLs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1" i="0" u="none" strike="noStrike" cap="none" normalizeH="0" baseline="0" dirty="0">
              <a:ln>
                <a:noFill/>
              </a:ln>
              <a:solidFill>
                <a:schemeClr val="tx1"/>
              </a:solidFill>
              <a:effectLs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3200" b="1" dirty="0"/>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491500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39BAB-FB2F-44D8-AFAD-E3D5B5C7E284}"/>
              </a:ext>
            </a:extLst>
          </p:cNvPr>
          <p:cNvSpPr>
            <a:spLocks noGrp="1"/>
          </p:cNvSpPr>
          <p:nvPr>
            <p:ph type="title"/>
          </p:nvPr>
        </p:nvSpPr>
        <p:spPr/>
        <p:txBody>
          <a:bodyPr/>
          <a:lstStyle/>
          <a:p>
            <a:r>
              <a:rPr lang="en-US" dirty="0"/>
              <a:t>Adjournment</a:t>
            </a:r>
          </a:p>
        </p:txBody>
      </p:sp>
      <p:sp>
        <p:nvSpPr>
          <p:cNvPr id="3" name="Content Placeholder 2">
            <a:extLst>
              <a:ext uri="{FF2B5EF4-FFF2-40B4-BE49-F238E27FC236}">
                <a16:creationId xmlns:a16="http://schemas.microsoft.com/office/drawing/2014/main" id="{A79991DE-38A1-4140-BE3B-D8D50F0066F8}"/>
              </a:ext>
            </a:extLst>
          </p:cNvPr>
          <p:cNvSpPr>
            <a:spLocks noGrp="1"/>
          </p:cNvSpPr>
          <p:nvPr>
            <p:ph idx="1"/>
          </p:nvPr>
        </p:nvSpPr>
        <p:spPr/>
        <p:txBody>
          <a:bodyPr/>
          <a:lstStyle/>
          <a:p>
            <a:r>
              <a:rPr lang="en-US" dirty="0"/>
              <a:t>Motion?</a:t>
            </a:r>
          </a:p>
          <a:p>
            <a:r>
              <a:rPr lang="en-US" dirty="0"/>
              <a:t>2</a:t>
            </a:r>
            <a:r>
              <a:rPr lang="en-US" baseline="30000" dirty="0"/>
              <a:t>nd</a:t>
            </a:r>
            <a:r>
              <a:rPr lang="en-US" dirty="0"/>
              <a:t> the motion?</a:t>
            </a:r>
          </a:p>
          <a:p>
            <a:r>
              <a:rPr lang="en-US" dirty="0"/>
              <a:t>All in favor?</a:t>
            </a:r>
          </a:p>
          <a:p>
            <a:r>
              <a:rPr lang="en-US" dirty="0"/>
              <a:t>All opposed?</a:t>
            </a:r>
          </a:p>
          <a:p>
            <a:endParaRPr lang="en-US" dirty="0"/>
          </a:p>
          <a:p>
            <a:pPr marL="0" indent="0">
              <a:buNone/>
            </a:pPr>
            <a:endParaRPr lang="en-US" dirty="0"/>
          </a:p>
        </p:txBody>
      </p:sp>
      <p:pic>
        <p:nvPicPr>
          <p:cNvPr id="5" name="Picture 4">
            <a:extLst>
              <a:ext uri="{FF2B5EF4-FFF2-40B4-BE49-F238E27FC236}">
                <a16:creationId xmlns:a16="http://schemas.microsoft.com/office/drawing/2014/main" id="{DEC5DF76-1731-4CBB-A8E2-4C6813D8A2F1}"/>
              </a:ext>
            </a:extLst>
          </p:cNvPr>
          <p:cNvPicPr>
            <a:picLocks noChangeAspect="1"/>
          </p:cNvPicPr>
          <p:nvPr/>
        </p:nvPicPr>
        <p:blipFill>
          <a:blip r:embed="rId3"/>
          <a:stretch>
            <a:fillRect/>
          </a:stretch>
        </p:blipFill>
        <p:spPr>
          <a:xfrm>
            <a:off x="4558822" y="2590505"/>
            <a:ext cx="6254490" cy="3381375"/>
          </a:xfrm>
          <a:prstGeom prst="rect">
            <a:avLst/>
          </a:prstGeom>
        </p:spPr>
      </p:pic>
    </p:spTree>
    <p:extLst>
      <p:ext uri="{BB962C8B-B14F-4D97-AF65-F5344CB8AC3E}">
        <p14:creationId xmlns:p14="http://schemas.microsoft.com/office/powerpoint/2010/main" val="3083288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16B26-D93B-4463-B85B-DB47CA324E77}"/>
              </a:ext>
            </a:extLst>
          </p:cNvPr>
          <p:cNvSpPr>
            <a:spLocks noGrp="1"/>
          </p:cNvSpPr>
          <p:nvPr>
            <p:ph type="title"/>
          </p:nvPr>
        </p:nvSpPr>
        <p:spPr/>
        <p:txBody>
          <a:bodyPr/>
          <a:lstStyle/>
          <a:p>
            <a:pPr algn="ctr"/>
            <a:r>
              <a:rPr lang="en-US" dirty="0"/>
              <a:t>A moment for </a:t>
            </a:r>
            <a:r>
              <a:rPr lang="en-US" b="1" dirty="0"/>
              <a:t>hyperoxygenation…..</a:t>
            </a:r>
            <a:endParaRPr lang="en-US" dirty="0"/>
          </a:p>
        </p:txBody>
      </p:sp>
      <p:sp>
        <p:nvSpPr>
          <p:cNvPr id="3" name="Content Placeholder 2">
            <a:extLst>
              <a:ext uri="{FF2B5EF4-FFF2-40B4-BE49-F238E27FC236}">
                <a16:creationId xmlns:a16="http://schemas.microsoft.com/office/drawing/2014/main" id="{D3ADCB96-7D57-49D7-8CD6-1D13D4BA52B0}"/>
              </a:ext>
            </a:extLst>
          </p:cNvPr>
          <p:cNvSpPr>
            <a:spLocks noGrp="1"/>
          </p:cNvSpPr>
          <p:nvPr>
            <p:ph idx="1"/>
          </p:nvPr>
        </p:nvSpPr>
        <p:spPr>
          <a:xfrm>
            <a:off x="559904" y="1690688"/>
            <a:ext cx="10515600" cy="4351338"/>
          </a:xfrm>
        </p:spPr>
        <p:txBody>
          <a:bodyPr/>
          <a:lstStyle/>
          <a:p>
            <a:pPr marL="0" indent="0">
              <a:buNone/>
            </a:pPr>
            <a:endParaRPr lang="en-US" dirty="0"/>
          </a:p>
          <a:p>
            <a:endParaRPr lang="en-US" dirty="0"/>
          </a:p>
        </p:txBody>
      </p:sp>
      <p:pic>
        <p:nvPicPr>
          <p:cNvPr id="4" name="Picture 2" descr="Grit-definition -">
            <a:extLst>
              <a:ext uri="{FF2B5EF4-FFF2-40B4-BE49-F238E27FC236}">
                <a16:creationId xmlns:a16="http://schemas.microsoft.com/office/drawing/2014/main" id="{304F0163-444A-4F9E-FF1A-69C52637C7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8872" y="1369335"/>
            <a:ext cx="8197663" cy="5123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012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16B26-D93B-4463-B85B-DB47CA324E77}"/>
              </a:ext>
            </a:extLst>
          </p:cNvPr>
          <p:cNvSpPr>
            <a:spLocks noGrp="1"/>
          </p:cNvSpPr>
          <p:nvPr>
            <p:ph type="title"/>
          </p:nvPr>
        </p:nvSpPr>
        <p:spPr/>
        <p:txBody>
          <a:bodyPr/>
          <a:lstStyle/>
          <a:p>
            <a:pPr algn="ctr"/>
            <a:r>
              <a:rPr lang="en-US" dirty="0"/>
              <a:t>A moment for </a:t>
            </a:r>
            <a:r>
              <a:rPr lang="en-US" b="1" dirty="0"/>
              <a:t>hyperoxygenation…..</a:t>
            </a:r>
            <a:endParaRPr lang="en-US" dirty="0"/>
          </a:p>
        </p:txBody>
      </p:sp>
      <p:sp>
        <p:nvSpPr>
          <p:cNvPr id="3" name="Content Placeholder 2">
            <a:extLst>
              <a:ext uri="{FF2B5EF4-FFF2-40B4-BE49-F238E27FC236}">
                <a16:creationId xmlns:a16="http://schemas.microsoft.com/office/drawing/2014/main" id="{D3ADCB96-7D57-49D7-8CD6-1D13D4BA52B0}"/>
              </a:ext>
            </a:extLst>
          </p:cNvPr>
          <p:cNvSpPr>
            <a:spLocks noGrp="1"/>
          </p:cNvSpPr>
          <p:nvPr>
            <p:ph idx="1"/>
          </p:nvPr>
        </p:nvSpPr>
        <p:spPr>
          <a:xfrm>
            <a:off x="559904" y="1690688"/>
            <a:ext cx="10515600" cy="4351338"/>
          </a:xfrm>
        </p:spPr>
        <p:txBody>
          <a:bodyPr/>
          <a:lstStyle/>
          <a:p>
            <a:pPr marL="0" indent="0">
              <a:buNone/>
            </a:pPr>
            <a:endParaRPr lang="en-US" dirty="0"/>
          </a:p>
          <a:p>
            <a:endParaRPr lang="en-US" dirty="0"/>
          </a:p>
        </p:txBody>
      </p:sp>
      <p:pic>
        <p:nvPicPr>
          <p:cNvPr id="1028" name="Picture 4" descr="Pace Yourself: Ministry Is a Marathon, Not a Sprint | ChurchPlants">
            <a:extLst>
              <a:ext uri="{FF2B5EF4-FFF2-40B4-BE49-F238E27FC236}">
                <a16:creationId xmlns:a16="http://schemas.microsoft.com/office/drawing/2014/main" id="{C708CD7C-E437-7276-D36A-F396F4291A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87" t="1164" r="19478"/>
          <a:stretch/>
        </p:blipFill>
        <p:spPr bwMode="auto">
          <a:xfrm>
            <a:off x="1882589" y="1527586"/>
            <a:ext cx="8089528" cy="4796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1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5B86D-5926-46DA-AA13-566D9D748EE8}"/>
              </a:ext>
            </a:extLst>
          </p:cNvPr>
          <p:cNvSpPr>
            <a:spLocks noGrp="1"/>
          </p:cNvSpPr>
          <p:nvPr>
            <p:ph type="title"/>
          </p:nvPr>
        </p:nvSpPr>
        <p:spPr/>
        <p:txBody>
          <a:bodyPr/>
          <a:lstStyle/>
          <a:p>
            <a:r>
              <a:rPr lang="en-US" dirty="0"/>
              <a:t>Minutes-	</a:t>
            </a:r>
          </a:p>
        </p:txBody>
      </p:sp>
      <p:sp>
        <p:nvSpPr>
          <p:cNvPr id="3" name="Content Placeholder 2">
            <a:extLst>
              <a:ext uri="{FF2B5EF4-FFF2-40B4-BE49-F238E27FC236}">
                <a16:creationId xmlns:a16="http://schemas.microsoft.com/office/drawing/2014/main" id="{2A51672B-5DAE-4199-AA23-A04F91687DA3}"/>
              </a:ext>
            </a:extLst>
          </p:cNvPr>
          <p:cNvSpPr>
            <a:spLocks noGrp="1"/>
          </p:cNvSpPr>
          <p:nvPr>
            <p:ph idx="1"/>
          </p:nvPr>
        </p:nvSpPr>
        <p:spPr/>
        <p:txBody>
          <a:bodyPr/>
          <a:lstStyle/>
          <a:p>
            <a:pPr marL="0" indent="0">
              <a:buNone/>
            </a:pPr>
            <a:r>
              <a:rPr lang="en-US" dirty="0"/>
              <a:t>Previous Minutes reviewed and approved?</a:t>
            </a:r>
          </a:p>
          <a:p>
            <a:pPr marL="0" indent="0">
              <a:buNone/>
            </a:pPr>
            <a:endParaRPr lang="en-US" dirty="0"/>
          </a:p>
          <a:p>
            <a:endParaRPr lang="en-US" dirty="0"/>
          </a:p>
          <a:p>
            <a:r>
              <a:rPr lang="en-US" dirty="0"/>
              <a:t>Motion?</a:t>
            </a:r>
          </a:p>
          <a:p>
            <a:r>
              <a:rPr lang="en-US" dirty="0"/>
              <a:t>2</a:t>
            </a:r>
            <a:r>
              <a:rPr lang="en-US" baseline="30000" dirty="0"/>
              <a:t>nd</a:t>
            </a:r>
            <a:r>
              <a:rPr lang="en-US" dirty="0"/>
              <a:t> the motion?</a:t>
            </a:r>
          </a:p>
          <a:p>
            <a:r>
              <a:rPr lang="en-US" dirty="0"/>
              <a:t>All in favor?</a:t>
            </a:r>
          </a:p>
          <a:p>
            <a:r>
              <a:rPr lang="en-US" dirty="0"/>
              <a:t>All opposed?</a:t>
            </a:r>
          </a:p>
        </p:txBody>
      </p:sp>
    </p:spTree>
    <p:extLst>
      <p:ext uri="{BB962C8B-B14F-4D97-AF65-F5344CB8AC3E}">
        <p14:creationId xmlns:p14="http://schemas.microsoft.com/office/powerpoint/2010/main" val="3441078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4F75A-644A-6E50-B0A5-0C32BD85D667}"/>
              </a:ext>
            </a:extLst>
          </p:cNvPr>
          <p:cNvSpPr>
            <a:spLocks noGrp="1"/>
          </p:cNvSpPr>
          <p:nvPr>
            <p:ph type="title"/>
          </p:nvPr>
        </p:nvSpPr>
        <p:spPr/>
        <p:txBody>
          <a:bodyPr/>
          <a:lstStyle/>
          <a:p>
            <a:r>
              <a:rPr lang="en-US" dirty="0"/>
              <a:t>Old Business</a:t>
            </a:r>
          </a:p>
        </p:txBody>
      </p:sp>
      <p:sp>
        <p:nvSpPr>
          <p:cNvPr id="3" name="Content Placeholder 2">
            <a:extLst>
              <a:ext uri="{FF2B5EF4-FFF2-40B4-BE49-F238E27FC236}">
                <a16:creationId xmlns:a16="http://schemas.microsoft.com/office/drawing/2014/main" id="{1F6BA4C6-4AD6-CB59-89B4-58867C8D5144}"/>
              </a:ext>
            </a:extLst>
          </p:cNvPr>
          <p:cNvSpPr>
            <a:spLocks noGrp="1"/>
          </p:cNvSpPr>
          <p:nvPr>
            <p:ph idx="1"/>
          </p:nvPr>
        </p:nvSpPr>
        <p:spPr/>
        <p:txBody>
          <a:bodyPr/>
          <a:lstStyle/>
          <a:p>
            <a:r>
              <a:rPr lang="en-US" dirty="0"/>
              <a:t>Updated policies (Brett and Franz)</a:t>
            </a:r>
          </a:p>
          <a:p>
            <a:r>
              <a:rPr lang="en-US" dirty="0"/>
              <a:t>Elections update (Sarah)</a:t>
            </a:r>
          </a:p>
          <a:p>
            <a:r>
              <a:rPr lang="en-US" dirty="0"/>
              <a:t>Scholarships update (Tara and Christina)</a:t>
            </a:r>
          </a:p>
          <a:p>
            <a:r>
              <a:rPr lang="en-US" dirty="0"/>
              <a:t>Fundraising committee update (Megan, Theresa, and Franz)</a:t>
            </a:r>
          </a:p>
        </p:txBody>
      </p:sp>
    </p:spTree>
    <p:extLst>
      <p:ext uri="{BB962C8B-B14F-4D97-AF65-F5344CB8AC3E}">
        <p14:creationId xmlns:p14="http://schemas.microsoft.com/office/powerpoint/2010/main" val="1755354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3A72F-F362-400A-91FB-01AAF3522F86}"/>
              </a:ext>
            </a:extLst>
          </p:cNvPr>
          <p:cNvSpPr>
            <a:spLocks noGrp="1"/>
          </p:cNvSpPr>
          <p:nvPr>
            <p:ph type="title"/>
          </p:nvPr>
        </p:nvSpPr>
        <p:spPr/>
        <p:txBody>
          <a:bodyPr/>
          <a:lstStyle/>
          <a:p>
            <a:r>
              <a:rPr lang="en-US" dirty="0"/>
              <a:t>Policy &amp; Bylaws- Brett Buenzli</a:t>
            </a:r>
          </a:p>
        </p:txBody>
      </p:sp>
      <p:pic>
        <p:nvPicPr>
          <p:cNvPr id="4" name="Picture 3">
            <a:extLst>
              <a:ext uri="{FF2B5EF4-FFF2-40B4-BE49-F238E27FC236}">
                <a16:creationId xmlns:a16="http://schemas.microsoft.com/office/drawing/2014/main" id="{1AC2199E-F67F-40B2-B7C5-EE2AFD6436D4}"/>
              </a:ext>
            </a:extLst>
          </p:cNvPr>
          <p:cNvPicPr>
            <a:picLocks noChangeAspect="1"/>
          </p:cNvPicPr>
          <p:nvPr/>
        </p:nvPicPr>
        <p:blipFill rotWithShape="1">
          <a:blip r:embed="rId3"/>
          <a:srcRect l="27294" r="26774" b="10016"/>
          <a:stretch/>
        </p:blipFill>
        <p:spPr>
          <a:xfrm>
            <a:off x="9183539" y="222877"/>
            <a:ext cx="1780872" cy="2327376"/>
          </a:xfrm>
          <a:prstGeom prst="rect">
            <a:avLst/>
          </a:prstGeom>
        </p:spPr>
      </p:pic>
      <p:sp>
        <p:nvSpPr>
          <p:cNvPr id="3" name="TextBox 2">
            <a:extLst>
              <a:ext uri="{FF2B5EF4-FFF2-40B4-BE49-F238E27FC236}">
                <a16:creationId xmlns:a16="http://schemas.microsoft.com/office/drawing/2014/main" id="{33E44858-3C70-86EB-0AFD-6596EB2C2B0C}"/>
              </a:ext>
            </a:extLst>
          </p:cNvPr>
          <p:cNvSpPr txBox="1"/>
          <p:nvPr/>
        </p:nvSpPr>
        <p:spPr>
          <a:xfrm>
            <a:off x="558970" y="1859339"/>
            <a:ext cx="8366666" cy="4401205"/>
          </a:xfrm>
          <a:prstGeom prst="rect">
            <a:avLst/>
          </a:prstGeom>
          <a:noFill/>
        </p:spPr>
        <p:txBody>
          <a:bodyPr wrap="square" rtlCol="0">
            <a:spAutoFit/>
          </a:bodyPr>
          <a:lstStyle/>
          <a:p>
            <a:pPr marL="285750" indent="-285750">
              <a:buFont typeface="Arial" panose="020B0604020202020204" pitchFamily="34" charset="0"/>
              <a:buChar char="•"/>
            </a:pPr>
            <a:r>
              <a:rPr lang="en-US" sz="2000" dirty="0"/>
              <a:t>Working with Brett to share the updates via email and then have an online discussion and vote.</a:t>
            </a:r>
          </a:p>
          <a:p>
            <a:pPr marL="285750" indent="-285750">
              <a:buFont typeface="Arial" panose="020B0604020202020204" pitchFamily="34" charset="0"/>
              <a:buChar char="•"/>
            </a:pPr>
            <a:r>
              <a:rPr lang="en-US" sz="2000" dirty="0"/>
              <a:t>Awaiting discussion with District Representatives to finalize their updated policy version. </a:t>
            </a:r>
          </a:p>
          <a:p>
            <a:pPr marL="285750" indent="-285750">
              <a:buFont typeface="Arial" panose="020B0604020202020204" pitchFamily="34" charset="0"/>
              <a:buChar char="•"/>
            </a:pPr>
            <a:r>
              <a:rPr lang="en-US" sz="2000" dirty="0"/>
              <a:t>Working on Fundraising Policy to also share at the same time.</a:t>
            </a:r>
          </a:p>
          <a:p>
            <a:pPr marL="285750" indent="-285750">
              <a:buFont typeface="Arial" panose="020B0604020202020204" pitchFamily="34" charset="0"/>
              <a:buChar char="•"/>
            </a:pPr>
            <a:r>
              <a:rPr lang="en-US" sz="2000" dirty="0"/>
              <a:t>Additionally, reviewing the Regulatory Committee policy.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Current policies revised:</a:t>
            </a:r>
          </a:p>
          <a:p>
            <a:pPr marL="742950" lvl="1" indent="-285750">
              <a:buFont typeface="Arial" panose="020B0604020202020204" pitchFamily="34" charset="0"/>
              <a:buChar char="•"/>
            </a:pPr>
            <a:r>
              <a:rPr lang="en-US" sz="2000" dirty="0"/>
              <a:t>Education scholarship</a:t>
            </a:r>
          </a:p>
          <a:p>
            <a:pPr marL="742950" lvl="1" indent="-285750">
              <a:buFont typeface="Arial" panose="020B0604020202020204" pitchFamily="34" charset="0"/>
              <a:buChar char="•"/>
            </a:pPr>
            <a:r>
              <a:rPr lang="en-US" sz="2000" dirty="0"/>
              <a:t>Delegates</a:t>
            </a:r>
          </a:p>
          <a:p>
            <a:pPr marL="742950" lvl="1" indent="-285750">
              <a:buFont typeface="Arial" panose="020B0604020202020204" pitchFamily="34" charset="0"/>
              <a:buChar char="•"/>
            </a:pPr>
            <a:r>
              <a:rPr lang="en-US" sz="2000" dirty="0"/>
              <a:t>Facilities</a:t>
            </a:r>
          </a:p>
          <a:p>
            <a:pPr marL="742950" lvl="1" indent="-285750">
              <a:buFont typeface="Arial" panose="020B0604020202020204" pitchFamily="34" charset="0"/>
              <a:buChar char="•"/>
            </a:pPr>
            <a:r>
              <a:rPr lang="en-US" sz="2000" dirty="0"/>
              <a:t>Budget and Audit Committee</a:t>
            </a:r>
          </a:p>
          <a:p>
            <a:pPr marL="742950" lvl="1"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Most likely seeing a related email on the subject by the end of the month. </a:t>
            </a:r>
          </a:p>
        </p:txBody>
      </p:sp>
    </p:spTree>
    <p:extLst>
      <p:ext uri="{BB962C8B-B14F-4D97-AF65-F5344CB8AC3E}">
        <p14:creationId xmlns:p14="http://schemas.microsoft.com/office/powerpoint/2010/main" val="3628601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51FAD07C847FD49B71E504A56CD68A2" ma:contentTypeVersion="17" ma:contentTypeDescription="Create a new document." ma:contentTypeScope="" ma:versionID="1af4dbecdec62413cf681b42de19f86b">
  <xsd:schema xmlns:xsd="http://www.w3.org/2001/XMLSchema" xmlns:xs="http://www.w3.org/2001/XMLSchema" xmlns:p="http://schemas.microsoft.com/office/2006/metadata/properties" xmlns:ns2="92f74961-056a-407a-bcd6-6c80dba9d646" xmlns:ns3="cc1bc242-aace-4e45-9992-32bd78f4a1dd" targetNamespace="http://schemas.microsoft.com/office/2006/metadata/properties" ma:root="true" ma:fieldsID="73c8d4593d3c57f9bd774a6eedd48057" ns2:_="" ns3:_="">
    <xsd:import namespace="92f74961-056a-407a-bcd6-6c80dba9d646"/>
    <xsd:import namespace="cc1bc242-aace-4e45-9992-32bd78f4a1d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3:SharedWithUsers" minOccurs="0"/>
                <xsd:element ref="ns3:SharedWithDetails" minOccurs="0"/>
                <xsd:element ref="ns2:MeetingDate"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f74961-056a-407a-bcd6-6c80dba9d6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etingDate" ma:index="20" nillable="true" ma:displayName="Meeting Date" ma:format="Dropdown" ma:internalName="MeetingDate">
      <xsd:simpleType>
        <xsd:restriction base="dms:Text">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c36ded2-0c02-494f-b069-a28cf5a7b00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1bc242-aace-4e45-9992-32bd78f4a1d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ba44744-f409-42fa-93a7-df129dc36520}" ma:internalName="TaxCatchAll" ma:showField="CatchAllData" ma:web="cc1bc242-aace-4e45-9992-32bd78f4a1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2f74961-056a-407a-bcd6-6c80dba9d646">
      <Terms xmlns="http://schemas.microsoft.com/office/infopath/2007/PartnerControls"/>
    </lcf76f155ced4ddcb4097134ff3c332f>
    <TaxCatchAll xmlns="cc1bc242-aace-4e45-9992-32bd78f4a1dd" xsi:nil="true"/>
    <MeetingDate xmlns="92f74961-056a-407a-bcd6-6c80dba9d646" xsi:nil="true"/>
  </documentManagement>
</p:properties>
</file>

<file path=customXml/itemProps1.xml><?xml version="1.0" encoding="utf-8"?>
<ds:datastoreItem xmlns:ds="http://schemas.openxmlformats.org/officeDocument/2006/customXml" ds:itemID="{997D26B1-0CA2-4B34-AC1D-770B6FECEA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f74961-056a-407a-bcd6-6c80dba9d646"/>
    <ds:schemaRef ds:uri="cc1bc242-aace-4e45-9992-32bd78f4a1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14BEE16-2418-4CFA-BE88-1F2314D76064}">
  <ds:schemaRefs>
    <ds:schemaRef ds:uri="http://schemas.microsoft.com/sharepoint/v3/contenttype/forms"/>
  </ds:schemaRefs>
</ds:datastoreItem>
</file>

<file path=customXml/itemProps3.xml><?xml version="1.0" encoding="utf-8"?>
<ds:datastoreItem xmlns:ds="http://schemas.openxmlformats.org/officeDocument/2006/customXml" ds:itemID="{11BB9654-6CD5-44B9-8AF4-0140B3ACBA0B}">
  <ds:schemaRefs>
    <ds:schemaRef ds:uri="http://schemas.microsoft.com/office/2006/metadata/properties"/>
    <ds:schemaRef ds:uri="http://schemas.microsoft.com/office/infopath/2007/PartnerControls"/>
    <ds:schemaRef ds:uri="92f74961-056a-407a-bcd6-6c80dba9d646"/>
    <ds:schemaRef ds:uri="cc1bc242-aace-4e45-9992-32bd78f4a1dd"/>
  </ds:schemaRefs>
</ds:datastoreItem>
</file>

<file path=docProps/app.xml><?xml version="1.0" encoding="utf-8"?>
<Properties xmlns="http://schemas.openxmlformats.org/officeDocument/2006/extended-properties" xmlns:vt="http://schemas.openxmlformats.org/officeDocument/2006/docPropsVTypes">
  <TotalTime>5953</TotalTime>
  <Words>3254</Words>
  <Application>Microsoft Office PowerPoint</Application>
  <PresentationFormat>Widescreen</PresentationFormat>
  <Paragraphs>442</Paragraphs>
  <Slides>45</Slides>
  <Notes>42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Calibri</vt:lpstr>
      <vt:lpstr>Calibri Light</vt:lpstr>
      <vt:lpstr>Courier New</vt:lpstr>
      <vt:lpstr>Montserrat</vt:lpstr>
      <vt:lpstr>Symbol</vt:lpstr>
      <vt:lpstr>Times New Roman</vt:lpstr>
      <vt:lpstr>Office Theme</vt:lpstr>
      <vt:lpstr>Wisconsin Society for Respiratory Care Board Meeting</vt:lpstr>
      <vt:lpstr>Roll Call- Quorum</vt:lpstr>
      <vt:lpstr>Welcome to any guests listening in!</vt:lpstr>
      <vt:lpstr>Call to Order-</vt:lpstr>
      <vt:lpstr>A moment for hyperoxygenation…..</vt:lpstr>
      <vt:lpstr>A moment for hyperoxygenation…..</vt:lpstr>
      <vt:lpstr>Minutes- </vt:lpstr>
      <vt:lpstr>Old Business</vt:lpstr>
      <vt:lpstr>Policy &amp; Bylaws- Brett Buenzli</vt:lpstr>
      <vt:lpstr>Elections- Sarah Schroeder</vt:lpstr>
      <vt:lpstr>Elections- Sarah Schroeder</vt:lpstr>
      <vt:lpstr>Education Co-Chairs  Tara Managan &amp; Christina Pano</vt:lpstr>
      <vt:lpstr>Fundraising committee Theresa, Jen, Megan, Laurel, Franz</vt:lpstr>
      <vt:lpstr>Fundraising committee Theresa, Jen, Megan, Laurel, Franz</vt:lpstr>
      <vt:lpstr>Fundraising committee Theresa, Jen, Megan, Laurel, Franz</vt:lpstr>
      <vt:lpstr>PowerPoint Presentation</vt:lpstr>
      <vt:lpstr>PowerPoint Presentation</vt:lpstr>
      <vt:lpstr>Other reports, updates, and/or new business</vt:lpstr>
      <vt:lpstr>President- Franz Schuttenhelm</vt:lpstr>
      <vt:lpstr>What do WI RTs want? CVTC responses</vt:lpstr>
      <vt:lpstr>President- Franz Schuttenhelm</vt:lpstr>
      <vt:lpstr>President- Franz Schuttenhelm</vt:lpstr>
      <vt:lpstr>Vice President- Ron Pasewald</vt:lpstr>
      <vt:lpstr>Treasurer Update- Laurel White</vt:lpstr>
      <vt:lpstr>Treasurer Updates</vt:lpstr>
      <vt:lpstr>Past President- Sarah Brundidge</vt:lpstr>
      <vt:lpstr>Legislative- Kris Ostrander &amp; Dave Allain</vt:lpstr>
      <vt:lpstr>Delegate-  Theresa Meinen Delegate Elect- Laura Packard</vt:lpstr>
      <vt:lpstr>Membership-  Kellianne Fleming &amp;  Amy Setchell</vt:lpstr>
      <vt:lpstr>District 1- Megan Ryba</vt:lpstr>
      <vt:lpstr>PowerPoint Presentation</vt:lpstr>
      <vt:lpstr>District 3- Angela Troxell </vt:lpstr>
      <vt:lpstr>District 4- Benjamin Caldwell-Chadwick </vt:lpstr>
      <vt:lpstr>District 5- Joe Punzel Student liaison/understudy-  Charlotte Kersten (Madison Technical College)</vt:lpstr>
      <vt:lpstr>District 6- Open Position Student liaison/understudy-  Leann Thao (Western Technical College)</vt:lpstr>
      <vt:lpstr>NRRCC- Jen Horkan</vt:lpstr>
      <vt:lpstr>Military Liaison- Jarrett Brandes Dave Allain-onboarding Jarrett</vt:lpstr>
      <vt:lpstr>Media Relations-  Pia McEleney Sarah B. –onboarding Pia </vt:lpstr>
      <vt:lpstr>Facilities- Laura Packard</vt:lpstr>
      <vt:lpstr>AARC Secretary House of Delegates- Jodi Jaeger</vt:lpstr>
      <vt:lpstr>Secretary- Crystal Ley</vt:lpstr>
      <vt:lpstr>Other Committee Reports or business to discuss?</vt:lpstr>
      <vt:lpstr>Open mic/conversations with guests. </vt:lpstr>
      <vt:lpstr>Next Meetings </vt:lpstr>
      <vt:lpstr>Adjournment</vt:lpstr>
    </vt:vector>
  </TitlesOfParts>
  <Company>Western Technical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Wisconsin Society for Respiratory Care Board Meeting</dc:title>
  <dc:creator>Schuttenhelm, Franz</dc:creator>
  <cp:lastModifiedBy>Meinen, Theresa</cp:lastModifiedBy>
  <cp:revision>111</cp:revision>
  <dcterms:created xsi:type="dcterms:W3CDTF">2022-04-19T20:28:33Z</dcterms:created>
  <dcterms:modified xsi:type="dcterms:W3CDTF">2023-10-19T14:59:19Z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0x010100C51FAD07C847FD49B71E504A56CD68A2</vt:lpwstr>
  </property>
</Properties>
</file>