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sldIdLst>
    <p:sldId id="256" r:id="rId5"/>
    <p:sldId id="372" r:id="rId6"/>
    <p:sldId id="257" r:id="rId7"/>
    <p:sldId id="379" r:id="rId8"/>
    <p:sldId id="378" r:id="rId9"/>
    <p:sldId id="381" r:id="rId10"/>
    <p:sldId id="377" r:id="rId11"/>
    <p:sldId id="380" r:id="rId12"/>
    <p:sldId id="264" r:id="rId13"/>
    <p:sldId id="308" r:id="rId14"/>
    <p:sldId id="359" r:id="rId15"/>
    <p:sldId id="275" r:id="rId16"/>
    <p:sldId id="328" r:id="rId17"/>
    <p:sldId id="277" r:id="rId18"/>
    <p:sldId id="355" r:id="rId19"/>
    <p:sldId id="360" r:id="rId20"/>
    <p:sldId id="356" r:id="rId21"/>
    <p:sldId id="258" r:id="rId22"/>
    <p:sldId id="259" r:id="rId23"/>
    <p:sldId id="267" r:id="rId24"/>
    <p:sldId id="361" r:id="rId25"/>
    <p:sldId id="376" r:id="rId26"/>
    <p:sldId id="262" r:id="rId27"/>
    <p:sldId id="382" r:id="rId28"/>
    <p:sldId id="383" r:id="rId29"/>
    <p:sldId id="261" r:id="rId30"/>
    <p:sldId id="281" r:id="rId31"/>
    <p:sldId id="276" r:id="rId32"/>
    <p:sldId id="357" r:id="rId33"/>
    <p:sldId id="321" r:id="rId34"/>
    <p:sldId id="269" r:id="rId35"/>
    <p:sldId id="337" r:id="rId36"/>
    <p:sldId id="271" r:id="rId37"/>
    <p:sldId id="272" r:id="rId38"/>
    <p:sldId id="358" r:id="rId39"/>
    <p:sldId id="315" r:id="rId40"/>
    <p:sldId id="278" r:id="rId41"/>
    <p:sldId id="263" r:id="rId42"/>
    <p:sldId id="280" r:id="rId43"/>
    <p:sldId id="282" r:id="rId44"/>
    <p:sldId id="265" r:id="rId45"/>
    <p:sldId id="285" r:id="rId46"/>
    <p:sldId id="346" r:id="rId47"/>
    <p:sldId id="283" r:id="rId48"/>
    <p:sldId id="284"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69" autoAdjust="0"/>
    <p:restoredTop sz="78114" autoAdjust="0"/>
  </p:normalViewPr>
  <p:slideViewPr>
    <p:cSldViewPr snapToGrid="0">
      <p:cViewPr varScale="1">
        <p:scale>
          <a:sx n="89" d="100"/>
          <a:sy n="89" d="100"/>
        </p:scale>
        <p:origin x="137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611A2B-BBAD-4611-9C3F-524A29582B4D}" type="datetimeFigureOut">
              <a:rPr lang="en-US" smtClean="0"/>
              <a:t>10/19/2023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CA774D-2543-463F-A77F-7587D6782DF4}" type="slidenum">
              <a:rPr lang="en-US" smtClean="0"/>
              <a:t>‹#›</a:t>
            </a:fld>
            <a:endParaRPr lang="en-US"/>
          </a:p>
        </p:txBody>
      </p:sp>
    </p:spTree>
    <p:extLst>
      <p:ext uri="{BB962C8B-B14F-4D97-AF65-F5344CB8AC3E}">
        <p14:creationId xmlns:p14="http://schemas.microsoft.com/office/powerpoint/2010/main" val="548315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1</a:t>
            </a:fld>
            <a:endParaRPr lang="en-US"/>
          </a:p>
        </p:txBody>
      </p:sp>
    </p:spTree>
    <p:extLst>
      <p:ext uri="{BB962C8B-B14F-4D97-AF65-F5344CB8AC3E}">
        <p14:creationId xmlns:p14="http://schemas.microsoft.com/office/powerpoint/2010/main" val="2254618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11</a:t>
            </a:fld>
            <a:endParaRPr lang="en-US"/>
          </a:p>
        </p:txBody>
      </p:sp>
    </p:spTree>
    <p:extLst>
      <p:ext uri="{BB962C8B-B14F-4D97-AF65-F5344CB8AC3E}">
        <p14:creationId xmlns:p14="http://schemas.microsoft.com/office/powerpoint/2010/main" val="1002924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Theresa </a:t>
            </a:r>
            <a:r>
              <a:rPr lang="en-US" dirty="0" err="1"/>
              <a:t>Meinen</a:t>
            </a:r>
            <a:r>
              <a:rPr lang="en-US" dirty="0"/>
              <a:t> made a motion to approve the minutes. </a:t>
            </a:r>
          </a:p>
          <a:p>
            <a:r>
              <a:rPr lang="en-US" dirty="0"/>
              <a:t>2</a:t>
            </a:r>
            <a:r>
              <a:rPr lang="en-US" baseline="30000" dirty="0"/>
              <a:t>nd</a:t>
            </a:r>
            <a:r>
              <a:rPr lang="en-US" dirty="0"/>
              <a:t>  by Laura Packard </a:t>
            </a:r>
          </a:p>
          <a:p>
            <a:r>
              <a:rPr lang="en-US" dirty="0"/>
              <a:t>Motion passed </a:t>
            </a:r>
          </a:p>
        </p:txBody>
      </p:sp>
      <p:sp>
        <p:nvSpPr>
          <p:cNvPr id="4" name="Slide Number Placeholder 3"/>
          <p:cNvSpPr>
            <a:spLocks noGrp="1"/>
          </p:cNvSpPr>
          <p:nvPr>
            <p:ph type="sldNum" sz="quarter" idx="5"/>
          </p:nvPr>
        </p:nvSpPr>
        <p:spPr/>
        <p:txBody>
          <a:bodyPr/>
          <a:lstStyle/>
          <a:p>
            <a:fld id="{04CA774D-2543-463F-A77F-7587D6782DF4}" type="slidenum">
              <a:rPr lang="en-US" smtClean="0"/>
              <a:t>12</a:t>
            </a:fld>
            <a:endParaRPr lang="en-US"/>
          </a:p>
        </p:txBody>
      </p:sp>
    </p:spTree>
    <p:extLst>
      <p:ext uri="{BB962C8B-B14F-4D97-AF65-F5344CB8AC3E}">
        <p14:creationId xmlns:p14="http://schemas.microsoft.com/office/powerpoint/2010/main" val="2318794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Brett: Shared policies earlier today through email. Policy on Regulatory committee are being completed by Legislative committee. Please take a look at this to see if we think we could retire this. </a:t>
            </a:r>
          </a:p>
          <a:p>
            <a:endParaRPr lang="en-US" dirty="0"/>
          </a:p>
          <a:p>
            <a:r>
              <a:rPr lang="en-US" dirty="0"/>
              <a:t>Fall retreat will be a good place to review policies on a regular basis. </a:t>
            </a:r>
          </a:p>
          <a:p>
            <a:endParaRPr lang="en-US" dirty="0"/>
          </a:p>
          <a:p>
            <a:r>
              <a:rPr lang="en-US" dirty="0"/>
              <a:t>Fundraising Update: The t-shirt booth is here during the exhibitor hall tomorrow that will be giving $5 of each t-shirt donating back to the WSRC. Payment will be through a link. </a:t>
            </a:r>
          </a:p>
          <a:p>
            <a:r>
              <a:rPr lang="en-US" dirty="0"/>
              <a:t>We are looking at policies and working with Brett to make this a permanent committee to help with fundraising efforts in the future. </a:t>
            </a:r>
          </a:p>
          <a:p>
            <a:r>
              <a:rPr lang="en-US" dirty="0"/>
              <a:t>We will be supporting the district reps. </a:t>
            </a:r>
          </a:p>
          <a:p>
            <a:r>
              <a:rPr lang="en-US" dirty="0"/>
              <a:t>Packer ticket drive – donation receipts. A pack of 20 will be given to each board member. With every donation, make sure we give them a sticker. </a:t>
            </a:r>
          </a:p>
        </p:txBody>
      </p:sp>
      <p:sp>
        <p:nvSpPr>
          <p:cNvPr id="4" name="Slide Number Placeholder 3"/>
          <p:cNvSpPr>
            <a:spLocks noGrp="1"/>
          </p:cNvSpPr>
          <p:nvPr>
            <p:ph type="sldNum" sz="quarter" idx="5"/>
          </p:nvPr>
        </p:nvSpPr>
        <p:spPr/>
        <p:txBody>
          <a:bodyPr/>
          <a:lstStyle/>
          <a:p>
            <a:fld id="{04CA774D-2543-463F-A77F-7587D6782DF4}" type="slidenum">
              <a:rPr lang="en-US" smtClean="0"/>
              <a:t>13</a:t>
            </a:fld>
            <a:endParaRPr lang="en-US"/>
          </a:p>
        </p:txBody>
      </p:sp>
    </p:spTree>
    <p:extLst>
      <p:ext uri="{BB962C8B-B14F-4D97-AF65-F5344CB8AC3E}">
        <p14:creationId xmlns:p14="http://schemas.microsoft.com/office/powerpoint/2010/main" val="2645048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14</a:t>
            </a:fld>
            <a:endParaRPr lang="en-US"/>
          </a:p>
        </p:txBody>
      </p:sp>
    </p:spTree>
    <p:extLst>
      <p:ext uri="{BB962C8B-B14F-4D97-AF65-F5344CB8AC3E}">
        <p14:creationId xmlns:p14="http://schemas.microsoft.com/office/powerpoint/2010/main" val="57470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15</a:t>
            </a:fld>
            <a:endParaRPr lang="en-US"/>
          </a:p>
        </p:txBody>
      </p:sp>
    </p:spTree>
    <p:extLst>
      <p:ext uri="{BB962C8B-B14F-4D97-AF65-F5344CB8AC3E}">
        <p14:creationId xmlns:p14="http://schemas.microsoft.com/office/powerpoint/2010/main" val="3569873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16</a:t>
            </a:fld>
            <a:endParaRPr lang="en-US"/>
          </a:p>
        </p:txBody>
      </p:sp>
    </p:spTree>
    <p:extLst>
      <p:ext uri="{BB962C8B-B14F-4D97-AF65-F5344CB8AC3E}">
        <p14:creationId xmlns:p14="http://schemas.microsoft.com/office/powerpoint/2010/main" val="233872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given by Franz Schuttenhelm. See slide above. </a:t>
            </a:r>
          </a:p>
        </p:txBody>
      </p:sp>
      <p:sp>
        <p:nvSpPr>
          <p:cNvPr id="4" name="Slide Number Placeholder 3"/>
          <p:cNvSpPr>
            <a:spLocks noGrp="1"/>
          </p:cNvSpPr>
          <p:nvPr>
            <p:ph type="sldNum" sz="quarter" idx="5"/>
          </p:nvPr>
        </p:nvSpPr>
        <p:spPr/>
        <p:txBody>
          <a:bodyPr/>
          <a:lstStyle/>
          <a:p>
            <a:fld id="{04CA774D-2543-463F-A77F-7587D6782DF4}" type="slidenum">
              <a:rPr lang="en-US" smtClean="0"/>
              <a:t>18</a:t>
            </a:fld>
            <a:endParaRPr lang="en-US"/>
          </a:p>
        </p:txBody>
      </p:sp>
    </p:spTree>
    <p:extLst>
      <p:ext uri="{BB962C8B-B14F-4D97-AF65-F5344CB8AC3E}">
        <p14:creationId xmlns:p14="http://schemas.microsoft.com/office/powerpoint/2010/main" val="1552814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given by Franz Schuttenhelm in Ron </a:t>
            </a:r>
            <a:r>
              <a:rPr lang="en-US" dirty="0" err="1"/>
              <a:t>Pasewald’s</a:t>
            </a:r>
            <a:r>
              <a:rPr lang="en-US" dirty="0"/>
              <a:t> absence. See slide above. </a:t>
            </a:r>
          </a:p>
        </p:txBody>
      </p:sp>
      <p:sp>
        <p:nvSpPr>
          <p:cNvPr id="4" name="Slide Number Placeholder 3"/>
          <p:cNvSpPr>
            <a:spLocks noGrp="1"/>
          </p:cNvSpPr>
          <p:nvPr>
            <p:ph type="sldNum" sz="quarter" idx="5"/>
          </p:nvPr>
        </p:nvSpPr>
        <p:spPr/>
        <p:txBody>
          <a:bodyPr/>
          <a:lstStyle/>
          <a:p>
            <a:fld id="{04CA774D-2543-463F-A77F-7587D6782DF4}" type="slidenum">
              <a:rPr lang="en-US" smtClean="0"/>
              <a:t>19</a:t>
            </a:fld>
            <a:endParaRPr lang="en-US"/>
          </a:p>
        </p:txBody>
      </p:sp>
    </p:spTree>
    <p:extLst>
      <p:ext uri="{BB962C8B-B14F-4D97-AF65-F5344CB8AC3E}">
        <p14:creationId xmlns:p14="http://schemas.microsoft.com/office/powerpoint/2010/main" val="828944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given by Theresa </a:t>
            </a:r>
            <a:r>
              <a:rPr lang="en-US" dirty="0" err="1"/>
              <a:t>Meinen</a:t>
            </a:r>
            <a:r>
              <a:rPr lang="en-US" dirty="0"/>
              <a:t>. See slide. </a:t>
            </a:r>
          </a:p>
          <a:p>
            <a:r>
              <a:rPr lang="en-US" dirty="0"/>
              <a:t>As soon as NRRCC finishes up, the web designer will now be working on our WSRC website. Per the AARC, our website does not meet their guidelines. We have given him the guidelines and will build it to their expectations. If you have ideas that should be on our new website, please let Theresa or Franz know. </a:t>
            </a:r>
          </a:p>
        </p:txBody>
      </p:sp>
      <p:sp>
        <p:nvSpPr>
          <p:cNvPr id="4" name="Slide Number Placeholder 3"/>
          <p:cNvSpPr>
            <a:spLocks noGrp="1"/>
          </p:cNvSpPr>
          <p:nvPr>
            <p:ph type="sldNum" sz="quarter" idx="5"/>
          </p:nvPr>
        </p:nvSpPr>
        <p:spPr/>
        <p:txBody>
          <a:bodyPr/>
          <a:lstStyle/>
          <a:p>
            <a:fld id="{04CA774D-2543-463F-A77F-7587D6782DF4}" type="slidenum">
              <a:rPr lang="en-US" smtClean="0"/>
              <a:t>20</a:t>
            </a:fld>
            <a:endParaRPr lang="en-US"/>
          </a:p>
        </p:txBody>
      </p:sp>
    </p:spTree>
    <p:extLst>
      <p:ext uri="{BB962C8B-B14F-4D97-AF65-F5344CB8AC3E}">
        <p14:creationId xmlns:p14="http://schemas.microsoft.com/office/powerpoint/2010/main" val="3775298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given by Laurel White. See slide. </a:t>
            </a:r>
          </a:p>
          <a:p>
            <a:r>
              <a:rPr lang="en-US" dirty="0"/>
              <a:t>Laurel has reached out to the AARC in regard to the revenue sharing- we would like clarification on amounts rewarded. </a:t>
            </a:r>
          </a:p>
        </p:txBody>
      </p:sp>
      <p:sp>
        <p:nvSpPr>
          <p:cNvPr id="4" name="Slide Number Placeholder 3"/>
          <p:cNvSpPr>
            <a:spLocks noGrp="1"/>
          </p:cNvSpPr>
          <p:nvPr>
            <p:ph type="sldNum" sz="quarter" idx="5"/>
          </p:nvPr>
        </p:nvSpPr>
        <p:spPr/>
        <p:txBody>
          <a:bodyPr/>
          <a:lstStyle/>
          <a:p>
            <a:fld id="{04CA774D-2543-463F-A77F-7587D6782DF4}" type="slidenum">
              <a:rPr lang="en-US" smtClean="0"/>
              <a:t>21</a:t>
            </a:fld>
            <a:endParaRPr lang="en-US"/>
          </a:p>
        </p:txBody>
      </p:sp>
    </p:spTree>
    <p:extLst>
      <p:ext uri="{BB962C8B-B14F-4D97-AF65-F5344CB8AC3E}">
        <p14:creationId xmlns:p14="http://schemas.microsoft.com/office/powerpoint/2010/main" val="86291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Quorum met at 4:34pm</a:t>
            </a:r>
          </a:p>
        </p:txBody>
      </p:sp>
      <p:sp>
        <p:nvSpPr>
          <p:cNvPr id="4" name="Slide Number Placeholder 3"/>
          <p:cNvSpPr>
            <a:spLocks noGrp="1"/>
          </p:cNvSpPr>
          <p:nvPr>
            <p:ph type="sldNum" sz="quarter" idx="5"/>
          </p:nvPr>
        </p:nvSpPr>
        <p:spPr/>
        <p:txBody>
          <a:bodyPr/>
          <a:lstStyle/>
          <a:p>
            <a:fld id="{04CA774D-2543-463F-A77F-7587D6782DF4}" type="slidenum">
              <a:rPr lang="en-US" smtClean="0"/>
              <a:t>3</a:t>
            </a:fld>
            <a:endParaRPr lang="en-US"/>
          </a:p>
        </p:txBody>
      </p:sp>
    </p:spTree>
    <p:extLst>
      <p:ext uri="{BB962C8B-B14F-4D97-AF65-F5344CB8AC3E}">
        <p14:creationId xmlns:p14="http://schemas.microsoft.com/office/powerpoint/2010/main" val="2611655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given by Kris Ostrander. See slide. </a:t>
            </a:r>
          </a:p>
          <a:p>
            <a:r>
              <a:rPr lang="en-US" dirty="0"/>
              <a:t>Welcome to Sarah </a:t>
            </a:r>
            <a:r>
              <a:rPr lang="en-US" dirty="0" err="1"/>
              <a:t>Bazelak</a:t>
            </a:r>
            <a:r>
              <a:rPr lang="en-US" dirty="0"/>
              <a:t> who will be working with the legislative committee. </a:t>
            </a:r>
          </a:p>
          <a:p>
            <a:r>
              <a:rPr lang="en-US" dirty="0"/>
              <a:t>We are working with the lobbyist- current project is the rules and statues exam. The process is quite lengthy, and we are urging new grads to get this completed as soon as possible. Exam process will be through email, rather than electronic. This can take two weeks to 3 months or longer. </a:t>
            </a:r>
          </a:p>
          <a:p>
            <a:endParaRPr lang="en-US" dirty="0"/>
          </a:p>
          <a:p>
            <a:r>
              <a:rPr lang="en-US" dirty="0"/>
              <a:t>Franz is helping with the hearings. 143 hearing was just completed. These bills request the DSPS to not require the RT practitioner to remove the rules &amp; statues exam. This would expediate things, as well as reduce fees by $75. </a:t>
            </a:r>
          </a:p>
          <a:p>
            <a:endParaRPr lang="en-US" dirty="0"/>
          </a:p>
          <a:p>
            <a:r>
              <a:rPr lang="en-US" dirty="0"/>
              <a:t>We anticipate 160 will go to hearing in May.  Hoping to have a bipartisan bill passed by working through the democratic side. </a:t>
            </a:r>
          </a:p>
        </p:txBody>
      </p:sp>
      <p:sp>
        <p:nvSpPr>
          <p:cNvPr id="4" name="Slide Number Placeholder 3"/>
          <p:cNvSpPr>
            <a:spLocks noGrp="1"/>
          </p:cNvSpPr>
          <p:nvPr>
            <p:ph type="sldNum" sz="quarter" idx="5"/>
          </p:nvPr>
        </p:nvSpPr>
        <p:spPr/>
        <p:txBody>
          <a:bodyPr/>
          <a:lstStyle/>
          <a:p>
            <a:fld id="{04CA774D-2543-463F-A77F-7587D6782DF4}" type="slidenum">
              <a:rPr lang="en-US" smtClean="0"/>
              <a:t>23</a:t>
            </a:fld>
            <a:endParaRPr lang="en-US"/>
          </a:p>
        </p:txBody>
      </p:sp>
    </p:spTree>
    <p:extLst>
      <p:ext uri="{BB962C8B-B14F-4D97-AF65-F5344CB8AC3E}">
        <p14:creationId xmlns:p14="http://schemas.microsoft.com/office/powerpoint/2010/main" val="2782234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by Kris Ostrander. </a:t>
            </a:r>
          </a:p>
          <a:p>
            <a:r>
              <a:rPr lang="en-US" dirty="0"/>
              <a:t>Bills 144 and 158 were stumbled on upon looking at the other bills. Very much like the Covid process.</a:t>
            </a:r>
          </a:p>
          <a:p>
            <a:r>
              <a:rPr lang="en-US" dirty="0"/>
              <a:t>Bill 221 – this would allow for a RCP to be the second ambulance crew member in a helicopter. </a:t>
            </a:r>
          </a:p>
        </p:txBody>
      </p:sp>
      <p:sp>
        <p:nvSpPr>
          <p:cNvPr id="4" name="Slide Number Placeholder 3"/>
          <p:cNvSpPr>
            <a:spLocks noGrp="1"/>
          </p:cNvSpPr>
          <p:nvPr>
            <p:ph type="sldNum" sz="quarter" idx="5"/>
          </p:nvPr>
        </p:nvSpPr>
        <p:spPr/>
        <p:txBody>
          <a:bodyPr/>
          <a:lstStyle/>
          <a:p>
            <a:fld id="{04CA774D-2543-463F-A77F-7587D6782DF4}" type="slidenum">
              <a:rPr lang="en-US" smtClean="0"/>
              <a:t>24</a:t>
            </a:fld>
            <a:endParaRPr lang="en-US"/>
          </a:p>
        </p:txBody>
      </p:sp>
    </p:spTree>
    <p:extLst>
      <p:ext uri="{BB962C8B-B14F-4D97-AF65-F5344CB8AC3E}">
        <p14:creationId xmlns:p14="http://schemas.microsoft.com/office/powerpoint/2010/main" val="304684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given by Dave Allain. </a:t>
            </a:r>
          </a:p>
          <a:p>
            <a:r>
              <a:rPr lang="en-US" dirty="0"/>
              <a:t>PACT days used to be in spring, however now are in fall. </a:t>
            </a:r>
          </a:p>
          <a:p>
            <a:r>
              <a:rPr lang="en-US" dirty="0"/>
              <a:t>Dave will help with succession planning of PACT. The group with get together and make a plan for going forward. </a:t>
            </a:r>
          </a:p>
        </p:txBody>
      </p:sp>
      <p:sp>
        <p:nvSpPr>
          <p:cNvPr id="4" name="Slide Number Placeholder 3"/>
          <p:cNvSpPr>
            <a:spLocks noGrp="1"/>
          </p:cNvSpPr>
          <p:nvPr>
            <p:ph type="sldNum" sz="quarter" idx="5"/>
          </p:nvPr>
        </p:nvSpPr>
        <p:spPr/>
        <p:txBody>
          <a:bodyPr/>
          <a:lstStyle/>
          <a:p>
            <a:fld id="{04CA774D-2543-463F-A77F-7587D6782DF4}" type="slidenum">
              <a:rPr lang="en-US" smtClean="0"/>
              <a:t>25</a:t>
            </a:fld>
            <a:endParaRPr lang="en-US"/>
          </a:p>
        </p:txBody>
      </p:sp>
    </p:spTree>
    <p:extLst>
      <p:ext uri="{BB962C8B-B14F-4D97-AF65-F5344CB8AC3E}">
        <p14:creationId xmlns:p14="http://schemas.microsoft.com/office/powerpoint/2010/main" val="30874547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given by Laura Packard. See slide. </a:t>
            </a:r>
          </a:p>
          <a:p>
            <a:endParaRPr lang="en-US" dirty="0"/>
          </a:p>
          <a:p>
            <a:r>
              <a:rPr lang="en-US" dirty="0"/>
              <a:t>Fall retreat would be a good place to have the policies reviewed as well as the bylaws. </a:t>
            </a:r>
          </a:p>
          <a:p>
            <a:endParaRPr lang="en-US" dirty="0"/>
          </a:p>
          <a:p>
            <a:r>
              <a:rPr lang="en-US" dirty="0"/>
              <a:t>Dustin: Sit on the AARC CAC and will help with the website to help us receive full funding with revenue sharing. </a:t>
            </a:r>
          </a:p>
        </p:txBody>
      </p:sp>
      <p:sp>
        <p:nvSpPr>
          <p:cNvPr id="4" name="Slide Number Placeholder 3"/>
          <p:cNvSpPr>
            <a:spLocks noGrp="1"/>
          </p:cNvSpPr>
          <p:nvPr>
            <p:ph type="sldNum" sz="quarter" idx="5"/>
          </p:nvPr>
        </p:nvSpPr>
        <p:spPr/>
        <p:txBody>
          <a:bodyPr/>
          <a:lstStyle/>
          <a:p>
            <a:fld id="{04CA774D-2543-463F-A77F-7587D6782DF4}" type="slidenum">
              <a:rPr lang="en-US" smtClean="0"/>
              <a:t>26</a:t>
            </a:fld>
            <a:endParaRPr lang="en-US"/>
          </a:p>
        </p:txBody>
      </p:sp>
    </p:spTree>
    <p:extLst>
      <p:ext uri="{BB962C8B-B14F-4D97-AF65-F5344CB8AC3E}">
        <p14:creationId xmlns:p14="http://schemas.microsoft.com/office/powerpoint/2010/main" val="23307528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given by Laura Packard. See slide. </a:t>
            </a:r>
          </a:p>
          <a:p>
            <a:r>
              <a:rPr lang="en-US" dirty="0"/>
              <a:t>Laura will send a calendar invite for October 2</a:t>
            </a:r>
            <a:r>
              <a:rPr lang="en-US" baseline="30000" dirty="0"/>
              <a:t>nd</a:t>
            </a:r>
            <a:r>
              <a:rPr lang="en-US" dirty="0"/>
              <a:t> and 3</a:t>
            </a:r>
            <a:r>
              <a:rPr lang="en-US" baseline="30000" dirty="0"/>
              <a:t>rd</a:t>
            </a:r>
            <a:r>
              <a:rPr lang="en-US" dirty="0"/>
              <a:t>, 2023 for the fall retreat. </a:t>
            </a:r>
          </a:p>
        </p:txBody>
      </p:sp>
      <p:sp>
        <p:nvSpPr>
          <p:cNvPr id="4" name="Slide Number Placeholder 3"/>
          <p:cNvSpPr>
            <a:spLocks noGrp="1"/>
          </p:cNvSpPr>
          <p:nvPr>
            <p:ph type="sldNum" sz="quarter" idx="5"/>
          </p:nvPr>
        </p:nvSpPr>
        <p:spPr/>
        <p:txBody>
          <a:bodyPr/>
          <a:lstStyle/>
          <a:p>
            <a:fld id="{04CA774D-2543-463F-A77F-7587D6782DF4}" type="slidenum">
              <a:rPr lang="en-US" smtClean="0"/>
              <a:t>27</a:t>
            </a:fld>
            <a:endParaRPr lang="en-US"/>
          </a:p>
        </p:txBody>
      </p:sp>
    </p:spTree>
    <p:extLst>
      <p:ext uri="{BB962C8B-B14F-4D97-AF65-F5344CB8AC3E}">
        <p14:creationId xmlns:p14="http://schemas.microsoft.com/office/powerpoint/2010/main" val="34721485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given by Christina </a:t>
            </a:r>
            <a:r>
              <a:rPr lang="en-US" dirty="0" err="1"/>
              <a:t>Pano</a:t>
            </a:r>
            <a:r>
              <a:rPr lang="en-US" dirty="0"/>
              <a:t> and Tara </a:t>
            </a:r>
            <a:r>
              <a:rPr lang="en-US" dirty="0" err="1"/>
              <a:t>Managan</a:t>
            </a:r>
            <a:r>
              <a:rPr lang="en-US" dirty="0"/>
              <a:t>. See slide. </a:t>
            </a:r>
          </a:p>
          <a:p>
            <a:endParaRPr lang="en-US" dirty="0"/>
          </a:p>
          <a:p>
            <a:r>
              <a:rPr lang="en-US" dirty="0"/>
              <a:t>Scholarship applications received were low. No bachelor’s program applicants. Some concerns with students regarding volunteer time and will investigate this. If you have any questions or suggestions to please let the education co-chairs know. We would like more applicants. </a:t>
            </a:r>
          </a:p>
        </p:txBody>
      </p:sp>
      <p:sp>
        <p:nvSpPr>
          <p:cNvPr id="4" name="Slide Number Placeholder 3"/>
          <p:cNvSpPr>
            <a:spLocks noGrp="1"/>
          </p:cNvSpPr>
          <p:nvPr>
            <p:ph type="sldNum" sz="quarter" idx="5"/>
          </p:nvPr>
        </p:nvSpPr>
        <p:spPr/>
        <p:txBody>
          <a:bodyPr/>
          <a:lstStyle/>
          <a:p>
            <a:fld id="{04CA774D-2543-463F-A77F-7587D6782DF4}" type="slidenum">
              <a:rPr lang="en-US" smtClean="0"/>
              <a:t>28</a:t>
            </a:fld>
            <a:endParaRPr lang="en-US"/>
          </a:p>
        </p:txBody>
      </p:sp>
    </p:spTree>
    <p:extLst>
      <p:ext uri="{BB962C8B-B14F-4D97-AF65-F5344CB8AC3E}">
        <p14:creationId xmlns:p14="http://schemas.microsoft.com/office/powerpoint/2010/main" val="40503208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by Sarah Schroeder. See slide. If anyone if interested in District 6, let a board member know. Leann Thao remains a district 6 student rep/understudy. Rachel will do some outreach. </a:t>
            </a:r>
          </a:p>
        </p:txBody>
      </p:sp>
      <p:sp>
        <p:nvSpPr>
          <p:cNvPr id="4" name="Slide Number Placeholder 3"/>
          <p:cNvSpPr>
            <a:spLocks noGrp="1"/>
          </p:cNvSpPr>
          <p:nvPr>
            <p:ph type="sldNum" sz="quarter" idx="5"/>
          </p:nvPr>
        </p:nvSpPr>
        <p:spPr/>
        <p:txBody>
          <a:bodyPr/>
          <a:lstStyle/>
          <a:p>
            <a:fld id="{04CA774D-2543-463F-A77F-7587D6782DF4}" type="slidenum">
              <a:rPr lang="en-US" smtClean="0"/>
              <a:t>29</a:t>
            </a:fld>
            <a:endParaRPr lang="en-US"/>
          </a:p>
        </p:txBody>
      </p:sp>
    </p:spTree>
    <p:extLst>
      <p:ext uri="{BB962C8B-B14F-4D97-AF65-F5344CB8AC3E}">
        <p14:creationId xmlns:p14="http://schemas.microsoft.com/office/powerpoint/2010/main" val="1861970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given by Amy </a:t>
            </a:r>
            <a:r>
              <a:rPr lang="en-US" dirty="0" err="1"/>
              <a:t>Setchell</a:t>
            </a:r>
            <a:r>
              <a:rPr lang="en-US" dirty="0"/>
              <a:t>. See slide. </a:t>
            </a:r>
          </a:p>
          <a:p>
            <a:endParaRPr lang="en-US" dirty="0"/>
          </a:p>
          <a:p>
            <a:r>
              <a:rPr lang="en-US" dirty="0"/>
              <a:t>Heather Wilton is now the membership contact at AARC. </a:t>
            </a:r>
          </a:p>
          <a:p>
            <a:endParaRPr lang="en-US" dirty="0"/>
          </a:p>
          <a:p>
            <a:r>
              <a:rPr lang="en-US" dirty="0"/>
              <a:t>Around 760 active members, around 570 are active practitioners, and around180 are students/military/seniors.</a:t>
            </a:r>
          </a:p>
          <a:p>
            <a:endParaRPr lang="en-US" dirty="0"/>
          </a:p>
          <a:p>
            <a:r>
              <a:rPr lang="en-US" dirty="0"/>
              <a:t>Would like to connect with social media to work on membership drives and promotions.</a:t>
            </a:r>
          </a:p>
        </p:txBody>
      </p:sp>
      <p:sp>
        <p:nvSpPr>
          <p:cNvPr id="4" name="Slide Number Placeholder 3"/>
          <p:cNvSpPr>
            <a:spLocks noGrp="1"/>
          </p:cNvSpPr>
          <p:nvPr>
            <p:ph type="sldNum" sz="quarter" idx="5"/>
          </p:nvPr>
        </p:nvSpPr>
        <p:spPr/>
        <p:txBody>
          <a:bodyPr/>
          <a:lstStyle/>
          <a:p>
            <a:fld id="{04CA774D-2543-463F-A77F-7587D6782DF4}" type="slidenum">
              <a:rPr lang="en-US" smtClean="0"/>
              <a:t>30</a:t>
            </a:fld>
            <a:endParaRPr lang="en-US"/>
          </a:p>
        </p:txBody>
      </p:sp>
    </p:spTree>
    <p:extLst>
      <p:ext uri="{BB962C8B-B14F-4D97-AF65-F5344CB8AC3E}">
        <p14:creationId xmlns:p14="http://schemas.microsoft.com/office/powerpoint/2010/main" val="9517474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given by Megan </a:t>
            </a:r>
            <a:r>
              <a:rPr lang="en-US" dirty="0" err="1"/>
              <a:t>Ryba</a:t>
            </a:r>
            <a:r>
              <a:rPr lang="en-US" dirty="0"/>
              <a:t>. See slide.</a:t>
            </a:r>
          </a:p>
          <a:p>
            <a:r>
              <a:rPr lang="en-US" dirty="0"/>
              <a:t>Chicken que- chicken bar-b-que fundraiser (popular on west side of state)</a:t>
            </a:r>
          </a:p>
        </p:txBody>
      </p:sp>
      <p:sp>
        <p:nvSpPr>
          <p:cNvPr id="4" name="Slide Number Placeholder 3"/>
          <p:cNvSpPr>
            <a:spLocks noGrp="1"/>
          </p:cNvSpPr>
          <p:nvPr>
            <p:ph type="sldNum" sz="quarter" idx="5"/>
          </p:nvPr>
        </p:nvSpPr>
        <p:spPr/>
        <p:txBody>
          <a:bodyPr/>
          <a:lstStyle/>
          <a:p>
            <a:fld id="{04CA774D-2543-463F-A77F-7587D6782DF4}" type="slidenum">
              <a:rPr lang="en-US" smtClean="0"/>
              <a:t>31</a:t>
            </a:fld>
            <a:endParaRPr lang="en-US"/>
          </a:p>
        </p:txBody>
      </p:sp>
    </p:spTree>
    <p:extLst>
      <p:ext uri="{BB962C8B-B14F-4D97-AF65-F5344CB8AC3E}">
        <p14:creationId xmlns:p14="http://schemas.microsoft.com/office/powerpoint/2010/main" val="13010431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Nick! </a:t>
            </a:r>
          </a:p>
        </p:txBody>
      </p:sp>
      <p:sp>
        <p:nvSpPr>
          <p:cNvPr id="4" name="Slide Number Placeholder 3"/>
          <p:cNvSpPr>
            <a:spLocks noGrp="1"/>
          </p:cNvSpPr>
          <p:nvPr>
            <p:ph type="sldNum" sz="quarter" idx="5"/>
          </p:nvPr>
        </p:nvSpPr>
        <p:spPr/>
        <p:txBody>
          <a:bodyPr/>
          <a:lstStyle/>
          <a:p>
            <a:fld id="{04CA774D-2543-463F-A77F-7587D6782DF4}" type="slidenum">
              <a:rPr lang="en-US" smtClean="0"/>
              <a:t>32</a:t>
            </a:fld>
            <a:endParaRPr lang="en-US"/>
          </a:p>
        </p:txBody>
      </p:sp>
    </p:spTree>
    <p:extLst>
      <p:ext uri="{BB962C8B-B14F-4D97-AF65-F5344CB8AC3E}">
        <p14:creationId xmlns:p14="http://schemas.microsoft.com/office/powerpoint/2010/main" val="1591260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 to order ***</a:t>
            </a:r>
          </a:p>
        </p:txBody>
      </p:sp>
      <p:sp>
        <p:nvSpPr>
          <p:cNvPr id="4" name="Slide Number Placeholder 3"/>
          <p:cNvSpPr>
            <a:spLocks noGrp="1"/>
          </p:cNvSpPr>
          <p:nvPr>
            <p:ph type="sldNum" sz="quarter" idx="5"/>
          </p:nvPr>
        </p:nvSpPr>
        <p:spPr/>
        <p:txBody>
          <a:bodyPr/>
          <a:lstStyle/>
          <a:p>
            <a:fld id="{04CA774D-2543-463F-A77F-7587D6782DF4}" type="slidenum">
              <a:rPr lang="en-US" smtClean="0"/>
              <a:t>4</a:t>
            </a:fld>
            <a:endParaRPr lang="en-US"/>
          </a:p>
        </p:txBody>
      </p:sp>
    </p:spTree>
    <p:extLst>
      <p:ext uri="{BB962C8B-B14F-4D97-AF65-F5344CB8AC3E}">
        <p14:creationId xmlns:p14="http://schemas.microsoft.com/office/powerpoint/2010/main" val="23092219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dirty="0"/>
              <a:t>Absent- no updates reported.</a:t>
            </a:r>
          </a:p>
        </p:txBody>
      </p:sp>
      <p:sp>
        <p:nvSpPr>
          <p:cNvPr id="4" name="Slide Number Placeholder 3"/>
          <p:cNvSpPr>
            <a:spLocks noGrp="1"/>
          </p:cNvSpPr>
          <p:nvPr>
            <p:ph type="sldNum" sz="quarter" idx="5"/>
          </p:nvPr>
        </p:nvSpPr>
        <p:spPr/>
        <p:txBody>
          <a:bodyPr/>
          <a:lstStyle/>
          <a:p>
            <a:fld id="{04CA774D-2543-463F-A77F-7587D6782DF4}" type="slidenum">
              <a:rPr lang="en-US" smtClean="0"/>
              <a:t>33</a:t>
            </a:fld>
            <a:endParaRPr lang="en-US"/>
          </a:p>
        </p:txBody>
      </p:sp>
    </p:spTree>
    <p:extLst>
      <p:ext uri="{BB962C8B-B14F-4D97-AF65-F5344CB8AC3E}">
        <p14:creationId xmlns:p14="http://schemas.microsoft.com/office/powerpoint/2010/main" val="13663849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Shanna! </a:t>
            </a:r>
          </a:p>
        </p:txBody>
      </p:sp>
      <p:sp>
        <p:nvSpPr>
          <p:cNvPr id="4" name="Slide Number Placeholder 3"/>
          <p:cNvSpPr>
            <a:spLocks noGrp="1"/>
          </p:cNvSpPr>
          <p:nvPr>
            <p:ph type="sldNum" sz="quarter" idx="5"/>
          </p:nvPr>
        </p:nvSpPr>
        <p:spPr/>
        <p:txBody>
          <a:bodyPr/>
          <a:lstStyle/>
          <a:p>
            <a:fld id="{04CA774D-2543-463F-A77F-7587D6782DF4}" type="slidenum">
              <a:rPr lang="en-US" smtClean="0"/>
              <a:t>34</a:t>
            </a:fld>
            <a:endParaRPr lang="en-US"/>
          </a:p>
        </p:txBody>
      </p:sp>
    </p:spTree>
    <p:extLst>
      <p:ext uri="{BB962C8B-B14F-4D97-AF65-F5344CB8AC3E}">
        <p14:creationId xmlns:p14="http://schemas.microsoft.com/office/powerpoint/2010/main" val="2884001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given by Joe </a:t>
            </a:r>
            <a:r>
              <a:rPr lang="en-US" dirty="0" err="1"/>
              <a:t>Punzel</a:t>
            </a:r>
            <a:r>
              <a:rPr lang="en-US" dirty="0"/>
              <a:t>. See slide. </a:t>
            </a:r>
          </a:p>
          <a:p>
            <a:endParaRPr lang="en-US" dirty="0"/>
          </a:p>
          <a:p>
            <a:r>
              <a:rPr lang="en-US" dirty="0"/>
              <a:t>$575 raised in Advancing Lung Strategies Conference. </a:t>
            </a:r>
          </a:p>
        </p:txBody>
      </p:sp>
      <p:sp>
        <p:nvSpPr>
          <p:cNvPr id="4" name="Slide Number Placeholder 3"/>
          <p:cNvSpPr>
            <a:spLocks noGrp="1"/>
          </p:cNvSpPr>
          <p:nvPr>
            <p:ph type="sldNum" sz="quarter" idx="5"/>
          </p:nvPr>
        </p:nvSpPr>
        <p:spPr/>
        <p:txBody>
          <a:bodyPr/>
          <a:lstStyle/>
          <a:p>
            <a:fld id="{04CA774D-2543-463F-A77F-7587D6782DF4}" type="slidenum">
              <a:rPr lang="en-US" smtClean="0"/>
              <a:t>35</a:t>
            </a:fld>
            <a:endParaRPr lang="en-US"/>
          </a:p>
        </p:txBody>
      </p:sp>
    </p:spTree>
    <p:extLst>
      <p:ext uri="{BB962C8B-B14F-4D97-AF65-F5344CB8AC3E}">
        <p14:creationId xmlns:p14="http://schemas.microsoft.com/office/powerpoint/2010/main" val="37354546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given by Franz Schuttenhelm. See slide. </a:t>
            </a:r>
          </a:p>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36</a:t>
            </a:fld>
            <a:endParaRPr lang="en-US"/>
          </a:p>
        </p:txBody>
      </p:sp>
    </p:spTree>
    <p:extLst>
      <p:ext uri="{BB962C8B-B14F-4D97-AF65-F5344CB8AC3E}">
        <p14:creationId xmlns:p14="http://schemas.microsoft.com/office/powerpoint/2010/main" val="27725657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given by Jerrett </a:t>
            </a:r>
            <a:r>
              <a:rPr lang="en-US" dirty="0" err="1"/>
              <a:t>Brandes</a:t>
            </a:r>
            <a:r>
              <a:rPr lang="en-US" dirty="0"/>
              <a:t>. See slide. </a:t>
            </a:r>
          </a:p>
        </p:txBody>
      </p:sp>
      <p:sp>
        <p:nvSpPr>
          <p:cNvPr id="4" name="Slide Number Placeholder 3"/>
          <p:cNvSpPr>
            <a:spLocks noGrp="1"/>
          </p:cNvSpPr>
          <p:nvPr>
            <p:ph type="sldNum" sz="quarter" idx="5"/>
          </p:nvPr>
        </p:nvSpPr>
        <p:spPr/>
        <p:txBody>
          <a:bodyPr/>
          <a:lstStyle/>
          <a:p>
            <a:fld id="{04CA774D-2543-463F-A77F-7587D6782DF4}" type="slidenum">
              <a:rPr lang="en-US" smtClean="0"/>
              <a:t>37</a:t>
            </a:fld>
            <a:endParaRPr lang="en-US"/>
          </a:p>
        </p:txBody>
      </p:sp>
    </p:spTree>
    <p:extLst>
      <p:ext uri="{BB962C8B-B14F-4D97-AF65-F5344CB8AC3E}">
        <p14:creationId xmlns:p14="http://schemas.microsoft.com/office/powerpoint/2010/main" val="11514599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given by Jen Horkan. We are signing our MN/WI state contract on the odd years. We will also need to decide how long we want to continue to host the NRRCC in a joint venture with the NRRCC. </a:t>
            </a:r>
          </a:p>
        </p:txBody>
      </p:sp>
      <p:sp>
        <p:nvSpPr>
          <p:cNvPr id="4" name="Slide Number Placeholder 3"/>
          <p:cNvSpPr>
            <a:spLocks noGrp="1"/>
          </p:cNvSpPr>
          <p:nvPr>
            <p:ph type="sldNum" sz="quarter" idx="5"/>
          </p:nvPr>
        </p:nvSpPr>
        <p:spPr/>
        <p:txBody>
          <a:bodyPr/>
          <a:lstStyle/>
          <a:p>
            <a:fld id="{04CA774D-2543-463F-A77F-7587D6782DF4}" type="slidenum">
              <a:rPr lang="en-US" smtClean="0"/>
              <a:t>38</a:t>
            </a:fld>
            <a:endParaRPr lang="en-US"/>
          </a:p>
        </p:txBody>
      </p:sp>
    </p:spTree>
    <p:extLst>
      <p:ext uri="{BB962C8B-B14F-4D97-AF65-F5344CB8AC3E}">
        <p14:creationId xmlns:p14="http://schemas.microsoft.com/office/powerpoint/2010/main" val="14875093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given by Taya Haas. We have 970 likes on FB- goal is 1,000. Would like to expand our social media platform to tik-</a:t>
            </a:r>
            <a:r>
              <a:rPr lang="en-US" dirty="0" err="1"/>
              <a:t>tok</a:t>
            </a:r>
            <a:r>
              <a:rPr lang="en-US" dirty="0"/>
              <a:t>, etc.  </a:t>
            </a:r>
          </a:p>
        </p:txBody>
      </p:sp>
      <p:sp>
        <p:nvSpPr>
          <p:cNvPr id="4" name="Slide Number Placeholder 3"/>
          <p:cNvSpPr>
            <a:spLocks noGrp="1"/>
          </p:cNvSpPr>
          <p:nvPr>
            <p:ph type="sldNum" sz="quarter" idx="5"/>
          </p:nvPr>
        </p:nvSpPr>
        <p:spPr/>
        <p:txBody>
          <a:bodyPr/>
          <a:lstStyle/>
          <a:p>
            <a:fld id="{04CA774D-2543-463F-A77F-7587D6782DF4}" type="slidenum">
              <a:rPr lang="en-US" smtClean="0"/>
              <a:t>39</a:t>
            </a:fld>
            <a:endParaRPr lang="en-US"/>
          </a:p>
        </p:txBody>
      </p:sp>
    </p:spTree>
    <p:extLst>
      <p:ext uri="{BB962C8B-B14F-4D97-AF65-F5344CB8AC3E}">
        <p14:creationId xmlns:p14="http://schemas.microsoft.com/office/powerpoint/2010/main" val="10250656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given by Jodi Jaeger. </a:t>
            </a:r>
          </a:p>
          <a:p>
            <a:r>
              <a:rPr lang="en-US" dirty="0"/>
              <a:t>Director at large now with the AARC. There have been a large amount of staff turnovers at AARC. Heather </a:t>
            </a:r>
            <a:r>
              <a:rPr lang="en-US" dirty="0" err="1"/>
              <a:t>Willdon</a:t>
            </a:r>
            <a:r>
              <a:rPr lang="en-US" dirty="0"/>
              <a:t> will be supporting the affiliates and will be your contact. </a:t>
            </a:r>
          </a:p>
          <a:p>
            <a:r>
              <a:rPr lang="en-US" dirty="0"/>
              <a:t>Spring board meeting had DEI meeting. Membership has started to climb since Covid. Working on strategic goals and measures. </a:t>
            </a:r>
          </a:p>
          <a:p>
            <a:endParaRPr lang="en-US" dirty="0"/>
          </a:p>
          <a:p>
            <a:r>
              <a:rPr lang="en-US" dirty="0"/>
              <a:t>Social media NBRC be an RT, please share! </a:t>
            </a:r>
          </a:p>
        </p:txBody>
      </p:sp>
      <p:sp>
        <p:nvSpPr>
          <p:cNvPr id="4" name="Slide Number Placeholder 3"/>
          <p:cNvSpPr>
            <a:spLocks noGrp="1"/>
          </p:cNvSpPr>
          <p:nvPr>
            <p:ph type="sldNum" sz="quarter" idx="5"/>
          </p:nvPr>
        </p:nvSpPr>
        <p:spPr/>
        <p:txBody>
          <a:bodyPr/>
          <a:lstStyle/>
          <a:p>
            <a:fld id="{04CA774D-2543-463F-A77F-7587D6782DF4}" type="slidenum">
              <a:rPr lang="en-US" smtClean="0"/>
              <a:t>40</a:t>
            </a:fld>
            <a:endParaRPr lang="en-US"/>
          </a:p>
        </p:txBody>
      </p:sp>
    </p:spTree>
    <p:extLst>
      <p:ext uri="{BB962C8B-B14F-4D97-AF65-F5344CB8AC3E}">
        <p14:creationId xmlns:p14="http://schemas.microsoft.com/office/powerpoint/2010/main" val="19636025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did not send reports prior, please send them to be included in the minutes. </a:t>
            </a:r>
          </a:p>
        </p:txBody>
      </p:sp>
      <p:sp>
        <p:nvSpPr>
          <p:cNvPr id="4" name="Slide Number Placeholder 3"/>
          <p:cNvSpPr>
            <a:spLocks noGrp="1"/>
          </p:cNvSpPr>
          <p:nvPr>
            <p:ph type="sldNum" sz="quarter" idx="5"/>
          </p:nvPr>
        </p:nvSpPr>
        <p:spPr/>
        <p:txBody>
          <a:bodyPr/>
          <a:lstStyle/>
          <a:p>
            <a:fld id="{04CA774D-2543-463F-A77F-7587D6782DF4}" type="slidenum">
              <a:rPr lang="en-US" smtClean="0"/>
              <a:t>41</a:t>
            </a:fld>
            <a:endParaRPr lang="en-US"/>
          </a:p>
        </p:txBody>
      </p:sp>
    </p:spTree>
    <p:extLst>
      <p:ext uri="{BB962C8B-B14F-4D97-AF65-F5344CB8AC3E}">
        <p14:creationId xmlns:p14="http://schemas.microsoft.com/office/powerpoint/2010/main" val="17127648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sad to see Cardinal Stritch closing. </a:t>
            </a:r>
          </a:p>
          <a:p>
            <a:endParaRPr lang="en-US" dirty="0"/>
          </a:p>
          <a:p>
            <a:r>
              <a:rPr lang="en-US" dirty="0"/>
              <a:t>Madison College revised their clinical preceptor shadow program. </a:t>
            </a:r>
          </a:p>
          <a:p>
            <a:endParaRPr lang="en-US" dirty="0"/>
          </a:p>
          <a:p>
            <a:r>
              <a:rPr lang="en-US" dirty="0" err="1"/>
              <a:t>Kellianne</a:t>
            </a:r>
            <a:r>
              <a:rPr lang="en-US" dirty="0"/>
              <a:t> working with Rush to work on a Respiratory Master’s program.</a:t>
            </a:r>
          </a:p>
          <a:p>
            <a:endParaRPr lang="en-US" dirty="0"/>
          </a:p>
          <a:p>
            <a:r>
              <a:rPr lang="en-US" dirty="0"/>
              <a:t>Ron Pasewald is working on registering for the Nov 1-3</a:t>
            </a:r>
            <a:r>
              <a:rPr lang="en-US" baseline="30000" dirty="0"/>
              <a:t>rd </a:t>
            </a:r>
            <a:r>
              <a:rPr lang="en-US" dirty="0"/>
              <a:t> conference at Kalahari and registration is open for WI Guidance Councilor's association conference. </a:t>
            </a:r>
          </a:p>
        </p:txBody>
      </p:sp>
      <p:sp>
        <p:nvSpPr>
          <p:cNvPr id="4" name="Slide Number Placeholder 3"/>
          <p:cNvSpPr>
            <a:spLocks noGrp="1"/>
          </p:cNvSpPr>
          <p:nvPr>
            <p:ph type="sldNum" sz="quarter" idx="5"/>
          </p:nvPr>
        </p:nvSpPr>
        <p:spPr/>
        <p:txBody>
          <a:bodyPr/>
          <a:lstStyle/>
          <a:p>
            <a:fld id="{04CA774D-2543-463F-A77F-7587D6782DF4}" type="slidenum">
              <a:rPr lang="en-US" smtClean="0"/>
              <a:t>42</a:t>
            </a:fld>
            <a:endParaRPr lang="en-US"/>
          </a:p>
        </p:txBody>
      </p:sp>
    </p:spTree>
    <p:extLst>
      <p:ext uri="{BB962C8B-B14F-4D97-AF65-F5344CB8AC3E}">
        <p14:creationId xmlns:p14="http://schemas.microsoft.com/office/powerpoint/2010/main" val="520098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2250c9e95d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2250c9e95d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Motion to approve board members by Taya Hass</a:t>
            </a:r>
          </a:p>
          <a:p>
            <a:pPr marL="0" lvl="0" indent="0" algn="l" rtl="0">
              <a:spcBef>
                <a:spcPts val="0"/>
              </a:spcBef>
              <a:spcAft>
                <a:spcPts val="0"/>
              </a:spcAft>
              <a:buNone/>
            </a:pPr>
            <a:r>
              <a:rPr lang="en-US" dirty="0"/>
              <a:t>Seconded by Joe </a:t>
            </a:r>
            <a:r>
              <a:rPr lang="en-US" dirty="0" err="1"/>
              <a:t>Punzel</a:t>
            </a:r>
            <a:endParaRPr lang="en-US" dirty="0"/>
          </a:p>
          <a:p>
            <a:pPr marL="0" lvl="0" indent="0" algn="l" rtl="0">
              <a:spcBef>
                <a:spcPts val="0"/>
              </a:spcBef>
              <a:spcAft>
                <a:spcPts val="0"/>
              </a:spcAft>
              <a:buNone/>
            </a:pPr>
            <a:r>
              <a:rPr lang="en-US" dirty="0"/>
              <a:t>Motion passed </a:t>
            </a: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None in attendance. </a:t>
            </a:r>
          </a:p>
        </p:txBody>
      </p:sp>
      <p:sp>
        <p:nvSpPr>
          <p:cNvPr id="4" name="Slide Number Placeholder 3"/>
          <p:cNvSpPr>
            <a:spLocks noGrp="1"/>
          </p:cNvSpPr>
          <p:nvPr>
            <p:ph type="sldNum" sz="quarter" idx="5"/>
          </p:nvPr>
        </p:nvSpPr>
        <p:spPr/>
        <p:txBody>
          <a:bodyPr/>
          <a:lstStyle/>
          <a:p>
            <a:fld id="{04CA774D-2543-463F-A77F-7587D6782DF4}" type="slidenum">
              <a:rPr lang="en-US" smtClean="0"/>
              <a:t>43</a:t>
            </a:fld>
            <a:endParaRPr lang="en-US"/>
          </a:p>
        </p:txBody>
      </p:sp>
    </p:spTree>
    <p:extLst>
      <p:ext uri="{BB962C8B-B14F-4D97-AF65-F5344CB8AC3E}">
        <p14:creationId xmlns:p14="http://schemas.microsoft.com/office/powerpoint/2010/main" val="13922269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NRRCC is April 22-24, 2024</a:t>
            </a:r>
          </a:p>
        </p:txBody>
      </p:sp>
      <p:sp>
        <p:nvSpPr>
          <p:cNvPr id="4" name="Slide Number Placeholder 3"/>
          <p:cNvSpPr>
            <a:spLocks noGrp="1"/>
          </p:cNvSpPr>
          <p:nvPr>
            <p:ph type="sldNum" sz="quarter" idx="5"/>
          </p:nvPr>
        </p:nvSpPr>
        <p:spPr/>
        <p:txBody>
          <a:bodyPr/>
          <a:lstStyle/>
          <a:p>
            <a:fld id="{04CA774D-2543-463F-A77F-7587D6782DF4}" type="slidenum">
              <a:rPr lang="en-US" smtClean="0"/>
              <a:t>44</a:t>
            </a:fld>
            <a:endParaRPr lang="en-US"/>
          </a:p>
        </p:txBody>
      </p:sp>
    </p:spTree>
    <p:extLst>
      <p:ext uri="{BB962C8B-B14F-4D97-AF65-F5344CB8AC3E}">
        <p14:creationId xmlns:p14="http://schemas.microsoft.com/office/powerpoint/2010/main" val="7587060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Dustin Goodman made a motion to adjourn</a:t>
            </a:r>
          </a:p>
          <a:p>
            <a:r>
              <a:rPr lang="en-US" dirty="0"/>
              <a:t>Theresa </a:t>
            </a:r>
            <a:r>
              <a:rPr lang="en-US" dirty="0" err="1"/>
              <a:t>Meinen</a:t>
            </a:r>
            <a:r>
              <a:rPr lang="en-US" dirty="0"/>
              <a:t> 2</a:t>
            </a:r>
            <a:r>
              <a:rPr lang="en-US" baseline="30000" dirty="0"/>
              <a:t>nd</a:t>
            </a:r>
            <a:r>
              <a:rPr lang="en-US" dirty="0"/>
              <a:t> </a:t>
            </a:r>
          </a:p>
          <a:p>
            <a:r>
              <a:rPr lang="en-US" dirty="0"/>
              <a:t>Motion passed</a:t>
            </a:r>
          </a:p>
          <a:p>
            <a:r>
              <a:rPr lang="en-US" dirty="0"/>
              <a:t>Adjourned </a:t>
            </a:r>
            <a:r>
              <a:rPr lang="en-US"/>
              <a:t>at 5:48pm</a:t>
            </a:r>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45</a:t>
            </a:fld>
            <a:endParaRPr lang="en-US"/>
          </a:p>
        </p:txBody>
      </p:sp>
    </p:spTree>
    <p:extLst>
      <p:ext uri="{BB962C8B-B14F-4D97-AF65-F5344CB8AC3E}">
        <p14:creationId xmlns:p14="http://schemas.microsoft.com/office/powerpoint/2010/main" val="1551442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Franz Schuttenhelm  made a motion to adjourn</a:t>
            </a:r>
          </a:p>
          <a:p>
            <a:r>
              <a:rPr lang="en-US" dirty="0"/>
              <a:t>Theresa </a:t>
            </a:r>
            <a:r>
              <a:rPr lang="en-US" dirty="0" err="1"/>
              <a:t>Meinen</a:t>
            </a:r>
            <a:r>
              <a:rPr lang="en-US" dirty="0"/>
              <a:t>  2</a:t>
            </a:r>
            <a:r>
              <a:rPr lang="en-US" baseline="30000" dirty="0"/>
              <a:t>nd</a:t>
            </a:r>
            <a:r>
              <a:rPr lang="en-US" dirty="0"/>
              <a:t> </a:t>
            </a:r>
          </a:p>
          <a:p>
            <a:r>
              <a:rPr lang="en-US" dirty="0"/>
              <a:t>Motion passed</a:t>
            </a:r>
          </a:p>
          <a:p>
            <a:r>
              <a:rPr lang="en-US" dirty="0"/>
              <a:t>Adjourned at 4:35pm</a:t>
            </a:r>
          </a:p>
        </p:txBody>
      </p:sp>
      <p:sp>
        <p:nvSpPr>
          <p:cNvPr id="4" name="Slide Number Placeholder 3"/>
          <p:cNvSpPr>
            <a:spLocks noGrp="1"/>
          </p:cNvSpPr>
          <p:nvPr>
            <p:ph type="sldNum" sz="quarter" idx="5"/>
          </p:nvPr>
        </p:nvSpPr>
        <p:spPr/>
        <p:txBody>
          <a:bodyPr/>
          <a:lstStyle/>
          <a:p>
            <a:fld id="{04CA774D-2543-463F-A77F-7587D6782DF4}" type="slidenum">
              <a:rPr lang="en-US" smtClean="0"/>
              <a:t>6</a:t>
            </a:fld>
            <a:endParaRPr lang="en-US"/>
          </a:p>
        </p:txBody>
      </p:sp>
    </p:spTree>
    <p:extLst>
      <p:ext uri="{BB962C8B-B14F-4D97-AF65-F5344CB8AC3E}">
        <p14:creationId xmlns:p14="http://schemas.microsoft.com/office/powerpoint/2010/main" val="4016491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7</a:t>
            </a:fld>
            <a:endParaRPr lang="en-US"/>
          </a:p>
        </p:txBody>
      </p:sp>
    </p:spTree>
    <p:extLst>
      <p:ext uri="{BB962C8B-B14F-4D97-AF65-F5344CB8AC3E}">
        <p14:creationId xmlns:p14="http://schemas.microsoft.com/office/powerpoint/2010/main" val="312543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Quorum met at 4:35pm</a:t>
            </a:r>
          </a:p>
        </p:txBody>
      </p:sp>
      <p:sp>
        <p:nvSpPr>
          <p:cNvPr id="4" name="Slide Number Placeholder 3"/>
          <p:cNvSpPr>
            <a:spLocks noGrp="1"/>
          </p:cNvSpPr>
          <p:nvPr>
            <p:ph type="sldNum" sz="quarter" idx="5"/>
          </p:nvPr>
        </p:nvSpPr>
        <p:spPr/>
        <p:txBody>
          <a:bodyPr/>
          <a:lstStyle/>
          <a:p>
            <a:fld id="{04CA774D-2543-463F-A77F-7587D6782DF4}" type="slidenum">
              <a:rPr lang="en-US" smtClean="0"/>
              <a:t>8</a:t>
            </a:fld>
            <a:endParaRPr lang="en-US"/>
          </a:p>
        </p:txBody>
      </p:sp>
    </p:spTree>
    <p:extLst>
      <p:ext uri="{BB962C8B-B14F-4D97-AF65-F5344CB8AC3E}">
        <p14:creationId xmlns:p14="http://schemas.microsoft.com/office/powerpoint/2010/main" val="52353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CA774D-2543-463F-A77F-7587D6782DF4}" type="slidenum">
              <a:rPr lang="en-US" smtClean="0"/>
              <a:t>9</a:t>
            </a:fld>
            <a:endParaRPr lang="en-US"/>
          </a:p>
        </p:txBody>
      </p:sp>
    </p:spTree>
    <p:extLst>
      <p:ext uri="{BB962C8B-B14F-4D97-AF65-F5344CB8AC3E}">
        <p14:creationId xmlns:p14="http://schemas.microsoft.com/office/powerpoint/2010/main" val="2619646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Theresa Meinen Made a motion to approve the appointed chairs for this term</a:t>
            </a:r>
          </a:p>
          <a:p>
            <a:r>
              <a:rPr lang="en-US" dirty="0"/>
              <a:t>Seconded by Dustin Goodman  </a:t>
            </a:r>
          </a:p>
          <a:p>
            <a:r>
              <a:rPr lang="en-US" dirty="0"/>
              <a:t>Motion passed </a:t>
            </a:r>
          </a:p>
        </p:txBody>
      </p:sp>
      <p:sp>
        <p:nvSpPr>
          <p:cNvPr id="4" name="Slide Number Placeholder 3"/>
          <p:cNvSpPr>
            <a:spLocks noGrp="1"/>
          </p:cNvSpPr>
          <p:nvPr>
            <p:ph type="sldNum" sz="quarter" idx="5"/>
          </p:nvPr>
        </p:nvSpPr>
        <p:spPr/>
        <p:txBody>
          <a:bodyPr/>
          <a:lstStyle/>
          <a:p>
            <a:fld id="{04CA774D-2543-463F-A77F-7587D6782DF4}" type="slidenum">
              <a:rPr lang="en-US" smtClean="0"/>
              <a:t>10</a:t>
            </a:fld>
            <a:endParaRPr lang="en-US"/>
          </a:p>
        </p:txBody>
      </p:sp>
    </p:spTree>
    <p:extLst>
      <p:ext uri="{BB962C8B-B14F-4D97-AF65-F5344CB8AC3E}">
        <p14:creationId xmlns:p14="http://schemas.microsoft.com/office/powerpoint/2010/main" val="2411969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5F1C4-685D-4762-A72A-8D1E27EE35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652530-A0EE-4133-84DC-68C3884BB2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A000AB-3EE0-4F05-8C86-DB9675783F20}"/>
              </a:ext>
            </a:extLst>
          </p:cNvPr>
          <p:cNvSpPr>
            <a:spLocks noGrp="1"/>
          </p:cNvSpPr>
          <p:nvPr>
            <p:ph type="dt" sz="half" idx="10"/>
          </p:nvPr>
        </p:nvSpPr>
        <p:spPr/>
        <p:txBody>
          <a:bodyPr/>
          <a:lstStyle/>
          <a:p>
            <a:fld id="{56C52134-4A99-48D8-A100-E606D998E82D}" type="datetimeFigureOut">
              <a:rPr lang="en-US" smtClean="0"/>
              <a:t>10/19/2023</a:t>
            </a:fld>
            <a:endParaRPr lang="en-US"/>
          </a:p>
        </p:txBody>
      </p:sp>
      <p:sp>
        <p:nvSpPr>
          <p:cNvPr id="5" name="Footer Placeholder 4">
            <a:extLst>
              <a:ext uri="{FF2B5EF4-FFF2-40B4-BE49-F238E27FC236}">
                <a16:creationId xmlns:a16="http://schemas.microsoft.com/office/drawing/2014/main" id="{392F13D4-79C5-4E4E-9ADF-7212610EA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F8C06-A79B-459C-91C4-08A90142FC59}"/>
              </a:ext>
            </a:extLst>
          </p:cNvPr>
          <p:cNvSpPr>
            <a:spLocks noGrp="1"/>
          </p:cNvSpPr>
          <p:nvPr>
            <p:ph type="sldNum" sz="quarter" idx="12"/>
          </p:nvPr>
        </p:nvSpPr>
        <p:spPr/>
        <p:txBody>
          <a:bodyPr/>
          <a:lstStyle/>
          <a:p>
            <a:fld id="{4D1FDCE6-6BF9-4E13-B25F-13062C77AD7E}" type="slidenum">
              <a:rPr lang="en-US" smtClean="0"/>
              <a:t>‹#›</a:t>
            </a:fld>
            <a:endParaRPr lang="en-US"/>
          </a:p>
        </p:txBody>
      </p:sp>
    </p:spTree>
    <p:extLst>
      <p:ext uri="{BB962C8B-B14F-4D97-AF65-F5344CB8AC3E}">
        <p14:creationId xmlns:p14="http://schemas.microsoft.com/office/powerpoint/2010/main" val="4153519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1F5DE-4D0D-4189-B66C-F7DB7A7A26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96F088-AAB2-494A-912A-D9C4E0C32E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0BEF4F-95A7-422D-831A-F262868D3E2B}"/>
              </a:ext>
            </a:extLst>
          </p:cNvPr>
          <p:cNvSpPr>
            <a:spLocks noGrp="1"/>
          </p:cNvSpPr>
          <p:nvPr>
            <p:ph type="dt" sz="half" idx="10"/>
          </p:nvPr>
        </p:nvSpPr>
        <p:spPr/>
        <p:txBody>
          <a:bodyPr/>
          <a:lstStyle/>
          <a:p>
            <a:fld id="{56C52134-4A99-48D8-A100-E606D998E82D}" type="datetimeFigureOut">
              <a:rPr lang="en-US" smtClean="0"/>
              <a:t>10/19/2023</a:t>
            </a:fld>
            <a:endParaRPr lang="en-US"/>
          </a:p>
        </p:txBody>
      </p:sp>
      <p:sp>
        <p:nvSpPr>
          <p:cNvPr id="5" name="Footer Placeholder 4">
            <a:extLst>
              <a:ext uri="{FF2B5EF4-FFF2-40B4-BE49-F238E27FC236}">
                <a16:creationId xmlns:a16="http://schemas.microsoft.com/office/drawing/2014/main" id="{281902B0-BFB7-432A-A731-802054F7C2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EE9630-5894-48BF-9368-0A68B07CC2E2}"/>
              </a:ext>
            </a:extLst>
          </p:cNvPr>
          <p:cNvSpPr>
            <a:spLocks noGrp="1"/>
          </p:cNvSpPr>
          <p:nvPr>
            <p:ph type="sldNum" sz="quarter" idx="12"/>
          </p:nvPr>
        </p:nvSpPr>
        <p:spPr/>
        <p:txBody>
          <a:bodyPr/>
          <a:lstStyle/>
          <a:p>
            <a:fld id="{4D1FDCE6-6BF9-4E13-B25F-13062C77AD7E}" type="slidenum">
              <a:rPr lang="en-US" smtClean="0"/>
              <a:t>‹#›</a:t>
            </a:fld>
            <a:endParaRPr lang="en-US"/>
          </a:p>
        </p:txBody>
      </p:sp>
    </p:spTree>
    <p:extLst>
      <p:ext uri="{BB962C8B-B14F-4D97-AF65-F5344CB8AC3E}">
        <p14:creationId xmlns:p14="http://schemas.microsoft.com/office/powerpoint/2010/main" val="3384980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1A5CE8-BBDC-4E62-AA0C-5358E9ACB0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7828A8-E3B6-4A29-A576-A08B01C458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763357-34E3-4825-879B-59FB36497780}"/>
              </a:ext>
            </a:extLst>
          </p:cNvPr>
          <p:cNvSpPr>
            <a:spLocks noGrp="1"/>
          </p:cNvSpPr>
          <p:nvPr>
            <p:ph type="dt" sz="half" idx="10"/>
          </p:nvPr>
        </p:nvSpPr>
        <p:spPr/>
        <p:txBody>
          <a:bodyPr/>
          <a:lstStyle/>
          <a:p>
            <a:fld id="{56C52134-4A99-48D8-A100-E606D998E82D}" type="datetimeFigureOut">
              <a:rPr lang="en-US" smtClean="0"/>
              <a:t>10/19/2023</a:t>
            </a:fld>
            <a:endParaRPr lang="en-US"/>
          </a:p>
        </p:txBody>
      </p:sp>
      <p:sp>
        <p:nvSpPr>
          <p:cNvPr id="5" name="Footer Placeholder 4">
            <a:extLst>
              <a:ext uri="{FF2B5EF4-FFF2-40B4-BE49-F238E27FC236}">
                <a16:creationId xmlns:a16="http://schemas.microsoft.com/office/drawing/2014/main" id="{3B37F27E-8206-40EF-811C-18E2EC244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F04120-52B3-4FD0-A1A1-DCD21186C594}"/>
              </a:ext>
            </a:extLst>
          </p:cNvPr>
          <p:cNvSpPr>
            <a:spLocks noGrp="1"/>
          </p:cNvSpPr>
          <p:nvPr>
            <p:ph type="sldNum" sz="quarter" idx="12"/>
          </p:nvPr>
        </p:nvSpPr>
        <p:spPr/>
        <p:txBody>
          <a:bodyPr/>
          <a:lstStyle/>
          <a:p>
            <a:fld id="{4D1FDCE6-6BF9-4E13-B25F-13062C77AD7E}" type="slidenum">
              <a:rPr lang="en-US" smtClean="0"/>
              <a:t>‹#›</a:t>
            </a:fld>
            <a:endParaRPr lang="en-US"/>
          </a:p>
        </p:txBody>
      </p:sp>
    </p:spTree>
    <p:extLst>
      <p:ext uri="{BB962C8B-B14F-4D97-AF65-F5344CB8AC3E}">
        <p14:creationId xmlns:p14="http://schemas.microsoft.com/office/powerpoint/2010/main" val="2044610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5"/>
        <p:cNvGrpSpPr/>
        <p:nvPr/>
      </p:nvGrpSpPr>
      <p:grpSpPr>
        <a:xfrm>
          <a:off x="0" y="0"/>
          <a:ext cx="0" cy="0"/>
          <a:chOff x="0" y="0"/>
          <a:chExt cx="0" cy="0"/>
        </a:xfrm>
      </p:grpSpPr>
      <p:cxnSp>
        <p:nvCxnSpPr>
          <p:cNvPr id="66" name="Google Shape;66;p16"/>
          <p:cNvCxnSpPr/>
          <p:nvPr/>
        </p:nvCxnSpPr>
        <p:spPr>
          <a:xfrm>
            <a:off x="656751" y="1680379"/>
            <a:ext cx="566400" cy="0"/>
          </a:xfrm>
          <a:prstGeom prst="straightConnector1">
            <a:avLst/>
          </a:prstGeom>
          <a:noFill/>
          <a:ln w="38100" cap="flat" cmpd="sng">
            <a:solidFill>
              <a:schemeClr val="accent4"/>
            </a:solidFill>
            <a:prstDash val="solid"/>
            <a:round/>
            <a:headEnd type="none" w="sm" len="sm"/>
            <a:tailEnd type="none" w="sm" len="sm"/>
          </a:ln>
        </p:spPr>
      </p:cxnSp>
      <p:sp>
        <p:nvSpPr>
          <p:cNvPr id="67" name="Google Shape;67;p16"/>
          <p:cNvSpPr txBox="1">
            <a:spLocks noGrp="1"/>
          </p:cNvSpPr>
          <p:nvPr>
            <p:ph type="title"/>
          </p:nvPr>
        </p:nvSpPr>
        <p:spPr>
          <a:xfrm>
            <a:off x="517200" y="610700"/>
            <a:ext cx="11157600" cy="914800"/>
          </a:xfrm>
          <a:prstGeom prst="rect">
            <a:avLst/>
          </a:prstGeom>
        </p:spPr>
        <p:txBody>
          <a:bodyPr spcFirstLastPara="1" wrap="square" lIns="91425" tIns="91425" rIns="91425" bIns="91425" anchor="b"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8" name="Google Shape;68;p16"/>
          <p:cNvSpPr txBox="1">
            <a:spLocks noGrp="1"/>
          </p:cNvSpPr>
          <p:nvPr>
            <p:ph type="body" idx="1"/>
          </p:nvPr>
        </p:nvSpPr>
        <p:spPr>
          <a:xfrm>
            <a:off x="517200" y="1986432"/>
            <a:ext cx="11157600" cy="4105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69" name="Google Shape;69;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76443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C5C1E-61F8-4EDD-A7BF-8DCB1DB333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8B3EBB-F805-4792-AC59-8F3CEB7631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A7F620-5159-46AD-9ACA-067D8EB9540E}"/>
              </a:ext>
            </a:extLst>
          </p:cNvPr>
          <p:cNvSpPr>
            <a:spLocks noGrp="1"/>
          </p:cNvSpPr>
          <p:nvPr>
            <p:ph type="dt" sz="half" idx="10"/>
          </p:nvPr>
        </p:nvSpPr>
        <p:spPr/>
        <p:txBody>
          <a:bodyPr/>
          <a:lstStyle/>
          <a:p>
            <a:fld id="{56C52134-4A99-48D8-A100-E606D998E82D}" type="datetimeFigureOut">
              <a:rPr lang="en-US" smtClean="0"/>
              <a:t>10/19/2023</a:t>
            </a:fld>
            <a:endParaRPr lang="en-US"/>
          </a:p>
        </p:txBody>
      </p:sp>
      <p:sp>
        <p:nvSpPr>
          <p:cNvPr id="5" name="Footer Placeholder 4">
            <a:extLst>
              <a:ext uri="{FF2B5EF4-FFF2-40B4-BE49-F238E27FC236}">
                <a16:creationId xmlns:a16="http://schemas.microsoft.com/office/drawing/2014/main" id="{C08FC75C-1956-4F7F-8684-DEC9866AF5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26B187-AEF3-455A-AB26-D3342C93EE8B}"/>
              </a:ext>
            </a:extLst>
          </p:cNvPr>
          <p:cNvSpPr>
            <a:spLocks noGrp="1"/>
          </p:cNvSpPr>
          <p:nvPr>
            <p:ph type="sldNum" sz="quarter" idx="12"/>
          </p:nvPr>
        </p:nvSpPr>
        <p:spPr/>
        <p:txBody>
          <a:bodyPr/>
          <a:lstStyle/>
          <a:p>
            <a:fld id="{4D1FDCE6-6BF9-4E13-B25F-13062C77AD7E}" type="slidenum">
              <a:rPr lang="en-US" smtClean="0"/>
              <a:t>‹#›</a:t>
            </a:fld>
            <a:endParaRPr lang="en-US"/>
          </a:p>
        </p:txBody>
      </p:sp>
    </p:spTree>
    <p:extLst>
      <p:ext uri="{BB962C8B-B14F-4D97-AF65-F5344CB8AC3E}">
        <p14:creationId xmlns:p14="http://schemas.microsoft.com/office/powerpoint/2010/main" val="3039731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DECBA-A694-4CEF-A3AE-4E69AA71AF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A2E3FF-F593-489A-B19C-5D4E364830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BC228E-F206-4493-A08F-4C38F87D5D5D}"/>
              </a:ext>
            </a:extLst>
          </p:cNvPr>
          <p:cNvSpPr>
            <a:spLocks noGrp="1"/>
          </p:cNvSpPr>
          <p:nvPr>
            <p:ph type="dt" sz="half" idx="10"/>
          </p:nvPr>
        </p:nvSpPr>
        <p:spPr/>
        <p:txBody>
          <a:bodyPr/>
          <a:lstStyle/>
          <a:p>
            <a:fld id="{56C52134-4A99-48D8-A100-E606D998E82D}" type="datetimeFigureOut">
              <a:rPr lang="en-US" smtClean="0"/>
              <a:t>10/19/2023</a:t>
            </a:fld>
            <a:endParaRPr lang="en-US"/>
          </a:p>
        </p:txBody>
      </p:sp>
      <p:sp>
        <p:nvSpPr>
          <p:cNvPr id="5" name="Footer Placeholder 4">
            <a:extLst>
              <a:ext uri="{FF2B5EF4-FFF2-40B4-BE49-F238E27FC236}">
                <a16:creationId xmlns:a16="http://schemas.microsoft.com/office/drawing/2014/main" id="{117262FB-4DE0-4F4B-93AD-107C8A0B38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2BEA9E-FE22-4AF5-BB75-CEFA1213B693}"/>
              </a:ext>
            </a:extLst>
          </p:cNvPr>
          <p:cNvSpPr>
            <a:spLocks noGrp="1"/>
          </p:cNvSpPr>
          <p:nvPr>
            <p:ph type="sldNum" sz="quarter" idx="12"/>
          </p:nvPr>
        </p:nvSpPr>
        <p:spPr/>
        <p:txBody>
          <a:bodyPr/>
          <a:lstStyle/>
          <a:p>
            <a:fld id="{4D1FDCE6-6BF9-4E13-B25F-13062C77AD7E}" type="slidenum">
              <a:rPr lang="en-US" smtClean="0"/>
              <a:t>‹#›</a:t>
            </a:fld>
            <a:endParaRPr lang="en-US"/>
          </a:p>
        </p:txBody>
      </p:sp>
    </p:spTree>
    <p:extLst>
      <p:ext uri="{BB962C8B-B14F-4D97-AF65-F5344CB8AC3E}">
        <p14:creationId xmlns:p14="http://schemas.microsoft.com/office/powerpoint/2010/main" val="1515086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0643F-9D88-4F05-85A8-0BC3E4CA7B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03CF16-31E2-4DC9-9ED8-1DAF812E7E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D1FDF9-435C-4E00-AB5C-3674E470EC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B82120-E6CB-4A59-A410-5B7864FDDEA4}"/>
              </a:ext>
            </a:extLst>
          </p:cNvPr>
          <p:cNvSpPr>
            <a:spLocks noGrp="1"/>
          </p:cNvSpPr>
          <p:nvPr>
            <p:ph type="dt" sz="half" idx="10"/>
          </p:nvPr>
        </p:nvSpPr>
        <p:spPr/>
        <p:txBody>
          <a:bodyPr/>
          <a:lstStyle/>
          <a:p>
            <a:fld id="{56C52134-4A99-48D8-A100-E606D998E82D}" type="datetimeFigureOut">
              <a:rPr lang="en-US" smtClean="0"/>
              <a:t>10/19/2023</a:t>
            </a:fld>
            <a:endParaRPr lang="en-US"/>
          </a:p>
        </p:txBody>
      </p:sp>
      <p:sp>
        <p:nvSpPr>
          <p:cNvPr id="6" name="Footer Placeholder 5">
            <a:extLst>
              <a:ext uri="{FF2B5EF4-FFF2-40B4-BE49-F238E27FC236}">
                <a16:creationId xmlns:a16="http://schemas.microsoft.com/office/drawing/2014/main" id="{FB1C4B61-F2A4-4D7F-A045-A8CFAADEF7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DCC843-A906-4D4A-B457-939751906562}"/>
              </a:ext>
            </a:extLst>
          </p:cNvPr>
          <p:cNvSpPr>
            <a:spLocks noGrp="1"/>
          </p:cNvSpPr>
          <p:nvPr>
            <p:ph type="sldNum" sz="quarter" idx="12"/>
          </p:nvPr>
        </p:nvSpPr>
        <p:spPr/>
        <p:txBody>
          <a:bodyPr/>
          <a:lstStyle/>
          <a:p>
            <a:fld id="{4D1FDCE6-6BF9-4E13-B25F-13062C77AD7E}" type="slidenum">
              <a:rPr lang="en-US" smtClean="0"/>
              <a:t>‹#›</a:t>
            </a:fld>
            <a:endParaRPr lang="en-US"/>
          </a:p>
        </p:txBody>
      </p:sp>
    </p:spTree>
    <p:extLst>
      <p:ext uri="{BB962C8B-B14F-4D97-AF65-F5344CB8AC3E}">
        <p14:creationId xmlns:p14="http://schemas.microsoft.com/office/powerpoint/2010/main" val="3732542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DD864-2799-4828-B7BC-99CA794B39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2F74C4-9AC9-42C2-9707-46EFF8B5E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AA3ED0-568B-46AE-A266-A82D5A2230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91414E-9FE8-4282-8A8D-1A31001988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793ECE-B0FF-4459-8D83-77B9630BF0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04DD25-22DF-4AEA-B858-48C1C41D493D}"/>
              </a:ext>
            </a:extLst>
          </p:cNvPr>
          <p:cNvSpPr>
            <a:spLocks noGrp="1"/>
          </p:cNvSpPr>
          <p:nvPr>
            <p:ph type="dt" sz="half" idx="10"/>
          </p:nvPr>
        </p:nvSpPr>
        <p:spPr/>
        <p:txBody>
          <a:bodyPr/>
          <a:lstStyle/>
          <a:p>
            <a:fld id="{56C52134-4A99-48D8-A100-E606D998E82D}" type="datetimeFigureOut">
              <a:rPr lang="en-US" smtClean="0"/>
              <a:t>10/19/2023</a:t>
            </a:fld>
            <a:endParaRPr lang="en-US"/>
          </a:p>
        </p:txBody>
      </p:sp>
      <p:sp>
        <p:nvSpPr>
          <p:cNvPr id="8" name="Footer Placeholder 7">
            <a:extLst>
              <a:ext uri="{FF2B5EF4-FFF2-40B4-BE49-F238E27FC236}">
                <a16:creationId xmlns:a16="http://schemas.microsoft.com/office/drawing/2014/main" id="{69109D45-56AB-4D1F-BDC5-B578046BD2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927FD0-2507-4DDF-8428-D17B3250AF18}"/>
              </a:ext>
            </a:extLst>
          </p:cNvPr>
          <p:cNvSpPr>
            <a:spLocks noGrp="1"/>
          </p:cNvSpPr>
          <p:nvPr>
            <p:ph type="sldNum" sz="quarter" idx="12"/>
          </p:nvPr>
        </p:nvSpPr>
        <p:spPr/>
        <p:txBody>
          <a:bodyPr/>
          <a:lstStyle/>
          <a:p>
            <a:fld id="{4D1FDCE6-6BF9-4E13-B25F-13062C77AD7E}" type="slidenum">
              <a:rPr lang="en-US" smtClean="0"/>
              <a:t>‹#›</a:t>
            </a:fld>
            <a:endParaRPr lang="en-US"/>
          </a:p>
        </p:txBody>
      </p:sp>
    </p:spTree>
    <p:extLst>
      <p:ext uri="{BB962C8B-B14F-4D97-AF65-F5344CB8AC3E}">
        <p14:creationId xmlns:p14="http://schemas.microsoft.com/office/powerpoint/2010/main" val="1118009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9DED5-E617-40DF-A892-42C86B860B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A73755-57D1-4DE3-9AFD-02CCFD89ED15}"/>
              </a:ext>
            </a:extLst>
          </p:cNvPr>
          <p:cNvSpPr>
            <a:spLocks noGrp="1"/>
          </p:cNvSpPr>
          <p:nvPr>
            <p:ph type="dt" sz="half" idx="10"/>
          </p:nvPr>
        </p:nvSpPr>
        <p:spPr/>
        <p:txBody>
          <a:bodyPr/>
          <a:lstStyle/>
          <a:p>
            <a:fld id="{56C52134-4A99-48D8-A100-E606D998E82D}" type="datetimeFigureOut">
              <a:rPr lang="en-US" smtClean="0"/>
              <a:t>10/19/2023</a:t>
            </a:fld>
            <a:endParaRPr lang="en-US"/>
          </a:p>
        </p:txBody>
      </p:sp>
      <p:sp>
        <p:nvSpPr>
          <p:cNvPr id="4" name="Footer Placeholder 3">
            <a:extLst>
              <a:ext uri="{FF2B5EF4-FFF2-40B4-BE49-F238E27FC236}">
                <a16:creationId xmlns:a16="http://schemas.microsoft.com/office/drawing/2014/main" id="{67B581F3-9703-4B6F-AB5B-B21DA414E6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578D22-1E4D-410B-963D-C6FDDD3A0579}"/>
              </a:ext>
            </a:extLst>
          </p:cNvPr>
          <p:cNvSpPr>
            <a:spLocks noGrp="1"/>
          </p:cNvSpPr>
          <p:nvPr>
            <p:ph type="sldNum" sz="quarter" idx="12"/>
          </p:nvPr>
        </p:nvSpPr>
        <p:spPr/>
        <p:txBody>
          <a:bodyPr/>
          <a:lstStyle/>
          <a:p>
            <a:fld id="{4D1FDCE6-6BF9-4E13-B25F-13062C77AD7E}" type="slidenum">
              <a:rPr lang="en-US" smtClean="0"/>
              <a:t>‹#›</a:t>
            </a:fld>
            <a:endParaRPr lang="en-US"/>
          </a:p>
        </p:txBody>
      </p:sp>
    </p:spTree>
    <p:extLst>
      <p:ext uri="{BB962C8B-B14F-4D97-AF65-F5344CB8AC3E}">
        <p14:creationId xmlns:p14="http://schemas.microsoft.com/office/powerpoint/2010/main" val="2293496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5CB843-DAED-4478-8B2A-7E76DC731C93}"/>
              </a:ext>
            </a:extLst>
          </p:cNvPr>
          <p:cNvSpPr>
            <a:spLocks noGrp="1"/>
          </p:cNvSpPr>
          <p:nvPr>
            <p:ph type="dt" sz="half" idx="10"/>
          </p:nvPr>
        </p:nvSpPr>
        <p:spPr/>
        <p:txBody>
          <a:bodyPr/>
          <a:lstStyle/>
          <a:p>
            <a:fld id="{56C52134-4A99-48D8-A100-E606D998E82D}" type="datetimeFigureOut">
              <a:rPr lang="en-US" smtClean="0"/>
              <a:t>10/19/2023</a:t>
            </a:fld>
            <a:endParaRPr lang="en-US"/>
          </a:p>
        </p:txBody>
      </p:sp>
      <p:sp>
        <p:nvSpPr>
          <p:cNvPr id="3" name="Footer Placeholder 2">
            <a:extLst>
              <a:ext uri="{FF2B5EF4-FFF2-40B4-BE49-F238E27FC236}">
                <a16:creationId xmlns:a16="http://schemas.microsoft.com/office/drawing/2014/main" id="{A42BBFD6-94F7-4681-BAF5-2C9FCA1556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D646FA-32E1-41F1-9F70-E96AC8C6BD46}"/>
              </a:ext>
            </a:extLst>
          </p:cNvPr>
          <p:cNvSpPr>
            <a:spLocks noGrp="1"/>
          </p:cNvSpPr>
          <p:nvPr>
            <p:ph type="sldNum" sz="quarter" idx="12"/>
          </p:nvPr>
        </p:nvSpPr>
        <p:spPr/>
        <p:txBody>
          <a:bodyPr/>
          <a:lstStyle/>
          <a:p>
            <a:fld id="{4D1FDCE6-6BF9-4E13-B25F-13062C77AD7E}" type="slidenum">
              <a:rPr lang="en-US" smtClean="0"/>
              <a:t>‹#›</a:t>
            </a:fld>
            <a:endParaRPr lang="en-US"/>
          </a:p>
        </p:txBody>
      </p:sp>
    </p:spTree>
    <p:extLst>
      <p:ext uri="{BB962C8B-B14F-4D97-AF65-F5344CB8AC3E}">
        <p14:creationId xmlns:p14="http://schemas.microsoft.com/office/powerpoint/2010/main" val="1102974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D08AA-58BB-43DA-A553-07595B98D1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E3B139-CF01-4F67-93B6-8D095EFAD5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2BB858-DA17-454C-B178-DCC37661F0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26E8A9-066A-454B-8497-946018B806B5}"/>
              </a:ext>
            </a:extLst>
          </p:cNvPr>
          <p:cNvSpPr>
            <a:spLocks noGrp="1"/>
          </p:cNvSpPr>
          <p:nvPr>
            <p:ph type="dt" sz="half" idx="10"/>
          </p:nvPr>
        </p:nvSpPr>
        <p:spPr/>
        <p:txBody>
          <a:bodyPr/>
          <a:lstStyle/>
          <a:p>
            <a:fld id="{56C52134-4A99-48D8-A100-E606D998E82D}" type="datetimeFigureOut">
              <a:rPr lang="en-US" smtClean="0"/>
              <a:t>10/19/2023</a:t>
            </a:fld>
            <a:endParaRPr lang="en-US"/>
          </a:p>
        </p:txBody>
      </p:sp>
      <p:sp>
        <p:nvSpPr>
          <p:cNvPr id="6" name="Footer Placeholder 5">
            <a:extLst>
              <a:ext uri="{FF2B5EF4-FFF2-40B4-BE49-F238E27FC236}">
                <a16:creationId xmlns:a16="http://schemas.microsoft.com/office/drawing/2014/main" id="{C1AB5EA9-8CE3-41BC-8FA6-FE1CB19528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E49673-FB03-4531-99F5-3BE6E5968B82}"/>
              </a:ext>
            </a:extLst>
          </p:cNvPr>
          <p:cNvSpPr>
            <a:spLocks noGrp="1"/>
          </p:cNvSpPr>
          <p:nvPr>
            <p:ph type="sldNum" sz="quarter" idx="12"/>
          </p:nvPr>
        </p:nvSpPr>
        <p:spPr/>
        <p:txBody>
          <a:bodyPr/>
          <a:lstStyle/>
          <a:p>
            <a:fld id="{4D1FDCE6-6BF9-4E13-B25F-13062C77AD7E}" type="slidenum">
              <a:rPr lang="en-US" smtClean="0"/>
              <a:t>‹#›</a:t>
            </a:fld>
            <a:endParaRPr lang="en-US"/>
          </a:p>
        </p:txBody>
      </p:sp>
    </p:spTree>
    <p:extLst>
      <p:ext uri="{BB962C8B-B14F-4D97-AF65-F5344CB8AC3E}">
        <p14:creationId xmlns:p14="http://schemas.microsoft.com/office/powerpoint/2010/main" val="4249397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8C829-2552-45A0-860C-91B7DED2D5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8382DE-1FB3-44C5-9F2F-43C2B753B6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6F94D4-213D-473F-9376-82E96F26B9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C0D5AA-9EF2-48D5-84BC-A354E206724A}"/>
              </a:ext>
            </a:extLst>
          </p:cNvPr>
          <p:cNvSpPr>
            <a:spLocks noGrp="1"/>
          </p:cNvSpPr>
          <p:nvPr>
            <p:ph type="dt" sz="half" idx="10"/>
          </p:nvPr>
        </p:nvSpPr>
        <p:spPr/>
        <p:txBody>
          <a:bodyPr/>
          <a:lstStyle/>
          <a:p>
            <a:fld id="{56C52134-4A99-48D8-A100-E606D998E82D}" type="datetimeFigureOut">
              <a:rPr lang="en-US" smtClean="0"/>
              <a:t>10/19/2023</a:t>
            </a:fld>
            <a:endParaRPr lang="en-US"/>
          </a:p>
        </p:txBody>
      </p:sp>
      <p:sp>
        <p:nvSpPr>
          <p:cNvPr id="6" name="Footer Placeholder 5">
            <a:extLst>
              <a:ext uri="{FF2B5EF4-FFF2-40B4-BE49-F238E27FC236}">
                <a16:creationId xmlns:a16="http://schemas.microsoft.com/office/drawing/2014/main" id="{62F9E6F0-0316-4169-B4C8-28917ACC7D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EE06F8-60E9-47B7-8BDE-E26A8D82E10F}"/>
              </a:ext>
            </a:extLst>
          </p:cNvPr>
          <p:cNvSpPr>
            <a:spLocks noGrp="1"/>
          </p:cNvSpPr>
          <p:nvPr>
            <p:ph type="sldNum" sz="quarter" idx="12"/>
          </p:nvPr>
        </p:nvSpPr>
        <p:spPr/>
        <p:txBody>
          <a:bodyPr/>
          <a:lstStyle/>
          <a:p>
            <a:fld id="{4D1FDCE6-6BF9-4E13-B25F-13062C77AD7E}" type="slidenum">
              <a:rPr lang="en-US" smtClean="0"/>
              <a:t>‹#›</a:t>
            </a:fld>
            <a:endParaRPr lang="en-US"/>
          </a:p>
        </p:txBody>
      </p:sp>
    </p:spTree>
    <p:extLst>
      <p:ext uri="{BB962C8B-B14F-4D97-AF65-F5344CB8AC3E}">
        <p14:creationId xmlns:p14="http://schemas.microsoft.com/office/powerpoint/2010/main" val="1520052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3981F4-7110-4154-994E-EFE6BE369D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E22D9B-284E-47D5-B901-5766700BC3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43085A-959D-4C9E-8420-0225076DA2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C52134-4A99-48D8-A100-E606D998E82D}" type="datetimeFigureOut">
              <a:rPr lang="en-US" smtClean="0"/>
              <a:t>10/19/2023</a:t>
            </a:fld>
            <a:endParaRPr lang="en-US"/>
          </a:p>
        </p:txBody>
      </p:sp>
      <p:sp>
        <p:nvSpPr>
          <p:cNvPr id="5" name="Footer Placeholder 4">
            <a:extLst>
              <a:ext uri="{FF2B5EF4-FFF2-40B4-BE49-F238E27FC236}">
                <a16:creationId xmlns:a16="http://schemas.microsoft.com/office/drawing/2014/main" id="{09A98B48-AE49-45A7-8466-B36FDC375E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7E9910-E16E-4F7E-8A8A-49CC807782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1FDCE6-6BF9-4E13-B25F-13062C77AD7E}" type="slidenum">
              <a:rPr lang="en-US" smtClean="0"/>
              <a:t>‹#›</a:t>
            </a:fld>
            <a:endParaRPr lang="en-US"/>
          </a:p>
        </p:txBody>
      </p:sp>
    </p:spTree>
    <p:extLst>
      <p:ext uri="{BB962C8B-B14F-4D97-AF65-F5344CB8AC3E}">
        <p14:creationId xmlns:p14="http://schemas.microsoft.com/office/powerpoint/2010/main" val="36554520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C610E9-BFCF-4965-887A-C5FD3F898D72}"/>
              </a:ext>
            </a:extLst>
          </p:cNvPr>
          <p:cNvPicPr>
            <a:picLocks noChangeAspect="1"/>
          </p:cNvPicPr>
          <p:nvPr/>
        </p:nvPicPr>
        <p:blipFill>
          <a:blip r:embed="rId3"/>
          <a:stretch>
            <a:fillRect/>
          </a:stretch>
        </p:blipFill>
        <p:spPr>
          <a:xfrm>
            <a:off x="4896487" y="3317478"/>
            <a:ext cx="2399025" cy="1782762"/>
          </a:xfrm>
          <a:prstGeom prst="rect">
            <a:avLst/>
          </a:prstGeom>
        </p:spPr>
      </p:pic>
      <p:sp>
        <p:nvSpPr>
          <p:cNvPr id="2" name="Title 1">
            <a:extLst>
              <a:ext uri="{FF2B5EF4-FFF2-40B4-BE49-F238E27FC236}">
                <a16:creationId xmlns:a16="http://schemas.microsoft.com/office/drawing/2014/main" id="{682C9A27-7D9D-4EBD-A60E-8A7AEC825089}"/>
              </a:ext>
            </a:extLst>
          </p:cNvPr>
          <p:cNvSpPr>
            <a:spLocks noGrp="1"/>
          </p:cNvSpPr>
          <p:nvPr>
            <p:ph type="ctrTitle"/>
          </p:nvPr>
        </p:nvSpPr>
        <p:spPr>
          <a:xfrm>
            <a:off x="1523999" y="599281"/>
            <a:ext cx="9144000" cy="2387600"/>
          </a:xfrm>
        </p:spPr>
        <p:txBody>
          <a:bodyPr>
            <a:normAutofit fontScale="90000"/>
          </a:bodyPr>
          <a:lstStyle/>
          <a:p>
            <a:r>
              <a:rPr lang="en-US" dirty="0"/>
              <a:t>Wisconsin Society for Respiratory Care</a:t>
            </a:r>
            <a:br>
              <a:rPr lang="en-US" dirty="0"/>
            </a:br>
            <a:r>
              <a:rPr lang="en-US" dirty="0"/>
              <a:t>Board Meeting</a:t>
            </a:r>
          </a:p>
        </p:txBody>
      </p:sp>
      <p:sp>
        <p:nvSpPr>
          <p:cNvPr id="3" name="Subtitle 2">
            <a:extLst>
              <a:ext uri="{FF2B5EF4-FFF2-40B4-BE49-F238E27FC236}">
                <a16:creationId xmlns:a16="http://schemas.microsoft.com/office/drawing/2014/main" id="{C46A709F-2BF0-4511-9AB3-BB4DEF5B5616}"/>
              </a:ext>
            </a:extLst>
          </p:cNvPr>
          <p:cNvSpPr>
            <a:spLocks noGrp="1"/>
          </p:cNvSpPr>
          <p:nvPr>
            <p:ph type="subTitle" idx="1"/>
          </p:nvPr>
        </p:nvSpPr>
        <p:spPr>
          <a:xfrm>
            <a:off x="1524000" y="5430837"/>
            <a:ext cx="9144000" cy="1655762"/>
          </a:xfrm>
        </p:spPr>
        <p:txBody>
          <a:bodyPr/>
          <a:lstStyle/>
          <a:p>
            <a:r>
              <a:rPr lang="en-US" dirty="0"/>
              <a:t>NRRCC Board Meeting- April 30, 2023</a:t>
            </a:r>
          </a:p>
          <a:p>
            <a:endParaRPr lang="en-US" dirty="0"/>
          </a:p>
          <a:p>
            <a:r>
              <a:rPr lang="en-US" b="1" dirty="0"/>
              <a:t>OUTGOING</a:t>
            </a:r>
          </a:p>
          <a:p>
            <a:endParaRPr lang="en-US" dirty="0"/>
          </a:p>
          <a:p>
            <a:endParaRPr lang="en-US" dirty="0"/>
          </a:p>
        </p:txBody>
      </p:sp>
    </p:spTree>
    <p:extLst>
      <p:ext uri="{BB962C8B-B14F-4D97-AF65-F5344CB8AC3E}">
        <p14:creationId xmlns:p14="http://schemas.microsoft.com/office/powerpoint/2010/main" val="1152282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3F64C-583A-47C8-9E6B-5C0F7A766126}"/>
              </a:ext>
            </a:extLst>
          </p:cNvPr>
          <p:cNvSpPr>
            <a:spLocks noGrp="1"/>
          </p:cNvSpPr>
          <p:nvPr>
            <p:ph type="title"/>
          </p:nvPr>
        </p:nvSpPr>
        <p:spPr/>
        <p:txBody>
          <a:bodyPr/>
          <a:lstStyle/>
          <a:p>
            <a:r>
              <a:rPr lang="en-US" dirty="0"/>
              <a:t>Appointed Chairs for this term</a:t>
            </a:r>
          </a:p>
        </p:txBody>
      </p:sp>
      <p:sp>
        <p:nvSpPr>
          <p:cNvPr id="3" name="Content Placeholder 2">
            <a:extLst>
              <a:ext uri="{FF2B5EF4-FFF2-40B4-BE49-F238E27FC236}">
                <a16:creationId xmlns:a16="http://schemas.microsoft.com/office/drawing/2014/main" id="{DE8C0D2A-738C-438D-B3FF-E3DD7BB0CCF3}"/>
              </a:ext>
            </a:extLst>
          </p:cNvPr>
          <p:cNvSpPr>
            <a:spLocks noGrp="1"/>
          </p:cNvSpPr>
          <p:nvPr>
            <p:ph idx="1"/>
          </p:nvPr>
        </p:nvSpPr>
        <p:spPr/>
        <p:txBody>
          <a:bodyPr>
            <a:normAutofit/>
          </a:bodyPr>
          <a:lstStyle/>
          <a:p>
            <a:pPr lvl="1"/>
            <a:endParaRPr lang="en-US" dirty="0"/>
          </a:p>
          <a:p>
            <a:r>
              <a:rPr lang="en-US" dirty="0"/>
              <a:t>New</a:t>
            </a:r>
          </a:p>
          <a:p>
            <a:pPr lvl="1"/>
            <a:r>
              <a:rPr lang="en-US" dirty="0"/>
              <a:t>Taya Haas, Media Relations (Co-Chair)</a:t>
            </a:r>
          </a:p>
          <a:p>
            <a:pPr lvl="1"/>
            <a:r>
              <a:rPr lang="en-US" dirty="0"/>
              <a:t>Sarah Bazelak, Legislative (Co-Chair)</a:t>
            </a:r>
          </a:p>
          <a:p>
            <a:pPr lvl="1"/>
            <a:endParaRPr lang="en-US" dirty="0"/>
          </a:p>
          <a:p>
            <a:endParaRPr lang="en-US" dirty="0"/>
          </a:p>
        </p:txBody>
      </p:sp>
    </p:spTree>
    <p:extLst>
      <p:ext uri="{BB962C8B-B14F-4D97-AF65-F5344CB8AC3E}">
        <p14:creationId xmlns:p14="http://schemas.microsoft.com/office/powerpoint/2010/main" val="1650913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16B26-D93B-4463-B85B-DB47CA324E77}"/>
              </a:ext>
            </a:extLst>
          </p:cNvPr>
          <p:cNvSpPr>
            <a:spLocks noGrp="1"/>
          </p:cNvSpPr>
          <p:nvPr>
            <p:ph type="title"/>
          </p:nvPr>
        </p:nvSpPr>
        <p:spPr/>
        <p:txBody>
          <a:bodyPr/>
          <a:lstStyle/>
          <a:p>
            <a:pPr algn="ctr"/>
            <a:r>
              <a:rPr lang="en-US" dirty="0"/>
              <a:t>A moment for </a:t>
            </a:r>
            <a:r>
              <a:rPr lang="en-US" b="1" dirty="0"/>
              <a:t>hyperoxygenation…..</a:t>
            </a:r>
            <a:endParaRPr lang="en-US" dirty="0"/>
          </a:p>
        </p:txBody>
      </p:sp>
      <p:sp>
        <p:nvSpPr>
          <p:cNvPr id="3" name="Content Placeholder 2">
            <a:extLst>
              <a:ext uri="{FF2B5EF4-FFF2-40B4-BE49-F238E27FC236}">
                <a16:creationId xmlns:a16="http://schemas.microsoft.com/office/drawing/2014/main" id="{D3ADCB96-7D57-49D7-8CD6-1D13D4BA52B0}"/>
              </a:ext>
            </a:extLst>
          </p:cNvPr>
          <p:cNvSpPr>
            <a:spLocks noGrp="1"/>
          </p:cNvSpPr>
          <p:nvPr>
            <p:ph idx="1"/>
          </p:nvPr>
        </p:nvSpPr>
        <p:spPr>
          <a:xfrm>
            <a:off x="559904" y="1690688"/>
            <a:ext cx="10515600" cy="4351338"/>
          </a:xfrm>
        </p:spPr>
        <p:txBody>
          <a:bodyPr/>
          <a:lstStyle/>
          <a:p>
            <a:pPr marL="0" indent="0">
              <a:buNone/>
            </a:pPr>
            <a:endParaRPr lang="en-US" dirty="0"/>
          </a:p>
          <a:p>
            <a:endParaRPr lang="en-US" dirty="0"/>
          </a:p>
        </p:txBody>
      </p:sp>
      <p:pic>
        <p:nvPicPr>
          <p:cNvPr id="5" name="Picture 4">
            <a:extLst>
              <a:ext uri="{FF2B5EF4-FFF2-40B4-BE49-F238E27FC236}">
                <a16:creationId xmlns:a16="http://schemas.microsoft.com/office/drawing/2014/main" id="{ED85FEA7-0ECF-C754-2FAB-E07587E3157D}"/>
              </a:ext>
            </a:extLst>
          </p:cNvPr>
          <p:cNvPicPr>
            <a:picLocks noChangeAspect="1"/>
          </p:cNvPicPr>
          <p:nvPr/>
        </p:nvPicPr>
        <p:blipFill>
          <a:blip r:embed="rId3"/>
          <a:stretch>
            <a:fillRect/>
          </a:stretch>
        </p:blipFill>
        <p:spPr>
          <a:xfrm>
            <a:off x="3840480" y="1298544"/>
            <a:ext cx="4217670" cy="5617726"/>
          </a:xfrm>
          <a:prstGeom prst="rect">
            <a:avLst/>
          </a:prstGeom>
        </p:spPr>
      </p:pic>
    </p:spTree>
    <p:extLst>
      <p:ext uri="{BB962C8B-B14F-4D97-AF65-F5344CB8AC3E}">
        <p14:creationId xmlns:p14="http://schemas.microsoft.com/office/powerpoint/2010/main" val="164601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5B86D-5926-46DA-AA13-566D9D748EE8}"/>
              </a:ext>
            </a:extLst>
          </p:cNvPr>
          <p:cNvSpPr>
            <a:spLocks noGrp="1"/>
          </p:cNvSpPr>
          <p:nvPr>
            <p:ph type="title"/>
          </p:nvPr>
        </p:nvSpPr>
        <p:spPr/>
        <p:txBody>
          <a:bodyPr/>
          <a:lstStyle/>
          <a:p>
            <a:r>
              <a:rPr lang="en-US" dirty="0"/>
              <a:t>Minutes-	</a:t>
            </a:r>
          </a:p>
        </p:txBody>
      </p:sp>
      <p:sp>
        <p:nvSpPr>
          <p:cNvPr id="3" name="Content Placeholder 2">
            <a:extLst>
              <a:ext uri="{FF2B5EF4-FFF2-40B4-BE49-F238E27FC236}">
                <a16:creationId xmlns:a16="http://schemas.microsoft.com/office/drawing/2014/main" id="{2A51672B-5DAE-4199-AA23-A04F91687DA3}"/>
              </a:ext>
            </a:extLst>
          </p:cNvPr>
          <p:cNvSpPr>
            <a:spLocks noGrp="1"/>
          </p:cNvSpPr>
          <p:nvPr>
            <p:ph idx="1"/>
          </p:nvPr>
        </p:nvSpPr>
        <p:spPr/>
        <p:txBody>
          <a:bodyPr/>
          <a:lstStyle/>
          <a:p>
            <a:pPr marL="0" indent="0">
              <a:buNone/>
            </a:pPr>
            <a:r>
              <a:rPr lang="en-US" dirty="0"/>
              <a:t>Previous Minutes reviewed and approved?</a:t>
            </a:r>
          </a:p>
          <a:p>
            <a:pPr marL="0" indent="0">
              <a:buNone/>
            </a:pPr>
            <a:endParaRPr lang="en-US" dirty="0"/>
          </a:p>
          <a:p>
            <a:endParaRPr lang="en-US" dirty="0"/>
          </a:p>
          <a:p>
            <a:r>
              <a:rPr lang="en-US" dirty="0"/>
              <a:t>Motion?</a:t>
            </a:r>
          </a:p>
          <a:p>
            <a:r>
              <a:rPr lang="en-US" dirty="0"/>
              <a:t>2</a:t>
            </a:r>
            <a:r>
              <a:rPr lang="en-US" baseline="30000" dirty="0"/>
              <a:t>nd</a:t>
            </a:r>
            <a:r>
              <a:rPr lang="en-US" dirty="0"/>
              <a:t> the motion?</a:t>
            </a:r>
          </a:p>
          <a:p>
            <a:r>
              <a:rPr lang="en-US" dirty="0"/>
              <a:t>All in favor?</a:t>
            </a:r>
          </a:p>
          <a:p>
            <a:r>
              <a:rPr lang="en-US" dirty="0"/>
              <a:t>All opposed?</a:t>
            </a:r>
          </a:p>
        </p:txBody>
      </p:sp>
    </p:spTree>
    <p:extLst>
      <p:ext uri="{BB962C8B-B14F-4D97-AF65-F5344CB8AC3E}">
        <p14:creationId xmlns:p14="http://schemas.microsoft.com/office/powerpoint/2010/main" val="3441078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4F75A-644A-6E50-B0A5-0C32BD85D667}"/>
              </a:ext>
            </a:extLst>
          </p:cNvPr>
          <p:cNvSpPr>
            <a:spLocks noGrp="1"/>
          </p:cNvSpPr>
          <p:nvPr>
            <p:ph type="title"/>
          </p:nvPr>
        </p:nvSpPr>
        <p:spPr/>
        <p:txBody>
          <a:bodyPr/>
          <a:lstStyle/>
          <a:p>
            <a:r>
              <a:rPr lang="en-US" dirty="0"/>
              <a:t>Old Business</a:t>
            </a:r>
          </a:p>
        </p:txBody>
      </p:sp>
      <p:sp>
        <p:nvSpPr>
          <p:cNvPr id="3" name="Content Placeholder 2">
            <a:extLst>
              <a:ext uri="{FF2B5EF4-FFF2-40B4-BE49-F238E27FC236}">
                <a16:creationId xmlns:a16="http://schemas.microsoft.com/office/drawing/2014/main" id="{1F6BA4C6-4AD6-CB59-89B4-58867C8D5144}"/>
              </a:ext>
            </a:extLst>
          </p:cNvPr>
          <p:cNvSpPr>
            <a:spLocks noGrp="1"/>
          </p:cNvSpPr>
          <p:nvPr>
            <p:ph idx="1"/>
          </p:nvPr>
        </p:nvSpPr>
        <p:spPr/>
        <p:txBody>
          <a:bodyPr/>
          <a:lstStyle/>
          <a:p>
            <a:r>
              <a:rPr lang="en-US" dirty="0"/>
              <a:t>Updated policies (Brett and Franz)</a:t>
            </a:r>
          </a:p>
          <a:p>
            <a:r>
              <a:rPr lang="en-US" dirty="0"/>
              <a:t>Fundraising committee update (Megan, Jen, Laurel, Theresa, and Franz)</a:t>
            </a:r>
          </a:p>
        </p:txBody>
      </p:sp>
    </p:spTree>
    <p:extLst>
      <p:ext uri="{BB962C8B-B14F-4D97-AF65-F5344CB8AC3E}">
        <p14:creationId xmlns:p14="http://schemas.microsoft.com/office/powerpoint/2010/main" val="1755354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3A72F-F362-400A-91FB-01AAF3522F86}"/>
              </a:ext>
            </a:extLst>
          </p:cNvPr>
          <p:cNvSpPr>
            <a:spLocks noGrp="1"/>
          </p:cNvSpPr>
          <p:nvPr>
            <p:ph type="title"/>
          </p:nvPr>
        </p:nvSpPr>
        <p:spPr/>
        <p:txBody>
          <a:bodyPr/>
          <a:lstStyle/>
          <a:p>
            <a:r>
              <a:rPr lang="en-US" dirty="0"/>
              <a:t>Policy &amp; Bylaws- Brett Buenzli</a:t>
            </a:r>
          </a:p>
        </p:txBody>
      </p:sp>
      <p:pic>
        <p:nvPicPr>
          <p:cNvPr id="4" name="Picture 3">
            <a:extLst>
              <a:ext uri="{FF2B5EF4-FFF2-40B4-BE49-F238E27FC236}">
                <a16:creationId xmlns:a16="http://schemas.microsoft.com/office/drawing/2014/main" id="{1AC2199E-F67F-40B2-B7C5-EE2AFD6436D4}"/>
              </a:ext>
            </a:extLst>
          </p:cNvPr>
          <p:cNvPicPr>
            <a:picLocks noChangeAspect="1"/>
          </p:cNvPicPr>
          <p:nvPr/>
        </p:nvPicPr>
        <p:blipFill rotWithShape="1">
          <a:blip r:embed="rId3"/>
          <a:srcRect l="27294" r="26774" b="10016"/>
          <a:stretch/>
        </p:blipFill>
        <p:spPr>
          <a:xfrm>
            <a:off x="9183539" y="222877"/>
            <a:ext cx="1780872" cy="2327376"/>
          </a:xfrm>
          <a:prstGeom prst="rect">
            <a:avLst/>
          </a:prstGeom>
        </p:spPr>
      </p:pic>
      <p:sp>
        <p:nvSpPr>
          <p:cNvPr id="3" name="TextBox 2">
            <a:extLst>
              <a:ext uri="{FF2B5EF4-FFF2-40B4-BE49-F238E27FC236}">
                <a16:creationId xmlns:a16="http://schemas.microsoft.com/office/drawing/2014/main" id="{33E44858-3C70-86EB-0AFD-6596EB2C2B0C}"/>
              </a:ext>
            </a:extLst>
          </p:cNvPr>
          <p:cNvSpPr txBox="1"/>
          <p:nvPr/>
        </p:nvSpPr>
        <p:spPr>
          <a:xfrm>
            <a:off x="1393360" y="2133659"/>
            <a:ext cx="8366666"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Policy revisions.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Policy procedure manual</a:t>
            </a:r>
          </a:p>
          <a:p>
            <a:pPr marL="285750" indent="-285750">
              <a:buFont typeface="Arial" panose="020B0604020202020204" pitchFamily="34" charset="0"/>
              <a:buChar char="•"/>
            </a:pPr>
            <a:r>
              <a:rPr lang="en-US" sz="2400" dirty="0"/>
              <a:t>Education Scholarships</a:t>
            </a:r>
          </a:p>
          <a:p>
            <a:pPr marL="285750" indent="-285750">
              <a:buFont typeface="Arial" panose="020B0604020202020204" pitchFamily="34" charset="0"/>
              <a:buChar char="•"/>
            </a:pPr>
            <a:r>
              <a:rPr lang="en-US" sz="2400" dirty="0"/>
              <a:t>Delegates</a:t>
            </a:r>
          </a:p>
          <a:p>
            <a:pPr marL="285750" indent="-285750">
              <a:buFont typeface="Arial" panose="020B0604020202020204" pitchFamily="34" charset="0"/>
              <a:buChar char="•"/>
            </a:pPr>
            <a:r>
              <a:rPr lang="en-US" sz="2400" dirty="0"/>
              <a:t>B&amp;A committee</a:t>
            </a:r>
          </a:p>
          <a:p>
            <a:pPr marL="285750" indent="-285750">
              <a:buFont typeface="Arial" panose="020B0604020202020204" pitchFamily="34" charset="0"/>
              <a:buChar char="•"/>
            </a:pPr>
            <a:r>
              <a:rPr lang="en-US" sz="2400" dirty="0"/>
              <a:t>District Representatives</a:t>
            </a:r>
          </a:p>
          <a:p>
            <a:pPr marL="285750" indent="-285750">
              <a:buFont typeface="Arial" panose="020B0604020202020204" pitchFamily="34" charset="0"/>
              <a:buChar char="•"/>
            </a:pPr>
            <a:r>
              <a:rPr lang="en-US" sz="2400" dirty="0"/>
              <a:t>Facilities </a:t>
            </a:r>
          </a:p>
          <a:p>
            <a:pPr marL="285750" indent="-285750">
              <a:buFont typeface="Arial" panose="020B0604020202020204" pitchFamily="34" charset="0"/>
              <a:buChar char="•"/>
            </a:pPr>
            <a:r>
              <a:rPr lang="en-US" sz="2400" dirty="0"/>
              <a:t>Regulatory  </a:t>
            </a:r>
          </a:p>
        </p:txBody>
      </p:sp>
    </p:spTree>
    <p:extLst>
      <p:ext uri="{BB962C8B-B14F-4D97-AF65-F5344CB8AC3E}">
        <p14:creationId xmlns:p14="http://schemas.microsoft.com/office/powerpoint/2010/main" val="362860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9637B-F3A1-B8B2-9075-6EE8238F809F}"/>
              </a:ext>
            </a:extLst>
          </p:cNvPr>
          <p:cNvSpPr>
            <a:spLocks noGrp="1"/>
          </p:cNvSpPr>
          <p:nvPr>
            <p:ph type="title"/>
          </p:nvPr>
        </p:nvSpPr>
        <p:spPr>
          <a:xfrm>
            <a:off x="332590" y="139214"/>
            <a:ext cx="10515600" cy="1325563"/>
          </a:xfrm>
        </p:spPr>
        <p:txBody>
          <a:bodyPr/>
          <a:lstStyle/>
          <a:p>
            <a:r>
              <a:rPr lang="en-US" dirty="0"/>
              <a:t>Fundraising committee</a:t>
            </a:r>
            <a:br>
              <a:rPr lang="en-US" dirty="0"/>
            </a:br>
            <a:r>
              <a:rPr lang="en-US" sz="2400" b="1" dirty="0"/>
              <a:t>Theresa, Jen, Megan, Laurel, Franz</a:t>
            </a:r>
          </a:p>
        </p:txBody>
      </p:sp>
      <p:sp>
        <p:nvSpPr>
          <p:cNvPr id="3" name="TextBox 2">
            <a:extLst>
              <a:ext uri="{FF2B5EF4-FFF2-40B4-BE49-F238E27FC236}">
                <a16:creationId xmlns:a16="http://schemas.microsoft.com/office/drawing/2014/main" id="{78C86CD4-5A5E-AE09-5716-89C82203CE85}"/>
              </a:ext>
            </a:extLst>
          </p:cNvPr>
          <p:cNvSpPr txBox="1"/>
          <p:nvPr/>
        </p:nvSpPr>
        <p:spPr>
          <a:xfrm>
            <a:off x="1449238" y="2035833"/>
            <a:ext cx="8488392" cy="2954655"/>
          </a:xfrm>
          <a:prstGeom prst="rect">
            <a:avLst/>
          </a:prstGeom>
          <a:noFill/>
        </p:spPr>
        <p:txBody>
          <a:bodyPr wrap="square" rtlCol="0">
            <a:spAutoFit/>
          </a:bodyPr>
          <a:lstStyle/>
          <a:p>
            <a:pPr marL="285750" indent="-285750">
              <a:buFont typeface="Arial" panose="020B0604020202020204" pitchFamily="34" charset="0"/>
              <a:buChar char="•"/>
            </a:pPr>
            <a:r>
              <a:rPr lang="en-US" sz="2800" dirty="0"/>
              <a:t>NRRCC t-shirt booth</a:t>
            </a:r>
          </a:p>
          <a:p>
            <a:pPr marL="285750" indent="-285750">
              <a:buFont typeface="Arial" panose="020B0604020202020204" pitchFamily="34" charset="0"/>
              <a:buChar char="•"/>
            </a:pPr>
            <a:r>
              <a:rPr lang="en-US" sz="2800" dirty="0"/>
              <a:t>Working on Policies to roll out a permanent fundraising committee for the WSRC.</a:t>
            </a:r>
          </a:p>
          <a:p>
            <a:pPr marL="285750" indent="-285750">
              <a:buFont typeface="Arial" panose="020B0604020202020204" pitchFamily="34" charset="0"/>
              <a:buChar char="•"/>
            </a:pPr>
            <a:r>
              <a:rPr lang="en-US" sz="2800" dirty="0"/>
              <a:t>Supporting District Representatives with district fundraising efforts.</a:t>
            </a:r>
          </a:p>
          <a:p>
            <a:pPr marL="285750" indent="-285750">
              <a:buFont typeface="Arial" panose="020B0604020202020204" pitchFamily="34" charset="0"/>
              <a:buChar char="•"/>
            </a:pPr>
            <a:r>
              <a:rPr lang="en-US" sz="2800" dirty="0"/>
              <a:t>Donations for Packer tickets kicking off at the NRRCC.</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670687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9637B-F3A1-B8B2-9075-6EE8238F809F}"/>
              </a:ext>
            </a:extLst>
          </p:cNvPr>
          <p:cNvSpPr>
            <a:spLocks noGrp="1"/>
          </p:cNvSpPr>
          <p:nvPr>
            <p:ph type="title"/>
          </p:nvPr>
        </p:nvSpPr>
        <p:spPr>
          <a:xfrm>
            <a:off x="332590" y="139214"/>
            <a:ext cx="10515600" cy="1325563"/>
          </a:xfrm>
        </p:spPr>
        <p:txBody>
          <a:bodyPr/>
          <a:lstStyle/>
          <a:p>
            <a:r>
              <a:rPr lang="en-US" dirty="0"/>
              <a:t>Fundraising committee</a:t>
            </a:r>
            <a:br>
              <a:rPr lang="en-US" dirty="0"/>
            </a:br>
            <a:r>
              <a:rPr lang="en-US" sz="2400" b="1" dirty="0"/>
              <a:t>Theresa, Jen, Megan, Laurel, Franz</a:t>
            </a:r>
          </a:p>
        </p:txBody>
      </p:sp>
      <p:pic>
        <p:nvPicPr>
          <p:cNvPr id="4" name="Picture 3">
            <a:extLst>
              <a:ext uri="{FF2B5EF4-FFF2-40B4-BE49-F238E27FC236}">
                <a16:creationId xmlns:a16="http://schemas.microsoft.com/office/drawing/2014/main" id="{1CED0CD4-EDE1-B5D7-9E0F-E99E6EEED2F6}"/>
              </a:ext>
            </a:extLst>
          </p:cNvPr>
          <p:cNvPicPr>
            <a:picLocks noChangeAspect="1"/>
          </p:cNvPicPr>
          <p:nvPr/>
        </p:nvPicPr>
        <p:blipFill rotWithShape="1">
          <a:blip r:embed="rId3"/>
          <a:srcRect l="16373" t="2266" r="12067" b="7518"/>
          <a:stretch/>
        </p:blipFill>
        <p:spPr>
          <a:xfrm rot="16200000">
            <a:off x="3352359" y="-397705"/>
            <a:ext cx="5159621" cy="8663940"/>
          </a:xfrm>
          <a:prstGeom prst="rect">
            <a:avLst/>
          </a:prstGeom>
        </p:spPr>
      </p:pic>
    </p:spTree>
    <p:extLst>
      <p:ext uri="{BB962C8B-B14F-4D97-AF65-F5344CB8AC3E}">
        <p14:creationId xmlns:p14="http://schemas.microsoft.com/office/powerpoint/2010/main" val="1484549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7E2EB-CC0C-C0BB-8101-20CA5D1C34CA}"/>
              </a:ext>
            </a:extLst>
          </p:cNvPr>
          <p:cNvSpPr>
            <a:spLocks noGrp="1"/>
          </p:cNvSpPr>
          <p:nvPr>
            <p:ph type="title"/>
          </p:nvPr>
        </p:nvSpPr>
        <p:spPr/>
        <p:txBody>
          <a:bodyPr/>
          <a:lstStyle/>
          <a:p>
            <a:r>
              <a:rPr lang="en-US" dirty="0"/>
              <a:t>Other reports, updates, and/or new business</a:t>
            </a:r>
          </a:p>
        </p:txBody>
      </p:sp>
      <p:sp>
        <p:nvSpPr>
          <p:cNvPr id="3" name="Content Placeholder 2">
            <a:extLst>
              <a:ext uri="{FF2B5EF4-FFF2-40B4-BE49-F238E27FC236}">
                <a16:creationId xmlns:a16="http://schemas.microsoft.com/office/drawing/2014/main" id="{EBA57A30-CA30-096B-B599-AE90DDBE35AD}"/>
              </a:ext>
            </a:extLst>
          </p:cNvPr>
          <p:cNvSpPr>
            <a:spLocks noGrp="1"/>
          </p:cNvSpPr>
          <p:nvPr>
            <p:ph sz="half" idx="1"/>
          </p:nvPr>
        </p:nvSpPr>
        <p:spPr/>
        <p:txBody>
          <a:bodyPr>
            <a:normAutofit fontScale="70000" lnSpcReduction="20000"/>
          </a:bodyPr>
          <a:lstStyle/>
          <a:p>
            <a:r>
              <a:rPr lang="en-US" sz="5100" dirty="0"/>
              <a:t>President</a:t>
            </a:r>
          </a:p>
          <a:p>
            <a:r>
              <a:rPr lang="en-US" sz="5100" dirty="0"/>
              <a:t>Vice President</a:t>
            </a:r>
          </a:p>
          <a:p>
            <a:r>
              <a:rPr lang="en-US" sz="5100" dirty="0"/>
              <a:t>President-Elect</a:t>
            </a:r>
          </a:p>
          <a:p>
            <a:r>
              <a:rPr lang="en-US" sz="5100" dirty="0"/>
              <a:t>Treasurer</a:t>
            </a:r>
          </a:p>
          <a:p>
            <a:r>
              <a:rPr lang="en-US" sz="5100" dirty="0"/>
              <a:t>Legislative</a:t>
            </a:r>
          </a:p>
          <a:p>
            <a:r>
              <a:rPr lang="en-US" sz="5100" dirty="0"/>
              <a:t>Delegates</a:t>
            </a:r>
          </a:p>
          <a:p>
            <a:r>
              <a:rPr lang="en-US" sz="5100" dirty="0"/>
              <a:t>Facilities</a:t>
            </a:r>
          </a:p>
          <a:p>
            <a:r>
              <a:rPr lang="en-US" sz="5100" dirty="0"/>
              <a:t>Education</a:t>
            </a:r>
          </a:p>
          <a:p>
            <a:endParaRPr lang="en-US" dirty="0"/>
          </a:p>
        </p:txBody>
      </p:sp>
      <p:sp>
        <p:nvSpPr>
          <p:cNvPr id="4" name="Content Placeholder 3">
            <a:extLst>
              <a:ext uri="{FF2B5EF4-FFF2-40B4-BE49-F238E27FC236}">
                <a16:creationId xmlns:a16="http://schemas.microsoft.com/office/drawing/2014/main" id="{41CE3F33-396B-BDB4-5E43-B352B7A56D0C}"/>
              </a:ext>
            </a:extLst>
          </p:cNvPr>
          <p:cNvSpPr>
            <a:spLocks noGrp="1"/>
          </p:cNvSpPr>
          <p:nvPr>
            <p:ph sz="half" idx="2"/>
          </p:nvPr>
        </p:nvSpPr>
        <p:spPr/>
        <p:txBody>
          <a:bodyPr>
            <a:normAutofit fontScale="70000" lnSpcReduction="20000"/>
          </a:bodyPr>
          <a:lstStyle/>
          <a:p>
            <a:r>
              <a:rPr lang="en-US" sz="5100" dirty="0"/>
              <a:t>Elections</a:t>
            </a:r>
          </a:p>
          <a:p>
            <a:r>
              <a:rPr lang="en-US" sz="5100" dirty="0"/>
              <a:t>Membership Chairs</a:t>
            </a:r>
          </a:p>
          <a:p>
            <a:r>
              <a:rPr lang="en-US" sz="5100" dirty="0"/>
              <a:t>Districts</a:t>
            </a:r>
          </a:p>
          <a:p>
            <a:r>
              <a:rPr lang="en-US" sz="5100" dirty="0"/>
              <a:t>Military Liaison</a:t>
            </a:r>
          </a:p>
          <a:p>
            <a:r>
              <a:rPr lang="en-US" sz="5100" dirty="0"/>
              <a:t>NRRCC</a:t>
            </a:r>
          </a:p>
          <a:p>
            <a:r>
              <a:rPr lang="en-US" sz="5100" dirty="0"/>
              <a:t>Media relations</a:t>
            </a:r>
          </a:p>
          <a:p>
            <a:r>
              <a:rPr lang="en-US" sz="5100" dirty="0"/>
              <a:t>AARC Jodi J.</a:t>
            </a:r>
          </a:p>
          <a:p>
            <a:r>
              <a:rPr lang="en-US" sz="5100" dirty="0"/>
              <a:t>Secretary</a:t>
            </a:r>
          </a:p>
          <a:p>
            <a:endParaRPr lang="en-US" dirty="0"/>
          </a:p>
        </p:txBody>
      </p:sp>
    </p:spTree>
    <p:extLst>
      <p:ext uri="{BB962C8B-B14F-4D97-AF65-F5344CB8AC3E}">
        <p14:creationId xmlns:p14="http://schemas.microsoft.com/office/powerpoint/2010/main" val="1303023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49D50-7CFE-4040-BF17-C6B9F164B534}"/>
              </a:ext>
            </a:extLst>
          </p:cNvPr>
          <p:cNvSpPr>
            <a:spLocks noGrp="1"/>
          </p:cNvSpPr>
          <p:nvPr>
            <p:ph type="title"/>
          </p:nvPr>
        </p:nvSpPr>
        <p:spPr>
          <a:xfrm>
            <a:off x="222596" y="187434"/>
            <a:ext cx="10515600" cy="1325563"/>
          </a:xfrm>
        </p:spPr>
        <p:txBody>
          <a:bodyPr/>
          <a:lstStyle/>
          <a:p>
            <a:r>
              <a:rPr lang="en-US" dirty="0"/>
              <a:t>President- Franz Schuttenhelm</a:t>
            </a:r>
          </a:p>
        </p:txBody>
      </p:sp>
      <p:sp>
        <p:nvSpPr>
          <p:cNvPr id="3" name="Content Placeholder 2">
            <a:extLst>
              <a:ext uri="{FF2B5EF4-FFF2-40B4-BE49-F238E27FC236}">
                <a16:creationId xmlns:a16="http://schemas.microsoft.com/office/drawing/2014/main" id="{A7D3D97D-40F9-4C9C-9696-7133CB692F55}"/>
              </a:ext>
            </a:extLst>
          </p:cNvPr>
          <p:cNvSpPr>
            <a:spLocks noGrp="1"/>
          </p:cNvSpPr>
          <p:nvPr>
            <p:ph idx="1"/>
          </p:nvPr>
        </p:nvSpPr>
        <p:spPr>
          <a:xfrm>
            <a:off x="143022" y="2142593"/>
            <a:ext cx="10932697" cy="4624602"/>
          </a:xfrm>
        </p:spPr>
        <p:txBody>
          <a:bodyPr>
            <a:normAutofit/>
          </a:bodyPr>
          <a:lstStyle/>
          <a:p>
            <a:endParaRPr lang="en-US" dirty="0"/>
          </a:p>
          <a:p>
            <a:endParaRPr lang="en-US" sz="2800" i="1" dirty="0"/>
          </a:p>
        </p:txBody>
      </p:sp>
      <p:pic>
        <p:nvPicPr>
          <p:cNvPr id="4" name="Picture 3">
            <a:extLst>
              <a:ext uri="{FF2B5EF4-FFF2-40B4-BE49-F238E27FC236}">
                <a16:creationId xmlns:a16="http://schemas.microsoft.com/office/drawing/2014/main" id="{F8D29AB0-EC99-4739-919A-69087337767A}"/>
              </a:ext>
            </a:extLst>
          </p:cNvPr>
          <p:cNvPicPr>
            <a:picLocks noChangeAspect="1"/>
          </p:cNvPicPr>
          <p:nvPr/>
        </p:nvPicPr>
        <p:blipFill>
          <a:blip r:embed="rId3"/>
          <a:stretch>
            <a:fillRect/>
          </a:stretch>
        </p:blipFill>
        <p:spPr>
          <a:xfrm>
            <a:off x="9760617" y="187434"/>
            <a:ext cx="1955159" cy="1955159"/>
          </a:xfrm>
          <a:prstGeom prst="rect">
            <a:avLst/>
          </a:prstGeom>
        </p:spPr>
      </p:pic>
      <p:sp>
        <p:nvSpPr>
          <p:cNvPr id="5" name="TextBox 4">
            <a:extLst>
              <a:ext uri="{FF2B5EF4-FFF2-40B4-BE49-F238E27FC236}">
                <a16:creationId xmlns:a16="http://schemas.microsoft.com/office/drawing/2014/main" id="{9DC032D1-D055-62C7-C484-51974B45B2E6}"/>
              </a:ext>
            </a:extLst>
          </p:cNvPr>
          <p:cNvSpPr txBox="1"/>
          <p:nvPr/>
        </p:nvSpPr>
        <p:spPr>
          <a:xfrm>
            <a:off x="542624" y="1727872"/>
            <a:ext cx="10853123" cy="4555093"/>
          </a:xfrm>
          <a:prstGeom prst="rect">
            <a:avLst/>
          </a:prstGeom>
          <a:noFill/>
        </p:spPr>
        <p:txBody>
          <a:bodyPr wrap="square" rtlCol="0">
            <a:spAutoFit/>
          </a:bodyPr>
          <a:lstStyle/>
          <a:p>
            <a:pPr marL="285750" indent="-285750">
              <a:buFont typeface="Arial" panose="020B0604020202020204" pitchFamily="34" charset="0"/>
              <a:buChar char="•"/>
            </a:pPr>
            <a:r>
              <a:rPr lang="en-US" sz="2800" dirty="0"/>
              <a:t>Testimonial hearing in Madison. Awaiting next steps.</a:t>
            </a:r>
          </a:p>
          <a:p>
            <a:pPr marL="285750" indent="-285750">
              <a:buFont typeface="Arial" panose="020B0604020202020204" pitchFamily="34" charset="0"/>
              <a:buChar char="•"/>
            </a:pPr>
            <a:r>
              <a:rPr lang="en-US" sz="2800" dirty="0"/>
              <a:t>Arranging donation drawing material.</a:t>
            </a:r>
          </a:p>
          <a:p>
            <a:pPr marL="285750" indent="-285750">
              <a:buFont typeface="Arial" panose="020B0604020202020204" pitchFamily="34" charset="0"/>
              <a:buChar char="•"/>
            </a:pPr>
            <a:r>
              <a:rPr lang="en-US" sz="2800" dirty="0"/>
              <a:t>Microsoft Business Basic Progress</a:t>
            </a:r>
          </a:p>
          <a:p>
            <a:pPr marL="285750" indent="-285750">
              <a:buFont typeface="Arial" panose="020B0604020202020204" pitchFamily="34" charset="0"/>
              <a:buChar char="•"/>
            </a:pPr>
            <a:r>
              <a:rPr lang="en-US" sz="2800" dirty="0"/>
              <a:t>Supporting Legislative team</a:t>
            </a:r>
          </a:p>
          <a:p>
            <a:pPr marL="285750" indent="-285750">
              <a:buFont typeface="Arial" panose="020B0604020202020204" pitchFamily="34" charset="0"/>
              <a:buChar char="•"/>
            </a:pPr>
            <a:r>
              <a:rPr lang="en-US" sz="2800" dirty="0"/>
              <a:t>Fundraising committee chair</a:t>
            </a:r>
          </a:p>
          <a:p>
            <a:pPr marL="285750" indent="-285750">
              <a:buFont typeface="Arial" panose="020B0604020202020204" pitchFamily="34" charset="0"/>
              <a:buChar char="•"/>
            </a:pPr>
            <a:r>
              <a:rPr lang="en-US" sz="2800" dirty="0"/>
              <a:t>Arranging RT recruitment events for the fall</a:t>
            </a:r>
          </a:p>
          <a:p>
            <a:pPr marL="285750" indent="-285750">
              <a:buFont typeface="Arial" panose="020B0604020202020204" pitchFamily="34" charset="0"/>
              <a:buChar char="•"/>
            </a:pPr>
            <a:r>
              <a:rPr lang="en-US" sz="2800" dirty="0"/>
              <a:t>D6 representative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101459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D3C13-989A-4BAF-B0DD-6CA5A10A17BC}"/>
              </a:ext>
            </a:extLst>
          </p:cNvPr>
          <p:cNvSpPr>
            <a:spLocks noGrp="1"/>
          </p:cNvSpPr>
          <p:nvPr>
            <p:ph type="title"/>
          </p:nvPr>
        </p:nvSpPr>
        <p:spPr/>
        <p:txBody>
          <a:bodyPr/>
          <a:lstStyle/>
          <a:p>
            <a:r>
              <a:rPr lang="en-US" dirty="0"/>
              <a:t>Vice President- Ron Pasewald</a:t>
            </a:r>
          </a:p>
        </p:txBody>
      </p:sp>
      <p:pic>
        <p:nvPicPr>
          <p:cNvPr id="4" name="Content Placeholder 3">
            <a:extLst>
              <a:ext uri="{FF2B5EF4-FFF2-40B4-BE49-F238E27FC236}">
                <a16:creationId xmlns:a16="http://schemas.microsoft.com/office/drawing/2014/main" id="{261C3703-8020-489A-9A0D-181259765A71}"/>
              </a:ext>
            </a:extLst>
          </p:cNvPr>
          <p:cNvPicPr>
            <a:picLocks noGrp="1" noChangeAspect="1"/>
          </p:cNvPicPr>
          <p:nvPr>
            <p:ph idx="1"/>
          </p:nvPr>
        </p:nvPicPr>
        <p:blipFill>
          <a:blip r:embed="rId3"/>
          <a:stretch>
            <a:fillRect/>
          </a:stretch>
        </p:blipFill>
        <p:spPr>
          <a:xfrm>
            <a:off x="9336650" y="150163"/>
            <a:ext cx="2392611" cy="2392611"/>
          </a:xfrm>
          <a:prstGeom prst="rect">
            <a:avLst/>
          </a:prstGeom>
        </p:spPr>
      </p:pic>
      <p:sp>
        <p:nvSpPr>
          <p:cNvPr id="5" name="TextBox 4">
            <a:extLst>
              <a:ext uri="{FF2B5EF4-FFF2-40B4-BE49-F238E27FC236}">
                <a16:creationId xmlns:a16="http://schemas.microsoft.com/office/drawing/2014/main" id="{62366A43-8AE7-4046-AE17-B6D4CBF02A02}"/>
              </a:ext>
            </a:extLst>
          </p:cNvPr>
          <p:cNvSpPr txBox="1"/>
          <p:nvPr/>
        </p:nvSpPr>
        <p:spPr>
          <a:xfrm>
            <a:off x="621030" y="2542774"/>
            <a:ext cx="9823509" cy="3693319"/>
          </a:xfrm>
          <a:prstGeom prst="rect">
            <a:avLst/>
          </a:prstGeom>
          <a:noFill/>
        </p:spPr>
        <p:txBody>
          <a:bodyPr wrap="square" rtlCol="0">
            <a:spAutoFit/>
          </a:bodyPr>
          <a:lstStyle/>
          <a:p>
            <a:pPr marL="342900" marR="0" lvl="0" indent="-342900">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Assisted Tara, Franz and District Rep team in orientation process. Joe Punzel has completed his “orientation video” and uploaded it to the Teams Drive. Angela Troxell is in process of completing her video. </a:t>
            </a:r>
          </a:p>
          <a:p>
            <a:pPr marL="342900" marR="0" lvl="0" indent="-342900">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Working with Sarah Bazelak and Kellianne Fleming on a Fall RT CRCE Symposium. Venue set. Date pending. Recruiting speakers and then submitting to the AARC by June/July. </a:t>
            </a:r>
          </a:p>
          <a:p>
            <a:pPr marL="342900" marR="0" lvl="0" indent="-342900">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Assisting legislation team with Ethics Exam bill. </a:t>
            </a:r>
          </a:p>
          <a:p>
            <a:pPr marL="342900" marR="0" lvl="0" indent="-342900">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Have multiple </a:t>
            </a:r>
            <a:r>
              <a:rPr lang="en-US" sz="2400" dirty="0" err="1">
                <a:effectLst/>
                <a:latin typeface="Times New Roman" panose="02020603050405020304" pitchFamily="18" charset="0"/>
                <a:ea typeface="Times New Roman" panose="02020603050405020304" pitchFamily="18" charset="0"/>
              </a:rPr>
              <a:t>HighSchool</a:t>
            </a:r>
            <a:r>
              <a:rPr lang="en-US" sz="2400" dirty="0">
                <a:effectLst/>
                <a:latin typeface="Times New Roman" panose="02020603050405020304" pitchFamily="18" charset="0"/>
                <a:ea typeface="Times New Roman" panose="02020603050405020304" pitchFamily="18" charset="0"/>
              </a:rPr>
              <a:t> Career Fairs scheduled for RT student recruitment: New Berlin, Mukwonago and Muskego. Set for the Fall. </a:t>
            </a:r>
          </a:p>
          <a:p>
            <a:pPr marL="342900" marR="0" lvl="0" indent="-342900">
              <a:spcBef>
                <a:spcPts val="0"/>
              </a:spcBef>
              <a:spcAft>
                <a:spcPts val="0"/>
              </a:spcAft>
              <a:buFont typeface="Symbol" panose="05050102010706020507" pitchFamily="18" charset="2"/>
              <a:buChar char=""/>
            </a:pP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53311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5BDAA-56F8-A0E5-9C19-CFFC80BBF9D0}"/>
              </a:ext>
            </a:extLst>
          </p:cNvPr>
          <p:cNvSpPr>
            <a:spLocks noGrp="1"/>
          </p:cNvSpPr>
          <p:nvPr>
            <p:ph type="title"/>
          </p:nvPr>
        </p:nvSpPr>
        <p:spPr>
          <a:xfrm>
            <a:off x="838200" y="2766218"/>
            <a:ext cx="10515600" cy="1325563"/>
          </a:xfrm>
        </p:spPr>
        <p:txBody>
          <a:bodyPr/>
          <a:lstStyle/>
          <a:p>
            <a:pPr algn="ctr"/>
            <a:r>
              <a:rPr lang="en-US" dirty="0"/>
              <a:t>Welcome to the guests attending today!</a:t>
            </a:r>
          </a:p>
        </p:txBody>
      </p:sp>
    </p:spTree>
    <p:extLst>
      <p:ext uri="{BB962C8B-B14F-4D97-AF65-F5344CB8AC3E}">
        <p14:creationId xmlns:p14="http://schemas.microsoft.com/office/powerpoint/2010/main" val="33238589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96561-9BBD-41BD-9D5B-FA4974FFC6F4}"/>
              </a:ext>
            </a:extLst>
          </p:cNvPr>
          <p:cNvSpPr>
            <a:spLocks noGrp="1"/>
          </p:cNvSpPr>
          <p:nvPr>
            <p:ph type="title"/>
          </p:nvPr>
        </p:nvSpPr>
        <p:spPr/>
        <p:txBody>
          <a:bodyPr/>
          <a:lstStyle/>
          <a:p>
            <a:r>
              <a:rPr lang="en-US" dirty="0"/>
              <a:t>President Elect- Theresa Meinen</a:t>
            </a:r>
          </a:p>
        </p:txBody>
      </p:sp>
      <p:sp>
        <p:nvSpPr>
          <p:cNvPr id="6" name="Content Placeholder 5">
            <a:extLst>
              <a:ext uri="{FF2B5EF4-FFF2-40B4-BE49-F238E27FC236}">
                <a16:creationId xmlns:a16="http://schemas.microsoft.com/office/drawing/2014/main" id="{DF421DD8-CFB1-EA73-320A-02A2230BA0E6}"/>
              </a:ext>
            </a:extLst>
          </p:cNvPr>
          <p:cNvSpPr>
            <a:spLocks noGrp="1"/>
          </p:cNvSpPr>
          <p:nvPr>
            <p:ph idx="1"/>
          </p:nvPr>
        </p:nvSpPr>
        <p:spPr>
          <a:xfrm>
            <a:off x="735330" y="2356418"/>
            <a:ext cx="10515600" cy="4351338"/>
          </a:xfrm>
        </p:spPr>
        <p:txBody>
          <a:bodyPr/>
          <a:lstStyle/>
          <a:p>
            <a:r>
              <a:rPr lang="en-US" dirty="0"/>
              <a:t>Chair the B&amp;A Committee</a:t>
            </a:r>
          </a:p>
          <a:p>
            <a:r>
              <a:rPr lang="en-US" dirty="0"/>
              <a:t>Continue to assist Fundraising committee and assist creation of this being a permanent committee w/ bylaw specific items.</a:t>
            </a:r>
          </a:p>
          <a:p>
            <a:r>
              <a:rPr lang="en-US" dirty="0"/>
              <a:t>Help lead the new website creation. </a:t>
            </a:r>
          </a:p>
          <a:p>
            <a:endParaRPr lang="en-US" dirty="0"/>
          </a:p>
        </p:txBody>
      </p:sp>
      <p:pic>
        <p:nvPicPr>
          <p:cNvPr id="3" name="Picture 2">
            <a:extLst>
              <a:ext uri="{FF2B5EF4-FFF2-40B4-BE49-F238E27FC236}">
                <a16:creationId xmlns:a16="http://schemas.microsoft.com/office/drawing/2014/main" id="{7C13B729-F5F8-AEE1-6866-EE150D0C0900}"/>
              </a:ext>
            </a:extLst>
          </p:cNvPr>
          <p:cNvPicPr>
            <a:picLocks noChangeAspect="1"/>
          </p:cNvPicPr>
          <p:nvPr/>
        </p:nvPicPr>
        <p:blipFill rotWithShape="1">
          <a:blip r:embed="rId3"/>
          <a:srcRect l="17143" r="23899"/>
          <a:stretch/>
        </p:blipFill>
        <p:spPr>
          <a:xfrm>
            <a:off x="9163810" y="365125"/>
            <a:ext cx="1828800" cy="1991293"/>
          </a:xfrm>
          <a:prstGeom prst="rect">
            <a:avLst/>
          </a:prstGeom>
        </p:spPr>
      </p:pic>
    </p:spTree>
    <p:extLst>
      <p:ext uri="{BB962C8B-B14F-4D97-AF65-F5344CB8AC3E}">
        <p14:creationId xmlns:p14="http://schemas.microsoft.com/office/powerpoint/2010/main" val="3325736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7311B-34D4-4714-A921-D6EF6400FAE1}"/>
              </a:ext>
            </a:extLst>
          </p:cNvPr>
          <p:cNvSpPr>
            <a:spLocks noGrp="1"/>
          </p:cNvSpPr>
          <p:nvPr>
            <p:ph type="title"/>
          </p:nvPr>
        </p:nvSpPr>
        <p:spPr>
          <a:xfrm>
            <a:off x="278862" y="319088"/>
            <a:ext cx="8803845" cy="1371600"/>
          </a:xfrm>
        </p:spPr>
        <p:txBody>
          <a:bodyPr>
            <a:normAutofit/>
          </a:bodyPr>
          <a:lstStyle/>
          <a:p>
            <a:r>
              <a:rPr lang="en-US" dirty="0"/>
              <a:t>Treasurer Update- Laurel White</a:t>
            </a:r>
          </a:p>
        </p:txBody>
      </p:sp>
      <p:sp>
        <p:nvSpPr>
          <p:cNvPr id="3" name="Content Placeholder 2">
            <a:extLst>
              <a:ext uri="{FF2B5EF4-FFF2-40B4-BE49-F238E27FC236}">
                <a16:creationId xmlns:a16="http://schemas.microsoft.com/office/drawing/2014/main" id="{BF2FF6B0-635A-4034-B1B7-8B2BB986500F}"/>
              </a:ext>
            </a:extLst>
          </p:cNvPr>
          <p:cNvSpPr>
            <a:spLocks noGrp="1"/>
          </p:cNvSpPr>
          <p:nvPr>
            <p:ph idx="1"/>
          </p:nvPr>
        </p:nvSpPr>
        <p:spPr>
          <a:xfrm>
            <a:off x="554407" y="2052637"/>
            <a:ext cx="10833683" cy="4486275"/>
          </a:xfrm>
        </p:spPr>
        <p:txBody>
          <a:bodyPr>
            <a:normAutofit fontScale="92500" lnSpcReduction="20000"/>
          </a:bodyPr>
          <a:lstStyle/>
          <a:p>
            <a:pPr marL="0" marR="0" indent="0" algn="l">
              <a:spcBef>
                <a:spcPts val="0"/>
              </a:spcBef>
              <a:spcAft>
                <a:spcPts val="0"/>
              </a:spcAft>
              <a:buNone/>
            </a:pPr>
            <a:endParaRPr lang="en-US" sz="2800" b="1" dirty="0">
              <a:latin typeface="Arial" panose="020B0604020202020204" pitchFamily="34" charset="0"/>
              <a:ea typeface="Times New Roman" panose="02020603050405020304" pitchFamily="18" charset="0"/>
              <a:cs typeface="Times New Roman" panose="02020603050405020304" pitchFamily="18" charset="0"/>
            </a:endParaRPr>
          </a:p>
          <a:p>
            <a:pPr marL="0" marR="0" indent="0" algn="l">
              <a:spcBef>
                <a:spcPts val="0"/>
              </a:spcBef>
              <a:spcAft>
                <a:spcPts val="0"/>
              </a:spcAft>
              <a:buNone/>
            </a:pPr>
            <a:r>
              <a:rPr lang="en-US" sz="2800" b="1" dirty="0">
                <a:effectLst/>
                <a:latin typeface="Arial" panose="020B0604020202020204" pitchFamily="34" charset="0"/>
                <a:ea typeface="Times New Roman" panose="02020603050405020304" pitchFamily="18" charset="0"/>
                <a:cs typeface="Times New Roman" panose="02020603050405020304" pitchFamily="18" charset="0"/>
              </a:rPr>
              <a:t>Checking Account:</a:t>
            </a:r>
            <a:endParaRPr lang="en-US" sz="2800" b="1" dirty="0">
              <a:effectLst/>
              <a:latin typeface="Times New Roman" panose="02020603050405020304" pitchFamily="18" charset="0"/>
              <a:ea typeface="Times New Roman" panose="02020603050405020304" pitchFamily="18" charset="0"/>
            </a:endParaRPr>
          </a:p>
          <a:p>
            <a:pPr marL="0" marR="0" indent="0" algn="l">
              <a:spcBef>
                <a:spcPts val="0"/>
              </a:spcBef>
              <a:spcAft>
                <a:spcPts val="0"/>
              </a:spcAft>
              <a:buNone/>
            </a:pPr>
            <a:r>
              <a:rPr lang="en-US" sz="2800" b="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800" b="1" dirty="0">
              <a:effectLst/>
              <a:latin typeface="Times New Roman" panose="02020603050405020304" pitchFamily="18" charset="0"/>
              <a:ea typeface="Times New Roman" panose="02020603050405020304" pitchFamily="18" charset="0"/>
            </a:endParaRPr>
          </a:p>
          <a:p>
            <a:pPr marL="0" marR="0" indent="0" algn="l">
              <a:spcBef>
                <a:spcPts val="0"/>
              </a:spcBef>
              <a:spcAft>
                <a:spcPts val="0"/>
              </a:spcAft>
              <a:buNone/>
            </a:pPr>
            <a:r>
              <a:rPr lang="en-US" sz="2800" b="0" dirty="0">
                <a:effectLst/>
                <a:latin typeface="Arial" panose="020B0604020202020204" pitchFamily="34" charset="0"/>
                <a:ea typeface="Times New Roman" panose="02020603050405020304" pitchFamily="18" charset="0"/>
                <a:cs typeface="Times New Roman" panose="02020603050405020304" pitchFamily="18" charset="0"/>
              </a:rPr>
              <a:t>Checking Account (Associated Bank) balance as of </a:t>
            </a:r>
            <a:r>
              <a:rPr lang="en-US" sz="2800" b="1" dirty="0">
                <a:effectLst/>
                <a:latin typeface="Arial" panose="020B0604020202020204" pitchFamily="34" charset="0"/>
                <a:ea typeface="Times New Roman" panose="02020603050405020304" pitchFamily="18" charset="0"/>
                <a:cs typeface="Times New Roman" panose="02020603050405020304" pitchFamily="18" charset="0"/>
              </a:rPr>
              <a:t>March 7, 2023     $43,441.73 </a:t>
            </a:r>
            <a:r>
              <a:rPr lang="en-US" sz="2000" b="1" dirty="0">
                <a:effectLst/>
                <a:latin typeface="Arial" panose="020B0604020202020204" pitchFamily="34" charset="0"/>
                <a:ea typeface="Times New Roman" panose="02020603050405020304" pitchFamily="18" charset="0"/>
                <a:cs typeface="Times New Roman" panose="02020603050405020304" pitchFamily="18" charset="0"/>
              </a:rPr>
              <a:t>(Minus NRRCC holdings)</a:t>
            </a:r>
            <a:r>
              <a:rPr lang="en-US" sz="2000" b="0" i="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i="1" dirty="0">
              <a:latin typeface="Arial" panose="020B0604020202020204" pitchFamily="34" charset="0"/>
              <a:ea typeface="Times New Roman" panose="02020603050405020304" pitchFamily="18" charset="0"/>
              <a:cs typeface="Times New Roman" panose="02020603050405020304" pitchFamily="18" charset="0"/>
            </a:endParaRPr>
          </a:p>
          <a:p>
            <a:pPr marL="0" marR="0" indent="0" algn="ctr">
              <a:spcBef>
                <a:spcPts val="0"/>
              </a:spcBef>
              <a:spcAft>
                <a:spcPts val="0"/>
              </a:spcAft>
              <a:buNone/>
            </a:pPr>
            <a:r>
              <a:rPr lang="en-US" sz="2800" b="0" i="1" dirty="0">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a:latin typeface="Arial" panose="020B0604020202020204" pitchFamily="34" charset="0"/>
                <a:ea typeface="Times New Roman" panose="02020603050405020304" pitchFamily="18" charset="0"/>
                <a:cs typeface="Times New Roman" panose="02020603050405020304" pitchFamily="18" charset="0"/>
              </a:rPr>
              <a:t>                      </a:t>
            </a:r>
            <a:r>
              <a:rPr lang="en-US" sz="2800" b="0" i="1" dirty="0">
                <a:effectLst/>
                <a:latin typeface="Arial" panose="020B0604020202020204" pitchFamily="34" charset="0"/>
                <a:ea typeface="Times New Roman" panose="02020603050405020304" pitchFamily="18" charset="0"/>
                <a:cs typeface="Times New Roman" panose="02020603050405020304" pitchFamily="18" charset="0"/>
              </a:rPr>
              <a:t>Outstanding checks   </a:t>
            </a:r>
            <a:r>
              <a:rPr lang="en-US" sz="2800" b="0" i="1" u="sng" dirty="0">
                <a:effectLst/>
                <a:latin typeface="Arial" panose="020B0604020202020204" pitchFamily="34" charset="0"/>
                <a:ea typeface="Times New Roman" panose="02020603050405020304" pitchFamily="18" charset="0"/>
                <a:cs typeface="Times New Roman" panose="02020603050405020304" pitchFamily="18" charset="0"/>
              </a:rPr>
              <a:t>-$</a:t>
            </a:r>
            <a:r>
              <a:rPr lang="en-US" i="1" u="sng" dirty="0">
                <a:latin typeface="Arial" panose="020B0604020202020204" pitchFamily="34" charset="0"/>
                <a:ea typeface="Times New Roman" panose="02020603050405020304" pitchFamily="18" charset="0"/>
                <a:cs typeface="Times New Roman" panose="02020603050405020304" pitchFamily="18" charset="0"/>
              </a:rPr>
              <a:t>7069.23</a:t>
            </a:r>
            <a:endParaRPr lang="en-US" sz="2800" b="1" dirty="0">
              <a:effectLst/>
              <a:latin typeface="Times New Roman" panose="02020603050405020304" pitchFamily="18" charset="0"/>
              <a:ea typeface="Times New Roman" panose="02020603050405020304" pitchFamily="18" charset="0"/>
            </a:endParaRPr>
          </a:p>
          <a:p>
            <a:pPr marL="0" marR="0" indent="0" algn="ctr">
              <a:spcBef>
                <a:spcPts val="0"/>
              </a:spcBef>
              <a:spcAft>
                <a:spcPts val="0"/>
              </a:spcAft>
              <a:buNone/>
            </a:pPr>
            <a:r>
              <a:rPr lang="en-US" sz="2800" b="0" i="1" dirty="0">
                <a:effectLst/>
                <a:latin typeface="Arial" panose="020B0604020202020204" pitchFamily="34" charset="0"/>
                <a:ea typeface="Times New Roman" panose="02020603050405020304" pitchFamily="18" charset="0"/>
                <a:cs typeface="Times New Roman" panose="02020603050405020304" pitchFamily="18" charset="0"/>
              </a:rPr>
              <a:t>                                                                         $36102.57</a:t>
            </a:r>
            <a:r>
              <a:rPr lang="en-US" sz="2800" b="0" i="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b="0" i="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800" b="1" dirty="0">
              <a:effectLst/>
              <a:latin typeface="Times New Roman" panose="02020603050405020304" pitchFamily="18" charset="0"/>
              <a:ea typeface="Times New Roman" panose="02020603050405020304" pitchFamily="18" charset="0"/>
            </a:endParaRPr>
          </a:p>
          <a:p>
            <a:pPr marL="0" marR="0" indent="0" algn="l">
              <a:spcBef>
                <a:spcPts val="0"/>
              </a:spcBef>
              <a:spcAft>
                <a:spcPts val="0"/>
              </a:spcAft>
              <a:buNone/>
            </a:pPr>
            <a:r>
              <a:rPr lang="en-US" sz="2800" b="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800" b="1" dirty="0">
              <a:effectLst/>
              <a:latin typeface="Times New Roman" panose="02020603050405020304" pitchFamily="18" charset="0"/>
              <a:ea typeface="Times New Roman" panose="02020603050405020304" pitchFamily="18" charset="0"/>
            </a:endParaRPr>
          </a:p>
          <a:p>
            <a:pPr marL="0" marR="0" indent="0" algn="l">
              <a:spcBef>
                <a:spcPts val="0"/>
              </a:spcBef>
              <a:spcAft>
                <a:spcPts val="0"/>
              </a:spcAft>
              <a:buNone/>
            </a:pPr>
            <a:r>
              <a:rPr lang="en-US" sz="2800" b="1" dirty="0">
                <a:effectLst/>
                <a:latin typeface="Arial" panose="020B0604020202020204" pitchFamily="34" charset="0"/>
                <a:ea typeface="Times New Roman" panose="02020603050405020304" pitchFamily="18" charset="0"/>
                <a:cs typeface="Times New Roman" panose="02020603050405020304" pitchFamily="18" charset="0"/>
              </a:rPr>
              <a:t>Investments:  As of March 7, 2023</a:t>
            </a:r>
            <a:r>
              <a:rPr lang="en-US" sz="2800" b="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800" b="1" dirty="0">
              <a:effectLst/>
              <a:latin typeface="Times New Roman" panose="02020603050405020304" pitchFamily="18" charset="0"/>
              <a:ea typeface="Times New Roman" panose="02020603050405020304" pitchFamily="18" charset="0"/>
            </a:endParaRPr>
          </a:p>
          <a:p>
            <a:pPr marL="0" marR="0" indent="0" algn="l">
              <a:spcBef>
                <a:spcPts val="0"/>
              </a:spcBef>
              <a:spcAft>
                <a:spcPts val="0"/>
              </a:spcAft>
              <a:buNone/>
            </a:pPr>
            <a:r>
              <a:rPr lang="en-US" sz="2800" b="0" dirty="0">
                <a:effectLst/>
                <a:latin typeface="Arial" panose="020B0604020202020204" pitchFamily="34" charset="0"/>
                <a:ea typeface="Times New Roman" panose="02020603050405020304" pitchFamily="18" charset="0"/>
                <a:cs typeface="Times New Roman" panose="02020603050405020304" pitchFamily="18" charset="0"/>
              </a:rPr>
              <a:t>Mutual Funds (Edward Jones)	                           		                  </a:t>
            </a:r>
            <a:r>
              <a:rPr lang="en-US" sz="2800" b="1" u="sng" dirty="0">
                <a:effectLst/>
                <a:latin typeface="Arial" panose="020B0604020202020204" pitchFamily="34" charset="0"/>
                <a:ea typeface="Times New Roman" panose="02020603050405020304" pitchFamily="18" charset="0"/>
                <a:cs typeface="Times New Roman" panose="02020603050405020304" pitchFamily="18" charset="0"/>
              </a:rPr>
              <a:t>$ 10,1970.31</a:t>
            </a:r>
            <a:endParaRPr lang="en-US" sz="2800" b="1" dirty="0">
              <a:effectLst/>
              <a:latin typeface="Times New Roman" panose="02020603050405020304" pitchFamily="18" charset="0"/>
              <a:ea typeface="Times New Roman" panose="02020603050405020304" pitchFamily="18" charset="0"/>
            </a:endParaRPr>
          </a:p>
          <a:p>
            <a:pPr marL="0" marR="0" indent="0" algn="l">
              <a:spcBef>
                <a:spcPts val="0"/>
              </a:spcBef>
              <a:spcAft>
                <a:spcPts val="0"/>
              </a:spcAft>
              <a:buNone/>
            </a:pPr>
            <a:endParaRPr lang="en-US" sz="2800" b="1" i="1" dirty="0">
              <a:latin typeface="Arial" panose="020B0604020202020204" pitchFamily="34" charset="0"/>
              <a:ea typeface="Times New Roman" panose="02020603050405020304" pitchFamily="18" charset="0"/>
              <a:cs typeface="Times New Roman" panose="02020603050405020304" pitchFamily="18" charset="0"/>
            </a:endParaRPr>
          </a:p>
          <a:p>
            <a:pPr marL="0" marR="0" indent="0" algn="l">
              <a:spcBef>
                <a:spcPts val="0"/>
              </a:spcBef>
              <a:spcAft>
                <a:spcPts val="0"/>
              </a:spcAft>
              <a:buNone/>
            </a:pPr>
            <a:r>
              <a:rPr lang="en-US" sz="2800" b="1" i="1" dirty="0">
                <a:effectLst/>
                <a:latin typeface="Arial" panose="020B0604020202020204" pitchFamily="34" charset="0"/>
                <a:ea typeface="Times New Roman" panose="02020603050405020304" pitchFamily="18" charset="0"/>
                <a:cs typeface="Times New Roman" panose="02020603050405020304" pitchFamily="18" charset="0"/>
              </a:rPr>
              <a:t>Total Assets:		                                                                             $ 13,8072.88</a:t>
            </a:r>
            <a:endParaRPr lang="en-US" sz="2800" b="1" dirty="0">
              <a:effectLst/>
              <a:latin typeface="Times New Roman" panose="02020603050405020304" pitchFamily="18" charset="0"/>
              <a:ea typeface="Times New Roman" panose="02020603050405020304" pitchFamily="18" charset="0"/>
            </a:endParaRPr>
          </a:p>
          <a:p>
            <a:pPr marL="0" indent="0">
              <a:buNone/>
            </a:pPr>
            <a:endParaRPr lang="en-US" dirty="0"/>
          </a:p>
        </p:txBody>
      </p:sp>
      <p:pic>
        <p:nvPicPr>
          <p:cNvPr id="4" name="Picture 3">
            <a:extLst>
              <a:ext uri="{FF2B5EF4-FFF2-40B4-BE49-F238E27FC236}">
                <a16:creationId xmlns:a16="http://schemas.microsoft.com/office/drawing/2014/main" id="{EE1180D5-48DF-4C3F-BA91-DC8A355AC9EC}"/>
              </a:ext>
            </a:extLst>
          </p:cNvPr>
          <p:cNvPicPr>
            <a:picLocks noChangeAspect="1"/>
          </p:cNvPicPr>
          <p:nvPr/>
        </p:nvPicPr>
        <p:blipFill>
          <a:blip r:embed="rId3"/>
          <a:stretch>
            <a:fillRect/>
          </a:stretch>
        </p:blipFill>
        <p:spPr>
          <a:xfrm>
            <a:off x="8966711" y="319088"/>
            <a:ext cx="2670882" cy="2148193"/>
          </a:xfrm>
          <a:prstGeom prst="rect">
            <a:avLst/>
          </a:prstGeom>
        </p:spPr>
      </p:pic>
    </p:spTree>
    <p:extLst>
      <p:ext uri="{BB962C8B-B14F-4D97-AF65-F5344CB8AC3E}">
        <p14:creationId xmlns:p14="http://schemas.microsoft.com/office/powerpoint/2010/main" val="1659353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7311B-34D4-4714-A921-D6EF6400FAE1}"/>
              </a:ext>
            </a:extLst>
          </p:cNvPr>
          <p:cNvSpPr>
            <a:spLocks noGrp="1"/>
          </p:cNvSpPr>
          <p:nvPr>
            <p:ph type="title"/>
          </p:nvPr>
        </p:nvSpPr>
        <p:spPr>
          <a:xfrm>
            <a:off x="278862" y="319088"/>
            <a:ext cx="8803845" cy="1371600"/>
          </a:xfrm>
        </p:spPr>
        <p:txBody>
          <a:bodyPr>
            <a:normAutofit/>
          </a:bodyPr>
          <a:lstStyle/>
          <a:p>
            <a:r>
              <a:rPr lang="en-US" dirty="0"/>
              <a:t>Treasurer Update- Laurel White</a:t>
            </a:r>
          </a:p>
        </p:txBody>
      </p:sp>
      <p:sp>
        <p:nvSpPr>
          <p:cNvPr id="3" name="Content Placeholder 2">
            <a:extLst>
              <a:ext uri="{FF2B5EF4-FFF2-40B4-BE49-F238E27FC236}">
                <a16:creationId xmlns:a16="http://schemas.microsoft.com/office/drawing/2014/main" id="{BF2FF6B0-635A-4034-B1B7-8B2BB986500F}"/>
              </a:ext>
            </a:extLst>
          </p:cNvPr>
          <p:cNvSpPr>
            <a:spLocks noGrp="1"/>
          </p:cNvSpPr>
          <p:nvPr>
            <p:ph idx="1"/>
          </p:nvPr>
        </p:nvSpPr>
        <p:spPr>
          <a:xfrm>
            <a:off x="417247" y="1380648"/>
            <a:ext cx="10544123" cy="4096703"/>
          </a:xfrm>
        </p:spPr>
        <p:txBody>
          <a:bodyPr>
            <a:normAutofit fontScale="25000" lnSpcReduction="20000"/>
          </a:bodyPr>
          <a:lstStyle/>
          <a:p>
            <a:pPr marL="0" indent="0">
              <a:lnSpc>
                <a:spcPct val="90000"/>
              </a:lnSpc>
              <a:spcBef>
                <a:spcPts val="0"/>
              </a:spcBef>
              <a:buNone/>
            </a:pPr>
            <a:endParaRPr lang="en-US" sz="9600" dirty="0">
              <a:solidFill>
                <a:schemeClr val="tx1">
                  <a:lumMod val="75000"/>
                  <a:lumOff val="25000"/>
                </a:schemeClr>
              </a:solidFill>
              <a:latin typeface="Times New Roman" panose="02020603050405020304" pitchFamily="18" charset="0"/>
              <a:ea typeface="Times New Roman" panose="02020603050405020304" pitchFamily="18" charset="0"/>
            </a:endParaRPr>
          </a:p>
          <a:p>
            <a:pPr>
              <a:lnSpc>
                <a:spcPct val="90000"/>
              </a:lnSpc>
              <a:spcBef>
                <a:spcPts val="0"/>
              </a:spcBef>
            </a:pPr>
            <a:r>
              <a:rPr lang="en-US" sz="9600" dirty="0">
                <a:effectLst/>
                <a:latin typeface="Arial" panose="020B0604020202020204" pitchFamily="34" charset="0"/>
                <a:ea typeface="Times New Roman" panose="02020603050405020304" pitchFamily="18" charset="0"/>
              </a:rPr>
              <a:t>Investments increase</a:t>
            </a:r>
            <a:r>
              <a:rPr lang="en-US" sz="9600" dirty="0">
                <a:latin typeface="Arial" panose="020B0604020202020204" pitchFamily="34" charset="0"/>
                <a:ea typeface="Times New Roman" panose="02020603050405020304" pitchFamily="18" charset="0"/>
              </a:rPr>
              <a:t> by</a:t>
            </a:r>
            <a:r>
              <a:rPr lang="en-US" sz="9600" dirty="0">
                <a:effectLst/>
                <a:latin typeface="Arial" panose="020B0604020202020204" pitchFamily="34" charset="0"/>
                <a:ea typeface="Times New Roman" panose="02020603050405020304" pitchFamily="18" charset="0"/>
              </a:rPr>
              <a:t> $*** since last meeting</a:t>
            </a:r>
          </a:p>
          <a:p>
            <a:pPr marL="0" indent="0">
              <a:lnSpc>
                <a:spcPct val="90000"/>
              </a:lnSpc>
              <a:spcBef>
                <a:spcPts val="0"/>
              </a:spcBef>
              <a:buNone/>
            </a:pPr>
            <a:endParaRPr lang="en-US" sz="9600" dirty="0">
              <a:effectLst/>
              <a:latin typeface="Arial" panose="020B0604020202020204" pitchFamily="34" charset="0"/>
              <a:ea typeface="Times New Roman" panose="02020603050405020304" pitchFamily="18" charset="0"/>
            </a:endParaRPr>
          </a:p>
          <a:p>
            <a:pPr marL="608400" marR="0" indent="0">
              <a:spcBef>
                <a:spcPts val="0"/>
              </a:spcBef>
              <a:spcAft>
                <a:spcPts val="0"/>
              </a:spcAft>
              <a:buNone/>
            </a:pPr>
            <a:endParaRPr lang="en-US" sz="9600" dirty="0">
              <a:effectLst/>
              <a:latin typeface="Arial" panose="020B0604020202020204" pitchFamily="34" charset="0"/>
              <a:ea typeface="Times New Roman" panose="02020603050405020304" pitchFamily="18" charset="0"/>
            </a:endParaRPr>
          </a:p>
          <a:p>
            <a:pPr>
              <a:spcBef>
                <a:spcPts val="0"/>
              </a:spcBef>
              <a:spcAft>
                <a:spcPts val="0"/>
              </a:spcAft>
            </a:pPr>
            <a:r>
              <a:rPr lang="en-US" sz="9600" dirty="0">
                <a:effectLst/>
                <a:latin typeface="Arial" panose="020B0604020202020204" pitchFamily="34" charset="0"/>
                <a:ea typeface="Times New Roman" panose="02020603050405020304" pitchFamily="18" charset="0"/>
              </a:rPr>
              <a:t>Busy processing and tracking NRRCC income/expenses</a:t>
            </a:r>
          </a:p>
          <a:p>
            <a:pPr marL="0" indent="0">
              <a:spcBef>
                <a:spcPts val="0"/>
              </a:spcBef>
              <a:spcAft>
                <a:spcPts val="0"/>
              </a:spcAft>
              <a:buNone/>
            </a:pPr>
            <a:endParaRPr lang="en-US" sz="9600" dirty="0">
              <a:effectLst/>
              <a:latin typeface="Arial" panose="020B0604020202020204" pitchFamily="34" charset="0"/>
              <a:ea typeface="Times New Roman" panose="02020603050405020304" pitchFamily="18" charset="0"/>
            </a:endParaRPr>
          </a:p>
          <a:p>
            <a:pPr marL="151200" marR="0" indent="0">
              <a:spcBef>
                <a:spcPts val="0"/>
              </a:spcBef>
              <a:spcAft>
                <a:spcPts val="0"/>
              </a:spcAft>
              <a:buNone/>
            </a:pPr>
            <a:r>
              <a:rPr lang="en-US" sz="9600" dirty="0">
                <a:effectLst/>
                <a:latin typeface="Arial" panose="020B0604020202020204" pitchFamily="34" charset="0"/>
                <a:ea typeface="Times New Roman" panose="02020603050405020304" pitchFamily="18" charset="0"/>
              </a:rPr>
              <a:t> </a:t>
            </a:r>
          </a:p>
          <a:p>
            <a:pPr>
              <a:spcBef>
                <a:spcPts val="0"/>
              </a:spcBef>
              <a:spcAft>
                <a:spcPts val="0"/>
              </a:spcAft>
            </a:pPr>
            <a:r>
              <a:rPr lang="en-US" sz="9600" dirty="0">
                <a:effectLst/>
                <a:latin typeface="Arial" panose="020B0604020202020204" pitchFamily="34" charset="0"/>
                <a:ea typeface="Times New Roman" panose="02020603050405020304" pitchFamily="18" charset="0"/>
              </a:rPr>
              <a:t>Participating in fund raising group and have started a spreadsheet to track all fund-raising income</a:t>
            </a:r>
          </a:p>
          <a:p>
            <a:pPr marL="0" indent="0">
              <a:spcBef>
                <a:spcPts val="0"/>
              </a:spcBef>
              <a:spcAft>
                <a:spcPts val="0"/>
              </a:spcAft>
              <a:buNone/>
            </a:pPr>
            <a:endParaRPr lang="en-US" sz="9600" dirty="0">
              <a:effectLst/>
              <a:latin typeface="Arial" panose="020B0604020202020204" pitchFamily="34" charset="0"/>
              <a:ea typeface="Times New Roman" panose="02020603050405020304" pitchFamily="18" charset="0"/>
            </a:endParaRPr>
          </a:p>
          <a:p>
            <a:pPr marL="608400" marR="0" indent="0">
              <a:spcBef>
                <a:spcPts val="0"/>
              </a:spcBef>
              <a:spcAft>
                <a:spcPts val="0"/>
              </a:spcAft>
              <a:buNone/>
            </a:pPr>
            <a:r>
              <a:rPr lang="en-US" sz="9600" dirty="0">
                <a:effectLst/>
                <a:latin typeface="Arial" panose="020B0604020202020204" pitchFamily="34" charset="0"/>
                <a:ea typeface="Times New Roman" panose="02020603050405020304" pitchFamily="18" charset="0"/>
              </a:rPr>
              <a:t> </a:t>
            </a:r>
          </a:p>
          <a:p>
            <a:pPr>
              <a:spcBef>
                <a:spcPts val="0"/>
              </a:spcBef>
              <a:spcAft>
                <a:spcPts val="0"/>
              </a:spcAft>
            </a:pPr>
            <a:r>
              <a:rPr lang="en-US" sz="9600" dirty="0">
                <a:effectLst/>
                <a:latin typeface="Arial" panose="020B0604020202020204" pitchFamily="34" charset="0"/>
                <a:ea typeface="Times New Roman" panose="02020603050405020304" pitchFamily="18" charset="0"/>
              </a:rPr>
              <a:t>Organizing 2022 Tax documents and have appointment to drop off</a:t>
            </a:r>
          </a:p>
          <a:p>
            <a:pPr>
              <a:spcBef>
                <a:spcPts val="0"/>
              </a:spcBef>
              <a:spcAft>
                <a:spcPts val="0"/>
              </a:spcAft>
            </a:pPr>
            <a:endParaRPr lang="en-US" sz="9600" dirty="0">
              <a:latin typeface="Arial" panose="020B0604020202020204" pitchFamily="34" charset="0"/>
              <a:ea typeface="Times New Roman" panose="02020603050405020304" pitchFamily="18" charset="0"/>
            </a:endParaRPr>
          </a:p>
          <a:p>
            <a:pPr>
              <a:spcBef>
                <a:spcPts val="0"/>
              </a:spcBef>
              <a:spcAft>
                <a:spcPts val="0"/>
              </a:spcAft>
            </a:pPr>
            <a:r>
              <a:rPr lang="en-US" sz="9600" dirty="0">
                <a:effectLst/>
                <a:latin typeface="Arial" panose="020B0604020202020204" pitchFamily="34" charset="0"/>
                <a:ea typeface="Times New Roman" panose="02020603050405020304" pitchFamily="18" charset="0"/>
              </a:rPr>
              <a:t>WI state Tax-exempt status has changed due to a law. We are a 501(c) 6 and not a 501(c)3</a:t>
            </a:r>
          </a:p>
          <a:p>
            <a:pPr>
              <a:spcBef>
                <a:spcPts val="0"/>
              </a:spcBef>
              <a:spcAft>
                <a:spcPts val="0"/>
              </a:spcAft>
            </a:pPr>
            <a:endParaRPr lang="en-US" sz="9600" dirty="0">
              <a:latin typeface="Arial" panose="020B0604020202020204" pitchFamily="34" charset="0"/>
              <a:ea typeface="Times New Roman" panose="02020603050405020304" pitchFamily="18" charset="0"/>
            </a:endParaRPr>
          </a:p>
          <a:p>
            <a:pPr>
              <a:spcBef>
                <a:spcPts val="0"/>
              </a:spcBef>
              <a:spcAft>
                <a:spcPts val="0"/>
              </a:spcAft>
            </a:pPr>
            <a:r>
              <a:rPr lang="en-US" sz="9600" dirty="0">
                <a:effectLst/>
                <a:latin typeface="Arial" panose="020B0604020202020204" pitchFamily="34" charset="0"/>
                <a:ea typeface="Times New Roman" panose="02020603050405020304" pitchFamily="18" charset="0"/>
              </a:rPr>
              <a:t>NRRCC/WSRC reimbursement forms are available if you need them. </a:t>
            </a:r>
          </a:p>
          <a:p>
            <a:pPr marL="0" indent="0">
              <a:buNone/>
            </a:pPr>
            <a:endParaRPr lang="en-US" dirty="0"/>
          </a:p>
        </p:txBody>
      </p:sp>
      <p:pic>
        <p:nvPicPr>
          <p:cNvPr id="4" name="Picture 3">
            <a:extLst>
              <a:ext uri="{FF2B5EF4-FFF2-40B4-BE49-F238E27FC236}">
                <a16:creationId xmlns:a16="http://schemas.microsoft.com/office/drawing/2014/main" id="{EE1180D5-48DF-4C3F-BA91-DC8A355AC9EC}"/>
              </a:ext>
            </a:extLst>
          </p:cNvPr>
          <p:cNvPicPr>
            <a:picLocks noChangeAspect="1"/>
          </p:cNvPicPr>
          <p:nvPr/>
        </p:nvPicPr>
        <p:blipFill>
          <a:blip r:embed="rId2"/>
          <a:stretch>
            <a:fillRect/>
          </a:stretch>
        </p:blipFill>
        <p:spPr>
          <a:xfrm>
            <a:off x="8966711" y="319088"/>
            <a:ext cx="2670882" cy="2148193"/>
          </a:xfrm>
          <a:prstGeom prst="rect">
            <a:avLst/>
          </a:prstGeom>
        </p:spPr>
      </p:pic>
    </p:spTree>
    <p:extLst>
      <p:ext uri="{BB962C8B-B14F-4D97-AF65-F5344CB8AC3E}">
        <p14:creationId xmlns:p14="http://schemas.microsoft.com/office/powerpoint/2010/main" val="3044008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5EB55-1E1C-497F-BF0C-F07E58A30012}"/>
              </a:ext>
            </a:extLst>
          </p:cNvPr>
          <p:cNvSpPr>
            <a:spLocks noGrp="1"/>
          </p:cNvSpPr>
          <p:nvPr>
            <p:ph type="title"/>
          </p:nvPr>
        </p:nvSpPr>
        <p:spPr>
          <a:xfrm>
            <a:off x="150303" y="536895"/>
            <a:ext cx="10515600" cy="910512"/>
          </a:xfrm>
        </p:spPr>
        <p:txBody>
          <a:bodyPr>
            <a:normAutofit fontScale="90000"/>
          </a:bodyPr>
          <a:lstStyle/>
          <a:p>
            <a:r>
              <a:rPr lang="en-US" dirty="0"/>
              <a:t>Legislative-</a:t>
            </a:r>
            <a:br>
              <a:rPr lang="en-US" dirty="0"/>
            </a:br>
            <a:r>
              <a:rPr lang="en-US" dirty="0"/>
              <a:t>Kris Ostrander, Dave Allain, &amp; </a:t>
            </a:r>
            <a:br>
              <a:rPr lang="en-US" dirty="0"/>
            </a:br>
            <a:r>
              <a:rPr lang="en-US" dirty="0"/>
              <a:t>Sarah Bazelak</a:t>
            </a:r>
          </a:p>
        </p:txBody>
      </p:sp>
      <p:pic>
        <p:nvPicPr>
          <p:cNvPr id="4" name="Content Placeholder 3">
            <a:extLst>
              <a:ext uri="{FF2B5EF4-FFF2-40B4-BE49-F238E27FC236}">
                <a16:creationId xmlns:a16="http://schemas.microsoft.com/office/drawing/2014/main" id="{3AAA39D9-E6F0-4723-BD83-C1AD061DBA59}"/>
              </a:ext>
            </a:extLst>
          </p:cNvPr>
          <p:cNvPicPr>
            <a:picLocks noGrp="1" noChangeAspect="1"/>
          </p:cNvPicPr>
          <p:nvPr>
            <p:ph idx="1"/>
          </p:nvPr>
        </p:nvPicPr>
        <p:blipFill rotWithShape="1">
          <a:blip r:embed="rId3"/>
          <a:srcRect l="5841" r="16204"/>
          <a:stretch/>
        </p:blipFill>
        <p:spPr>
          <a:xfrm>
            <a:off x="6389370" y="86238"/>
            <a:ext cx="1908810" cy="1906967"/>
          </a:xfrm>
          <a:prstGeom prst="rect">
            <a:avLst/>
          </a:prstGeom>
        </p:spPr>
      </p:pic>
      <p:pic>
        <p:nvPicPr>
          <p:cNvPr id="5" name="Picture 4">
            <a:extLst>
              <a:ext uri="{FF2B5EF4-FFF2-40B4-BE49-F238E27FC236}">
                <a16:creationId xmlns:a16="http://schemas.microsoft.com/office/drawing/2014/main" id="{AC020493-D173-4CDD-A1FC-963DF5D20856}"/>
              </a:ext>
            </a:extLst>
          </p:cNvPr>
          <p:cNvPicPr>
            <a:picLocks noChangeAspect="1"/>
          </p:cNvPicPr>
          <p:nvPr/>
        </p:nvPicPr>
        <p:blipFill rotWithShape="1">
          <a:blip r:embed="rId4"/>
          <a:srcRect l="8326" r="19829"/>
          <a:stretch/>
        </p:blipFill>
        <p:spPr>
          <a:xfrm>
            <a:off x="8458200" y="87530"/>
            <a:ext cx="1623060" cy="1918663"/>
          </a:xfrm>
          <a:prstGeom prst="rect">
            <a:avLst/>
          </a:prstGeom>
        </p:spPr>
      </p:pic>
      <p:sp>
        <p:nvSpPr>
          <p:cNvPr id="7" name="TextBox 6">
            <a:extLst>
              <a:ext uri="{FF2B5EF4-FFF2-40B4-BE49-F238E27FC236}">
                <a16:creationId xmlns:a16="http://schemas.microsoft.com/office/drawing/2014/main" id="{64254E8B-A134-46DD-8922-D251B1283617}"/>
              </a:ext>
            </a:extLst>
          </p:cNvPr>
          <p:cNvSpPr txBox="1"/>
          <p:nvPr/>
        </p:nvSpPr>
        <p:spPr>
          <a:xfrm>
            <a:off x="602975" y="2028118"/>
            <a:ext cx="10383473" cy="1815882"/>
          </a:xfrm>
          <a:prstGeom prst="rect">
            <a:avLst/>
          </a:prstGeom>
          <a:noFill/>
        </p:spPr>
        <p:txBody>
          <a:bodyPr wrap="square">
            <a:spAutoFit/>
          </a:bodyPr>
          <a:lstStyle/>
          <a:p>
            <a:endParaRPr lang="en-US" sz="2800" dirty="0"/>
          </a:p>
          <a:p>
            <a:endParaRPr lang="en-US" sz="2800" dirty="0"/>
          </a:p>
          <a:p>
            <a:endParaRPr lang="en-US" sz="2800" dirty="0"/>
          </a:p>
          <a:p>
            <a:endParaRPr lang="en-US" sz="2800" dirty="0"/>
          </a:p>
        </p:txBody>
      </p:sp>
      <p:sp>
        <p:nvSpPr>
          <p:cNvPr id="3" name="TextBox 2">
            <a:extLst>
              <a:ext uri="{FF2B5EF4-FFF2-40B4-BE49-F238E27FC236}">
                <a16:creationId xmlns:a16="http://schemas.microsoft.com/office/drawing/2014/main" id="{31423BCF-F4AE-14C0-0B0A-C4727C6A5262}"/>
              </a:ext>
            </a:extLst>
          </p:cNvPr>
          <p:cNvSpPr txBox="1"/>
          <p:nvPr/>
        </p:nvSpPr>
        <p:spPr>
          <a:xfrm>
            <a:off x="1105468" y="2696373"/>
            <a:ext cx="9880980" cy="3323987"/>
          </a:xfrm>
          <a:prstGeom prst="rect">
            <a:avLst/>
          </a:prstGeom>
          <a:noFill/>
        </p:spPr>
        <p:txBody>
          <a:bodyPr wrap="square" rtlCol="0">
            <a:spAutoFit/>
          </a:bodyPr>
          <a:lstStyle/>
          <a:p>
            <a:pPr marL="285750" indent="-285750">
              <a:buFont typeface="Arial" panose="020B0604020202020204" pitchFamily="34" charset="0"/>
              <a:buChar char="•"/>
            </a:pPr>
            <a:r>
              <a:rPr lang="en-US" sz="2400" dirty="0"/>
              <a:t>Assembly Bill 143 and Senate Bill 160</a:t>
            </a:r>
          </a:p>
          <a:p>
            <a:pPr marL="742950" lvl="1" indent="-285750">
              <a:buFont typeface="Arial" panose="020B0604020202020204" pitchFamily="34" charset="0"/>
              <a:buChar char="•"/>
            </a:pPr>
            <a:r>
              <a:rPr lang="en-US" sz="2400" dirty="0"/>
              <a:t>Request removal of Rules and Statutes Exam for RCP licensure.</a:t>
            </a:r>
          </a:p>
          <a:p>
            <a:pPr marL="742950" lvl="1" indent="-285750">
              <a:buFont typeface="Arial" panose="020B0604020202020204" pitchFamily="34" charset="0"/>
              <a:buChar char="•"/>
            </a:pPr>
            <a:r>
              <a:rPr lang="en-US" sz="2400" dirty="0"/>
              <a:t>Includes OT, OTA, RPH, APN, and LPC licenses.</a:t>
            </a:r>
          </a:p>
          <a:p>
            <a:pPr marL="742950" lvl="1" indent="-285750">
              <a:buFont typeface="Arial" panose="020B0604020202020204" pitchFamily="34" charset="0"/>
              <a:buChar char="•"/>
            </a:pPr>
            <a:r>
              <a:rPr lang="en-US" sz="2400" dirty="0"/>
              <a:t>AB143 heard before Assembly Committee on Licensing Reform</a:t>
            </a:r>
          </a:p>
          <a:p>
            <a:pPr marL="742950" lvl="1" indent="-285750">
              <a:buFont typeface="Arial" panose="020B0604020202020204" pitchFamily="34" charset="0"/>
              <a:buChar char="•"/>
            </a:pPr>
            <a:r>
              <a:rPr lang="en-US" sz="2400" dirty="0"/>
              <a:t>Anticipate SB160 review by Senate Committee on Licensing, Constitution and Federalism in May</a:t>
            </a:r>
          </a:p>
          <a:p>
            <a:pPr marL="742950" lvl="1" indent="-285750">
              <a:buFont typeface="Arial" panose="020B0604020202020204" pitchFamily="34" charset="0"/>
              <a:buChar char="•"/>
            </a:pPr>
            <a:r>
              <a:rPr lang="en-US" sz="2400" dirty="0"/>
              <a:t>Key concern from democratic leaders is that is will lower the WI standards for RCP licensing and impact safety. </a:t>
            </a:r>
          </a:p>
          <a:p>
            <a:pPr marL="285750" indent="-285750">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99B8C910-2B7A-EBF0-9F28-AFEB230768DE}"/>
              </a:ext>
            </a:extLst>
          </p:cNvPr>
          <p:cNvPicPr>
            <a:picLocks noChangeAspect="1"/>
          </p:cNvPicPr>
          <p:nvPr/>
        </p:nvPicPr>
        <p:blipFill>
          <a:blip r:embed="rId5"/>
          <a:stretch>
            <a:fillRect/>
          </a:stretch>
        </p:blipFill>
        <p:spPr>
          <a:xfrm>
            <a:off x="10224312" y="86238"/>
            <a:ext cx="1524272" cy="1941880"/>
          </a:xfrm>
          <a:prstGeom prst="rect">
            <a:avLst/>
          </a:prstGeom>
        </p:spPr>
      </p:pic>
    </p:spTree>
    <p:extLst>
      <p:ext uri="{BB962C8B-B14F-4D97-AF65-F5344CB8AC3E}">
        <p14:creationId xmlns:p14="http://schemas.microsoft.com/office/powerpoint/2010/main" val="24135043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5EB55-1E1C-497F-BF0C-F07E58A30012}"/>
              </a:ext>
            </a:extLst>
          </p:cNvPr>
          <p:cNvSpPr>
            <a:spLocks noGrp="1"/>
          </p:cNvSpPr>
          <p:nvPr>
            <p:ph type="title"/>
          </p:nvPr>
        </p:nvSpPr>
        <p:spPr>
          <a:xfrm>
            <a:off x="150303" y="536895"/>
            <a:ext cx="10515600" cy="910512"/>
          </a:xfrm>
        </p:spPr>
        <p:txBody>
          <a:bodyPr>
            <a:normAutofit fontScale="90000"/>
          </a:bodyPr>
          <a:lstStyle/>
          <a:p>
            <a:r>
              <a:rPr lang="en-US" dirty="0"/>
              <a:t>Legislative-</a:t>
            </a:r>
            <a:br>
              <a:rPr lang="en-US" dirty="0"/>
            </a:br>
            <a:r>
              <a:rPr lang="en-US" dirty="0"/>
              <a:t>Kris Ostrander, Dave Allain, &amp; </a:t>
            </a:r>
            <a:br>
              <a:rPr lang="en-US" dirty="0"/>
            </a:br>
            <a:r>
              <a:rPr lang="en-US" dirty="0"/>
              <a:t>Sarah Bazelak</a:t>
            </a:r>
          </a:p>
        </p:txBody>
      </p:sp>
      <p:pic>
        <p:nvPicPr>
          <p:cNvPr id="4" name="Content Placeholder 3">
            <a:extLst>
              <a:ext uri="{FF2B5EF4-FFF2-40B4-BE49-F238E27FC236}">
                <a16:creationId xmlns:a16="http://schemas.microsoft.com/office/drawing/2014/main" id="{3AAA39D9-E6F0-4723-BD83-C1AD061DBA59}"/>
              </a:ext>
            </a:extLst>
          </p:cNvPr>
          <p:cNvPicPr>
            <a:picLocks noGrp="1" noChangeAspect="1"/>
          </p:cNvPicPr>
          <p:nvPr>
            <p:ph idx="1"/>
          </p:nvPr>
        </p:nvPicPr>
        <p:blipFill rotWithShape="1">
          <a:blip r:embed="rId3"/>
          <a:srcRect l="5841" r="16204"/>
          <a:stretch/>
        </p:blipFill>
        <p:spPr>
          <a:xfrm>
            <a:off x="6389370" y="86238"/>
            <a:ext cx="1908810" cy="1906967"/>
          </a:xfrm>
          <a:prstGeom prst="rect">
            <a:avLst/>
          </a:prstGeom>
        </p:spPr>
      </p:pic>
      <p:pic>
        <p:nvPicPr>
          <p:cNvPr id="5" name="Picture 4">
            <a:extLst>
              <a:ext uri="{FF2B5EF4-FFF2-40B4-BE49-F238E27FC236}">
                <a16:creationId xmlns:a16="http://schemas.microsoft.com/office/drawing/2014/main" id="{AC020493-D173-4CDD-A1FC-963DF5D20856}"/>
              </a:ext>
            </a:extLst>
          </p:cNvPr>
          <p:cNvPicPr>
            <a:picLocks noChangeAspect="1"/>
          </p:cNvPicPr>
          <p:nvPr/>
        </p:nvPicPr>
        <p:blipFill rotWithShape="1">
          <a:blip r:embed="rId4"/>
          <a:srcRect l="8326" r="19829"/>
          <a:stretch/>
        </p:blipFill>
        <p:spPr>
          <a:xfrm>
            <a:off x="8458200" y="87530"/>
            <a:ext cx="1623060" cy="1918663"/>
          </a:xfrm>
          <a:prstGeom prst="rect">
            <a:avLst/>
          </a:prstGeom>
        </p:spPr>
      </p:pic>
      <p:sp>
        <p:nvSpPr>
          <p:cNvPr id="3" name="TextBox 2">
            <a:extLst>
              <a:ext uri="{FF2B5EF4-FFF2-40B4-BE49-F238E27FC236}">
                <a16:creationId xmlns:a16="http://schemas.microsoft.com/office/drawing/2014/main" id="{31423BCF-F4AE-14C0-0B0A-C4727C6A5262}"/>
              </a:ext>
            </a:extLst>
          </p:cNvPr>
          <p:cNvSpPr txBox="1"/>
          <p:nvPr/>
        </p:nvSpPr>
        <p:spPr>
          <a:xfrm>
            <a:off x="784923" y="2477483"/>
            <a:ext cx="9880980" cy="4431983"/>
          </a:xfrm>
          <a:prstGeom prst="rect">
            <a:avLst/>
          </a:prstGeom>
          <a:noFill/>
        </p:spPr>
        <p:txBody>
          <a:bodyPr wrap="square" rtlCol="0">
            <a:spAutoFit/>
          </a:bodyPr>
          <a:lstStyle/>
          <a:p>
            <a:pPr marL="285750" indent="-285750">
              <a:buFont typeface="Arial" panose="020B0604020202020204" pitchFamily="34" charset="0"/>
              <a:buChar char="•"/>
            </a:pPr>
            <a:r>
              <a:rPr lang="en-US" sz="2400" dirty="0"/>
              <a:t>AB144 and SB 158</a:t>
            </a:r>
          </a:p>
          <a:p>
            <a:pPr marL="742950" lvl="1" indent="-285750">
              <a:buFont typeface="Arial" panose="020B0604020202020204" pitchFamily="34" charset="0"/>
              <a:buChar char="•"/>
            </a:pPr>
            <a:r>
              <a:rPr lang="en-US" sz="2400" dirty="0"/>
              <a:t>DSPS must grant a preliminary credential to an individual who attests to meeting all of the requirements for a corresponding permanent or training credential, including having completed all education, training supervised experience, and similar requirements within the previous two-year period.</a:t>
            </a:r>
          </a:p>
          <a:p>
            <a:pPr marL="742950" lvl="1" indent="-285750">
              <a:buFont typeface="Arial" panose="020B0604020202020204" pitchFamily="34" charset="0"/>
              <a:buChar char="•"/>
            </a:pPr>
            <a:r>
              <a:rPr lang="en-US" sz="2400" dirty="0"/>
              <a:t>Must have an employer and no disqualifying convictions.</a:t>
            </a:r>
          </a:p>
          <a:p>
            <a:pPr marL="742950" lvl="1" indent="-285750">
              <a:buFont typeface="Arial" panose="020B0604020202020204" pitchFamily="34" charset="0"/>
              <a:buChar char="•"/>
            </a:pPr>
            <a:r>
              <a:rPr lang="en-US" sz="2400" dirty="0"/>
              <a:t>Applicant must also apply for a permanent license.</a:t>
            </a:r>
          </a:p>
          <a:p>
            <a:pPr marL="285750" indent="-285750">
              <a:buFont typeface="Arial" panose="020B0604020202020204" pitchFamily="34" charset="0"/>
              <a:buChar char="•"/>
            </a:pPr>
            <a:r>
              <a:rPr lang="en-US" sz="2400" dirty="0"/>
              <a:t>SB221</a:t>
            </a:r>
          </a:p>
          <a:p>
            <a:pPr marL="742950" lvl="1" indent="-285750">
              <a:buFont typeface="Arial" panose="020B0604020202020204" pitchFamily="34" charset="0"/>
              <a:buChar char="•"/>
            </a:pPr>
            <a:r>
              <a:rPr lang="en-US" sz="2400" dirty="0"/>
              <a:t>Allows RCP to fill a required ambulance staffing position when the ambulance is an aircraft</a:t>
            </a:r>
            <a:r>
              <a:rPr lang="en-US" dirty="0"/>
              <a:t>.</a:t>
            </a:r>
          </a:p>
          <a:p>
            <a:pPr marL="742950" lvl="1" indent="-285750">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99B8C910-2B7A-EBF0-9F28-AFEB230768DE}"/>
              </a:ext>
            </a:extLst>
          </p:cNvPr>
          <p:cNvPicPr>
            <a:picLocks noChangeAspect="1"/>
          </p:cNvPicPr>
          <p:nvPr/>
        </p:nvPicPr>
        <p:blipFill>
          <a:blip r:embed="rId5"/>
          <a:stretch>
            <a:fillRect/>
          </a:stretch>
        </p:blipFill>
        <p:spPr>
          <a:xfrm>
            <a:off x="10224312" y="86238"/>
            <a:ext cx="1524272" cy="1941880"/>
          </a:xfrm>
          <a:prstGeom prst="rect">
            <a:avLst/>
          </a:prstGeom>
        </p:spPr>
      </p:pic>
    </p:spTree>
    <p:extLst>
      <p:ext uri="{BB962C8B-B14F-4D97-AF65-F5344CB8AC3E}">
        <p14:creationId xmlns:p14="http://schemas.microsoft.com/office/powerpoint/2010/main" val="1816513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5EB55-1E1C-497F-BF0C-F07E58A30012}"/>
              </a:ext>
            </a:extLst>
          </p:cNvPr>
          <p:cNvSpPr>
            <a:spLocks noGrp="1"/>
          </p:cNvSpPr>
          <p:nvPr>
            <p:ph type="title"/>
          </p:nvPr>
        </p:nvSpPr>
        <p:spPr>
          <a:xfrm>
            <a:off x="150303" y="536895"/>
            <a:ext cx="10515600" cy="910512"/>
          </a:xfrm>
        </p:spPr>
        <p:txBody>
          <a:bodyPr>
            <a:normAutofit fontScale="90000"/>
          </a:bodyPr>
          <a:lstStyle/>
          <a:p>
            <a:r>
              <a:rPr lang="en-US" dirty="0"/>
              <a:t>Legislative-</a:t>
            </a:r>
            <a:br>
              <a:rPr lang="en-US" dirty="0"/>
            </a:br>
            <a:r>
              <a:rPr lang="en-US" dirty="0"/>
              <a:t>Kris Ostrander, Dave Allain, &amp; </a:t>
            </a:r>
            <a:br>
              <a:rPr lang="en-US" dirty="0"/>
            </a:br>
            <a:r>
              <a:rPr lang="en-US" dirty="0"/>
              <a:t>Sarah Bazelak</a:t>
            </a:r>
          </a:p>
        </p:txBody>
      </p:sp>
      <p:pic>
        <p:nvPicPr>
          <p:cNvPr id="4" name="Content Placeholder 3">
            <a:extLst>
              <a:ext uri="{FF2B5EF4-FFF2-40B4-BE49-F238E27FC236}">
                <a16:creationId xmlns:a16="http://schemas.microsoft.com/office/drawing/2014/main" id="{3AAA39D9-E6F0-4723-BD83-C1AD061DBA59}"/>
              </a:ext>
            </a:extLst>
          </p:cNvPr>
          <p:cNvPicPr>
            <a:picLocks noGrp="1" noChangeAspect="1"/>
          </p:cNvPicPr>
          <p:nvPr>
            <p:ph idx="1"/>
          </p:nvPr>
        </p:nvPicPr>
        <p:blipFill rotWithShape="1">
          <a:blip r:embed="rId3"/>
          <a:srcRect l="5841" r="16204"/>
          <a:stretch/>
        </p:blipFill>
        <p:spPr>
          <a:xfrm>
            <a:off x="6389370" y="86238"/>
            <a:ext cx="1908810" cy="1906967"/>
          </a:xfrm>
          <a:prstGeom prst="rect">
            <a:avLst/>
          </a:prstGeom>
        </p:spPr>
      </p:pic>
      <p:pic>
        <p:nvPicPr>
          <p:cNvPr id="5" name="Picture 4">
            <a:extLst>
              <a:ext uri="{FF2B5EF4-FFF2-40B4-BE49-F238E27FC236}">
                <a16:creationId xmlns:a16="http://schemas.microsoft.com/office/drawing/2014/main" id="{AC020493-D173-4CDD-A1FC-963DF5D20856}"/>
              </a:ext>
            </a:extLst>
          </p:cNvPr>
          <p:cNvPicPr>
            <a:picLocks noChangeAspect="1"/>
          </p:cNvPicPr>
          <p:nvPr/>
        </p:nvPicPr>
        <p:blipFill rotWithShape="1">
          <a:blip r:embed="rId4"/>
          <a:srcRect l="8326" r="19829"/>
          <a:stretch/>
        </p:blipFill>
        <p:spPr>
          <a:xfrm>
            <a:off x="8458200" y="87530"/>
            <a:ext cx="1623060" cy="1918663"/>
          </a:xfrm>
          <a:prstGeom prst="rect">
            <a:avLst/>
          </a:prstGeom>
        </p:spPr>
      </p:pic>
      <p:sp>
        <p:nvSpPr>
          <p:cNvPr id="7" name="TextBox 6">
            <a:extLst>
              <a:ext uri="{FF2B5EF4-FFF2-40B4-BE49-F238E27FC236}">
                <a16:creationId xmlns:a16="http://schemas.microsoft.com/office/drawing/2014/main" id="{64254E8B-A134-46DD-8922-D251B1283617}"/>
              </a:ext>
            </a:extLst>
          </p:cNvPr>
          <p:cNvSpPr txBox="1"/>
          <p:nvPr/>
        </p:nvSpPr>
        <p:spPr>
          <a:xfrm>
            <a:off x="602975" y="2028118"/>
            <a:ext cx="10383473" cy="1815882"/>
          </a:xfrm>
          <a:prstGeom prst="rect">
            <a:avLst/>
          </a:prstGeom>
          <a:noFill/>
        </p:spPr>
        <p:txBody>
          <a:bodyPr wrap="square">
            <a:spAutoFit/>
          </a:bodyPr>
          <a:lstStyle/>
          <a:p>
            <a:endParaRPr lang="en-US" sz="2800" dirty="0"/>
          </a:p>
          <a:p>
            <a:endParaRPr lang="en-US" sz="2800" dirty="0"/>
          </a:p>
          <a:p>
            <a:endParaRPr lang="en-US" sz="2800" dirty="0"/>
          </a:p>
          <a:p>
            <a:endParaRPr lang="en-US" sz="2800" dirty="0"/>
          </a:p>
        </p:txBody>
      </p:sp>
      <p:sp>
        <p:nvSpPr>
          <p:cNvPr id="3" name="TextBox 2">
            <a:extLst>
              <a:ext uri="{FF2B5EF4-FFF2-40B4-BE49-F238E27FC236}">
                <a16:creationId xmlns:a16="http://schemas.microsoft.com/office/drawing/2014/main" id="{31423BCF-F4AE-14C0-0B0A-C4727C6A5262}"/>
              </a:ext>
            </a:extLst>
          </p:cNvPr>
          <p:cNvSpPr txBox="1"/>
          <p:nvPr/>
        </p:nvSpPr>
        <p:spPr>
          <a:xfrm>
            <a:off x="1105468" y="2696373"/>
            <a:ext cx="9880980" cy="1846659"/>
          </a:xfrm>
          <a:prstGeom prst="rect">
            <a:avLst/>
          </a:prstGeom>
          <a:noFill/>
        </p:spPr>
        <p:txBody>
          <a:bodyPr wrap="square" rtlCol="0">
            <a:spAutoFit/>
          </a:bodyPr>
          <a:lstStyle/>
          <a:p>
            <a:pPr marL="285750" indent="-285750">
              <a:buFont typeface="Arial" panose="020B0604020202020204" pitchFamily="34" charset="0"/>
              <a:buChar char="•"/>
            </a:pPr>
            <a:r>
              <a:rPr lang="en-US" sz="2400" dirty="0"/>
              <a:t>PACT Days- Washington D.C.</a:t>
            </a:r>
          </a:p>
          <a:p>
            <a:pPr marL="285750" indent="-285750">
              <a:buFont typeface="Arial" panose="020B0604020202020204" pitchFamily="34" charset="0"/>
              <a:buChar char="•"/>
            </a:pPr>
            <a:r>
              <a:rPr lang="en-US" sz="2400" dirty="0"/>
              <a:t>September 25-26, 2023</a:t>
            </a:r>
          </a:p>
          <a:p>
            <a:pPr marL="285750" indent="-285750">
              <a:buFont typeface="Arial" panose="020B0604020202020204" pitchFamily="34" charset="0"/>
              <a:buChar char="•"/>
            </a:pPr>
            <a:r>
              <a:rPr lang="en-US" sz="2400" dirty="0"/>
              <a:t>Hilton Hotel</a:t>
            </a:r>
          </a:p>
          <a:p>
            <a:pPr marL="285750" indent="-285750">
              <a:buFont typeface="Arial" panose="020B0604020202020204" pitchFamily="34" charset="0"/>
              <a:buChar char="•"/>
            </a:pPr>
            <a:r>
              <a:rPr lang="en-US" sz="2400" dirty="0"/>
              <a:t>Sarah </a:t>
            </a:r>
            <a:r>
              <a:rPr lang="en-US" sz="2400" dirty="0" err="1"/>
              <a:t>Bazelak</a:t>
            </a:r>
            <a:r>
              <a:rPr lang="en-US" sz="2400" dirty="0"/>
              <a:t> and Dustin Goodman representing WSRC.</a:t>
            </a:r>
          </a:p>
          <a:p>
            <a:pPr marL="285750" indent="-285750">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99B8C910-2B7A-EBF0-9F28-AFEB230768DE}"/>
              </a:ext>
            </a:extLst>
          </p:cNvPr>
          <p:cNvPicPr>
            <a:picLocks noChangeAspect="1"/>
          </p:cNvPicPr>
          <p:nvPr/>
        </p:nvPicPr>
        <p:blipFill>
          <a:blip r:embed="rId5"/>
          <a:stretch>
            <a:fillRect/>
          </a:stretch>
        </p:blipFill>
        <p:spPr>
          <a:xfrm>
            <a:off x="10224312" y="86238"/>
            <a:ext cx="1524272" cy="1941880"/>
          </a:xfrm>
          <a:prstGeom prst="rect">
            <a:avLst/>
          </a:prstGeom>
        </p:spPr>
      </p:pic>
    </p:spTree>
    <p:extLst>
      <p:ext uri="{BB962C8B-B14F-4D97-AF65-F5344CB8AC3E}">
        <p14:creationId xmlns:p14="http://schemas.microsoft.com/office/powerpoint/2010/main" val="1934413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CBA8A-35F3-427A-95BF-302DB308347D}"/>
              </a:ext>
            </a:extLst>
          </p:cNvPr>
          <p:cNvSpPr>
            <a:spLocks noGrp="1"/>
          </p:cNvSpPr>
          <p:nvPr>
            <p:ph type="title"/>
          </p:nvPr>
        </p:nvSpPr>
        <p:spPr>
          <a:xfrm>
            <a:off x="0" y="7911"/>
            <a:ext cx="10515600" cy="1325563"/>
          </a:xfrm>
        </p:spPr>
        <p:txBody>
          <a:bodyPr/>
          <a:lstStyle/>
          <a:p>
            <a:r>
              <a:rPr lang="en-US" dirty="0"/>
              <a:t>Delegate-  Laura Packard</a:t>
            </a:r>
            <a:br>
              <a:rPr lang="en-US" dirty="0"/>
            </a:br>
            <a:r>
              <a:rPr lang="en-US" dirty="0"/>
              <a:t>Delegate Elect- Dustin Goodman </a:t>
            </a:r>
          </a:p>
        </p:txBody>
      </p:sp>
      <p:pic>
        <p:nvPicPr>
          <p:cNvPr id="5" name="Picture 4">
            <a:extLst>
              <a:ext uri="{FF2B5EF4-FFF2-40B4-BE49-F238E27FC236}">
                <a16:creationId xmlns:a16="http://schemas.microsoft.com/office/drawing/2014/main" id="{8515E536-27A6-40E4-B90E-95B8F53011F2}"/>
              </a:ext>
            </a:extLst>
          </p:cNvPr>
          <p:cNvPicPr>
            <a:picLocks noChangeAspect="1"/>
          </p:cNvPicPr>
          <p:nvPr/>
        </p:nvPicPr>
        <p:blipFill>
          <a:blip r:embed="rId3"/>
          <a:stretch>
            <a:fillRect/>
          </a:stretch>
        </p:blipFill>
        <p:spPr>
          <a:xfrm>
            <a:off x="7978141" y="0"/>
            <a:ext cx="2070170" cy="2338370"/>
          </a:xfrm>
          <a:prstGeom prst="rect">
            <a:avLst/>
          </a:prstGeom>
        </p:spPr>
      </p:pic>
      <p:sp>
        <p:nvSpPr>
          <p:cNvPr id="7" name="TextBox 6">
            <a:extLst>
              <a:ext uri="{FF2B5EF4-FFF2-40B4-BE49-F238E27FC236}">
                <a16:creationId xmlns:a16="http://schemas.microsoft.com/office/drawing/2014/main" id="{B251FB3D-47BD-BFE3-F685-8FACB3AC9014}"/>
              </a:ext>
            </a:extLst>
          </p:cNvPr>
          <p:cNvSpPr txBox="1"/>
          <p:nvPr/>
        </p:nvSpPr>
        <p:spPr>
          <a:xfrm>
            <a:off x="1080135" y="2558384"/>
            <a:ext cx="8355330"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WSRC Bylaws are due for review by Feb 2024 (submit by Jan).  Review at Fall Retreat?</a:t>
            </a:r>
          </a:p>
          <a:p>
            <a:pPr marL="285750" indent="-285750">
              <a:buFont typeface="Arial" panose="020B0604020202020204" pitchFamily="34" charset="0"/>
              <a:buChar char="•"/>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AARC Sputum Bowl is back!</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VA in Washington approved the 1</a:t>
            </a:r>
            <a:r>
              <a:rPr lang="en-US" sz="2400" baseline="30000" dirty="0">
                <a:effectLst/>
                <a:latin typeface="Calibri" panose="020F0502020204030204" pitchFamily="34" charset="0"/>
                <a:ea typeface="Times New Roman" panose="02020603050405020304" pitchFamily="18" charset="0"/>
                <a:cs typeface="Times New Roman" panose="02020603050405020304" pitchFamily="18" charset="0"/>
              </a:rPr>
              <a:t>st</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APRT position!</a:t>
            </a:r>
          </a:p>
          <a:p>
            <a:pPr marL="285750" indent="-285750">
              <a:buFont typeface="Arial" panose="020B0604020202020204" pitchFamily="34" charset="0"/>
              <a:buChar char="•"/>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Thank you for your mentoring, Theresa – welcome Delegate Elect Dustin!</a:t>
            </a:r>
            <a:endParaRPr lang="en-US" sz="2400" dirty="0"/>
          </a:p>
        </p:txBody>
      </p:sp>
      <p:pic>
        <p:nvPicPr>
          <p:cNvPr id="8" name="Picture 7">
            <a:extLst>
              <a:ext uri="{FF2B5EF4-FFF2-40B4-BE49-F238E27FC236}">
                <a16:creationId xmlns:a16="http://schemas.microsoft.com/office/drawing/2014/main" id="{A68FE515-51CB-7E8E-0CC3-CA804A05F3D0}"/>
              </a:ext>
            </a:extLst>
          </p:cNvPr>
          <p:cNvPicPr>
            <a:picLocks noChangeAspect="1"/>
          </p:cNvPicPr>
          <p:nvPr/>
        </p:nvPicPr>
        <p:blipFill rotWithShape="1">
          <a:blip r:embed="rId4"/>
          <a:srcRect l="4917" t="35719" r="27333" b="4049"/>
          <a:stretch/>
        </p:blipFill>
        <p:spPr>
          <a:xfrm>
            <a:off x="10226040" y="7911"/>
            <a:ext cx="1965960" cy="2330459"/>
          </a:xfrm>
          <a:prstGeom prst="rect">
            <a:avLst/>
          </a:prstGeom>
        </p:spPr>
      </p:pic>
    </p:spTree>
    <p:extLst>
      <p:ext uri="{BB962C8B-B14F-4D97-AF65-F5344CB8AC3E}">
        <p14:creationId xmlns:p14="http://schemas.microsoft.com/office/powerpoint/2010/main" val="2603568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89432-95B0-4A35-A9BA-BC18172898E0}"/>
              </a:ext>
            </a:extLst>
          </p:cNvPr>
          <p:cNvSpPr>
            <a:spLocks noGrp="1"/>
          </p:cNvSpPr>
          <p:nvPr>
            <p:ph type="title"/>
          </p:nvPr>
        </p:nvSpPr>
        <p:spPr/>
        <p:txBody>
          <a:bodyPr/>
          <a:lstStyle/>
          <a:p>
            <a:r>
              <a:rPr lang="en-US" dirty="0"/>
              <a:t>Facilities- Laura Packard</a:t>
            </a:r>
          </a:p>
        </p:txBody>
      </p:sp>
      <p:sp>
        <p:nvSpPr>
          <p:cNvPr id="3" name="Content Placeholder 2">
            <a:extLst>
              <a:ext uri="{FF2B5EF4-FFF2-40B4-BE49-F238E27FC236}">
                <a16:creationId xmlns:a16="http://schemas.microsoft.com/office/drawing/2014/main" id="{B9569811-0B00-4F01-BD8C-A7A3A8D14E50}"/>
              </a:ext>
            </a:extLst>
          </p:cNvPr>
          <p:cNvSpPr>
            <a:spLocks noGrp="1"/>
          </p:cNvSpPr>
          <p:nvPr>
            <p:ph idx="1"/>
          </p:nvPr>
        </p:nvSpPr>
        <p:spPr>
          <a:xfrm>
            <a:off x="497006" y="2141537"/>
            <a:ext cx="10515600" cy="4351338"/>
          </a:xfrm>
        </p:spPr>
        <p:txBody>
          <a:bodyPr/>
          <a:lstStyle/>
          <a:p>
            <a:endParaRPr lang="en-US" dirty="0"/>
          </a:p>
          <a:p>
            <a:endParaRPr lang="en-US" dirty="0"/>
          </a:p>
          <a:p>
            <a:endParaRPr lang="en-US" dirty="0"/>
          </a:p>
        </p:txBody>
      </p:sp>
      <p:pic>
        <p:nvPicPr>
          <p:cNvPr id="4" name="Picture 3">
            <a:extLst>
              <a:ext uri="{FF2B5EF4-FFF2-40B4-BE49-F238E27FC236}">
                <a16:creationId xmlns:a16="http://schemas.microsoft.com/office/drawing/2014/main" id="{8A3718B1-9EDC-1BFD-C923-12D1594F9514}"/>
              </a:ext>
            </a:extLst>
          </p:cNvPr>
          <p:cNvPicPr>
            <a:picLocks noChangeAspect="1"/>
          </p:cNvPicPr>
          <p:nvPr/>
        </p:nvPicPr>
        <p:blipFill>
          <a:blip r:embed="rId3"/>
          <a:stretch>
            <a:fillRect/>
          </a:stretch>
        </p:blipFill>
        <p:spPr>
          <a:xfrm>
            <a:off x="9590297" y="215000"/>
            <a:ext cx="1995515" cy="2257901"/>
          </a:xfrm>
          <a:prstGeom prst="rect">
            <a:avLst/>
          </a:prstGeom>
        </p:spPr>
      </p:pic>
      <p:sp>
        <p:nvSpPr>
          <p:cNvPr id="7" name="TextBox 6">
            <a:extLst>
              <a:ext uri="{FF2B5EF4-FFF2-40B4-BE49-F238E27FC236}">
                <a16:creationId xmlns:a16="http://schemas.microsoft.com/office/drawing/2014/main" id="{1C574AD4-13CD-739B-5B72-7CBEEE71D70E}"/>
              </a:ext>
            </a:extLst>
          </p:cNvPr>
          <p:cNvSpPr txBox="1"/>
          <p:nvPr/>
        </p:nvSpPr>
        <p:spPr>
          <a:xfrm>
            <a:off x="971550" y="1740428"/>
            <a:ext cx="8229600" cy="4154984"/>
          </a:xfrm>
          <a:prstGeom prst="rect">
            <a:avLst/>
          </a:prstGeom>
          <a:noFill/>
        </p:spPr>
        <p:txBody>
          <a:bodyPr wrap="square" rtlCol="0">
            <a:spAutoFit/>
          </a:bodyPr>
          <a:lstStyle/>
          <a:p>
            <a:r>
              <a:rPr lang="en-US" sz="2400" dirty="0"/>
              <a:t>Fall Retreat update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Location determined at last retreat – Next is in La Crosse</a:t>
            </a:r>
          </a:p>
          <a:p>
            <a:endParaRPr lang="en-US" sz="2400" dirty="0"/>
          </a:p>
          <a:p>
            <a:pPr marR="0" lvl="0">
              <a:spcBef>
                <a:spcPts val="0"/>
              </a:spcBef>
              <a:spcAft>
                <a:spcPts val="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Dates: Monday October 2 – Tuesday October 3</a:t>
            </a:r>
            <a:endParaRPr lang="en-US" sz="24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Monday – Half workday with Dinner and Team Building Event to follow. </a:t>
            </a:r>
            <a:endParaRPr lang="en-US" sz="24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Tuesday – Full workday with Breakfast and Lunch at meeting. </a:t>
            </a:r>
          </a:p>
          <a:p>
            <a:pPr marL="0" marR="0">
              <a:spcBef>
                <a:spcPts val="0"/>
              </a:spcBef>
              <a:spcAft>
                <a:spcPts val="0"/>
              </a:spcAft>
            </a:pP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Potential Casual Dinner?  District Event?  Meet the Board Social?</a:t>
            </a:r>
            <a:endParaRPr lang="en-US" sz="2400" dirty="0">
              <a:effectLst/>
              <a:latin typeface="Times New Roman" panose="02020603050405020304" pitchFamily="18" charset="0"/>
              <a:ea typeface="Times New Roman" panose="02020603050405020304" pitchFamily="18" charset="0"/>
            </a:endParaRPr>
          </a:p>
          <a:p>
            <a:r>
              <a:rPr lang="en-US" sz="2400" dirty="0">
                <a:effectLst/>
                <a:latin typeface="Calibri" panose="020F0502020204030204" pitchFamily="34" charset="0"/>
                <a:ea typeface="Times New Roman" panose="02020603050405020304" pitchFamily="18" charset="0"/>
                <a:cs typeface="Times New Roman" panose="02020603050405020304" pitchFamily="18" charset="0"/>
              </a:rPr>
              <a:t>Wednesday - Safe Travels</a:t>
            </a:r>
            <a:endParaRPr lang="en-US" sz="2400" dirty="0"/>
          </a:p>
        </p:txBody>
      </p:sp>
    </p:spTree>
    <p:extLst>
      <p:ext uri="{BB962C8B-B14F-4D97-AF65-F5344CB8AC3E}">
        <p14:creationId xmlns:p14="http://schemas.microsoft.com/office/powerpoint/2010/main" val="32542986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5F1BD41-780E-4272-A7CD-413E3162C8BA}"/>
              </a:ext>
            </a:extLst>
          </p:cNvPr>
          <p:cNvPicPr>
            <a:picLocks noChangeAspect="1"/>
          </p:cNvPicPr>
          <p:nvPr/>
        </p:nvPicPr>
        <p:blipFill rotWithShape="1">
          <a:blip r:embed="rId3"/>
          <a:srcRect t="8200" r="-1" b="7699"/>
          <a:stretch/>
        </p:blipFill>
        <p:spPr>
          <a:xfrm>
            <a:off x="10504045" y="24113"/>
            <a:ext cx="1699387" cy="1984991"/>
          </a:xfrm>
          <a:prstGeom prst="rect">
            <a:avLst/>
          </a:prstGeom>
        </p:spPr>
      </p:pic>
      <p:pic>
        <p:nvPicPr>
          <p:cNvPr id="10" name="Content Placeholder 5">
            <a:extLst>
              <a:ext uri="{FF2B5EF4-FFF2-40B4-BE49-F238E27FC236}">
                <a16:creationId xmlns:a16="http://schemas.microsoft.com/office/drawing/2014/main" id="{C0B27B84-EB2A-40C7-A94B-0D95E9EF3EB1}"/>
              </a:ext>
            </a:extLst>
          </p:cNvPr>
          <p:cNvPicPr>
            <a:picLocks noChangeAspect="1"/>
          </p:cNvPicPr>
          <p:nvPr/>
        </p:nvPicPr>
        <p:blipFill rotWithShape="1">
          <a:blip r:embed="rId4">
            <a:extLst>
              <a:ext uri="{28A0092B-C50C-407E-A947-70E740481C1C}">
                <a14:useLocalDpi xmlns:a14="http://schemas.microsoft.com/office/drawing/2010/main" val="0"/>
              </a:ext>
            </a:extLst>
          </a:blip>
          <a:srcRect t="10371" r="-2" b="13119"/>
          <a:stretch/>
        </p:blipFill>
        <p:spPr>
          <a:xfrm>
            <a:off x="8776010" y="20977"/>
            <a:ext cx="1699386" cy="1984999"/>
          </a:xfrm>
          <a:prstGeom prst="rect">
            <a:avLst/>
          </a:prstGeom>
        </p:spPr>
      </p:pic>
      <p:sp>
        <p:nvSpPr>
          <p:cNvPr id="2" name="Title 1">
            <a:extLst>
              <a:ext uri="{FF2B5EF4-FFF2-40B4-BE49-F238E27FC236}">
                <a16:creationId xmlns:a16="http://schemas.microsoft.com/office/drawing/2014/main" id="{5253E5A1-EE5E-48F1-B24B-4695A01FC9EC}"/>
              </a:ext>
            </a:extLst>
          </p:cNvPr>
          <p:cNvSpPr>
            <a:spLocks noGrp="1"/>
          </p:cNvSpPr>
          <p:nvPr>
            <p:ph type="title"/>
          </p:nvPr>
        </p:nvSpPr>
        <p:spPr/>
        <p:txBody>
          <a:bodyPr/>
          <a:lstStyle/>
          <a:p>
            <a:r>
              <a:rPr lang="en-US" u="sng" dirty="0">
                <a:latin typeface="+mn-lt"/>
              </a:rPr>
              <a:t>Education Co-Chairs </a:t>
            </a:r>
            <a:br>
              <a:rPr lang="en-US" dirty="0">
                <a:latin typeface="+mn-lt"/>
              </a:rPr>
            </a:br>
            <a:r>
              <a:rPr lang="en-US" dirty="0">
                <a:latin typeface="+mn-lt"/>
              </a:rPr>
              <a:t>Tara Managan &amp; Christina Pano</a:t>
            </a:r>
          </a:p>
        </p:txBody>
      </p:sp>
      <p:sp>
        <p:nvSpPr>
          <p:cNvPr id="7" name="Content Placeholder 6">
            <a:extLst>
              <a:ext uri="{FF2B5EF4-FFF2-40B4-BE49-F238E27FC236}">
                <a16:creationId xmlns:a16="http://schemas.microsoft.com/office/drawing/2014/main" id="{3970E725-47F2-4DF5-BB9F-8220A7C95A00}"/>
              </a:ext>
            </a:extLst>
          </p:cNvPr>
          <p:cNvSpPr>
            <a:spLocks noGrp="1"/>
          </p:cNvSpPr>
          <p:nvPr>
            <p:ph sz="half" idx="1"/>
          </p:nvPr>
        </p:nvSpPr>
        <p:spPr>
          <a:xfrm>
            <a:off x="838200" y="2432899"/>
            <a:ext cx="8874575" cy="4425101"/>
          </a:xfrm>
        </p:spPr>
        <p:txBody>
          <a:bodyPr/>
          <a:lstStyle/>
          <a:p>
            <a:r>
              <a:rPr lang="en-US" dirty="0"/>
              <a:t>Scholarship being awards tonight.</a:t>
            </a:r>
          </a:p>
          <a:p>
            <a:r>
              <a:rPr lang="en-US" dirty="0"/>
              <a:t>Arranged meeting with WI program instructors.</a:t>
            </a:r>
          </a:p>
          <a:p>
            <a:pPr lvl="1"/>
            <a:r>
              <a:rPr lang="en-US" dirty="0"/>
              <a:t>Taking place Monday at 5</a:t>
            </a:r>
          </a:p>
        </p:txBody>
      </p:sp>
    </p:spTree>
    <p:extLst>
      <p:ext uri="{BB962C8B-B14F-4D97-AF65-F5344CB8AC3E}">
        <p14:creationId xmlns:p14="http://schemas.microsoft.com/office/powerpoint/2010/main" val="26392811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BAF82-CD82-4E67-914A-F3828B0DA3AF}"/>
              </a:ext>
            </a:extLst>
          </p:cNvPr>
          <p:cNvSpPr>
            <a:spLocks noGrp="1"/>
          </p:cNvSpPr>
          <p:nvPr>
            <p:ph type="title"/>
          </p:nvPr>
        </p:nvSpPr>
        <p:spPr/>
        <p:txBody>
          <a:bodyPr/>
          <a:lstStyle/>
          <a:p>
            <a:r>
              <a:rPr lang="en-US" dirty="0"/>
              <a:t>Elections- Sarah Schroeder</a:t>
            </a:r>
          </a:p>
        </p:txBody>
      </p:sp>
      <p:sp>
        <p:nvSpPr>
          <p:cNvPr id="3" name="Content Placeholder 2">
            <a:extLst>
              <a:ext uri="{FF2B5EF4-FFF2-40B4-BE49-F238E27FC236}">
                <a16:creationId xmlns:a16="http://schemas.microsoft.com/office/drawing/2014/main" id="{E1CFA87B-8EA2-4A70-9234-758E9C1C34B3}"/>
              </a:ext>
            </a:extLst>
          </p:cNvPr>
          <p:cNvSpPr>
            <a:spLocks noGrp="1"/>
          </p:cNvSpPr>
          <p:nvPr>
            <p:ph idx="1"/>
          </p:nvPr>
        </p:nvSpPr>
        <p:spPr>
          <a:xfrm>
            <a:off x="838200" y="1892331"/>
            <a:ext cx="10515600" cy="4351338"/>
          </a:xfrm>
        </p:spPr>
        <p:txBody>
          <a:bodyPr>
            <a:normAutofit/>
          </a:bodyPr>
          <a:lstStyle/>
          <a:p>
            <a:pPr marL="0" marR="0">
              <a:spcBef>
                <a:spcPts val="0"/>
              </a:spcBef>
              <a:spcAft>
                <a:spcPts val="1200"/>
              </a:spcAft>
            </a:pPr>
            <a:endParaRPr lang="en-US" sz="1800" dirty="0">
              <a:effectLst/>
              <a:latin typeface="Calibri" panose="020F0502020204030204" pitchFamily="34" charset="0"/>
              <a:ea typeface="Calibri" panose="020F0502020204030204" pitchFamily="34" charset="0"/>
            </a:endParaRPr>
          </a:p>
          <a:p>
            <a:endParaRPr lang="en-US" dirty="0"/>
          </a:p>
        </p:txBody>
      </p:sp>
      <p:pic>
        <p:nvPicPr>
          <p:cNvPr id="4" name="Picture 3">
            <a:extLst>
              <a:ext uri="{FF2B5EF4-FFF2-40B4-BE49-F238E27FC236}">
                <a16:creationId xmlns:a16="http://schemas.microsoft.com/office/drawing/2014/main" id="{3B55A10E-7FE5-436D-B1AA-9CBAB53967CE}"/>
              </a:ext>
            </a:extLst>
          </p:cNvPr>
          <p:cNvPicPr>
            <a:picLocks noChangeAspect="1"/>
          </p:cNvPicPr>
          <p:nvPr/>
        </p:nvPicPr>
        <p:blipFill rotWithShape="1">
          <a:blip r:embed="rId3"/>
          <a:srcRect r="10026" b="6666"/>
          <a:stretch/>
        </p:blipFill>
        <p:spPr>
          <a:xfrm>
            <a:off x="9310279" y="163482"/>
            <a:ext cx="1738021" cy="1994927"/>
          </a:xfrm>
          <a:prstGeom prst="rect">
            <a:avLst/>
          </a:prstGeom>
        </p:spPr>
      </p:pic>
      <p:sp>
        <p:nvSpPr>
          <p:cNvPr id="6" name="TextBox 5">
            <a:extLst>
              <a:ext uri="{FF2B5EF4-FFF2-40B4-BE49-F238E27FC236}">
                <a16:creationId xmlns:a16="http://schemas.microsoft.com/office/drawing/2014/main" id="{A90CF35C-A3AC-E5D4-D187-AD28A04580E7}"/>
              </a:ext>
            </a:extLst>
          </p:cNvPr>
          <p:cNvSpPr txBox="1"/>
          <p:nvPr/>
        </p:nvSpPr>
        <p:spPr>
          <a:xfrm>
            <a:off x="838200" y="2098442"/>
            <a:ext cx="9117495" cy="523220"/>
          </a:xfrm>
          <a:prstGeom prst="rect">
            <a:avLst/>
          </a:prstGeom>
          <a:noFill/>
        </p:spPr>
        <p:txBody>
          <a:bodyPr wrap="square" rtlCol="0">
            <a:spAutoFit/>
          </a:bodyPr>
          <a:lstStyle/>
          <a:p>
            <a:pPr marL="457200" indent="-457200">
              <a:buFont typeface="Arial" panose="020B0604020202020204" pitchFamily="34" charset="0"/>
              <a:buChar char="•"/>
            </a:pPr>
            <a:r>
              <a:rPr lang="en-US" sz="2800" b="0" i="0" u="none" strike="noStrike" baseline="0" dirty="0">
                <a:latin typeface="Calibri" panose="020F0502020204030204" pitchFamily="34" charset="0"/>
              </a:rPr>
              <a:t>District 6 remains vacant</a:t>
            </a:r>
            <a:r>
              <a:rPr lang="en-US" sz="2800" b="0" i="0" u="none" strike="noStrike" baseline="0" dirty="0">
                <a:solidFill>
                  <a:srgbClr val="7030A0"/>
                </a:solidFill>
                <a:latin typeface="Calibri" panose="020F0502020204030204" pitchFamily="34" charset="0"/>
              </a:rPr>
              <a:t>.</a:t>
            </a:r>
            <a:endParaRPr lang="en-US" sz="1800" b="0" i="0" u="none" strike="noStrike" baseline="0" dirty="0">
              <a:solidFill>
                <a:srgbClr val="000000"/>
              </a:solidFill>
              <a:latin typeface="Calibri" panose="020F0502020204030204" pitchFamily="34" charset="0"/>
            </a:endParaRPr>
          </a:p>
        </p:txBody>
      </p:sp>
      <p:pic>
        <p:nvPicPr>
          <p:cNvPr id="5" name="Picture 4">
            <a:extLst>
              <a:ext uri="{FF2B5EF4-FFF2-40B4-BE49-F238E27FC236}">
                <a16:creationId xmlns:a16="http://schemas.microsoft.com/office/drawing/2014/main" id="{DE259C83-F581-385D-0813-7B413454B225}"/>
              </a:ext>
            </a:extLst>
          </p:cNvPr>
          <p:cNvPicPr>
            <a:picLocks noChangeAspect="1"/>
          </p:cNvPicPr>
          <p:nvPr/>
        </p:nvPicPr>
        <p:blipFill rotWithShape="1">
          <a:blip r:embed="rId4"/>
          <a:srcRect t="13333" b="11500"/>
          <a:stretch/>
        </p:blipFill>
        <p:spPr>
          <a:xfrm>
            <a:off x="3703372" y="2822002"/>
            <a:ext cx="3616530" cy="3623310"/>
          </a:xfrm>
          <a:prstGeom prst="rect">
            <a:avLst/>
          </a:prstGeom>
        </p:spPr>
      </p:pic>
    </p:spTree>
    <p:extLst>
      <p:ext uri="{BB962C8B-B14F-4D97-AF65-F5344CB8AC3E}">
        <p14:creationId xmlns:p14="http://schemas.microsoft.com/office/powerpoint/2010/main" val="3549870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6041-575B-4DFE-A75D-D36E31B4F16D}"/>
              </a:ext>
            </a:extLst>
          </p:cNvPr>
          <p:cNvSpPr>
            <a:spLocks noGrp="1"/>
          </p:cNvSpPr>
          <p:nvPr>
            <p:ph type="title"/>
          </p:nvPr>
        </p:nvSpPr>
        <p:spPr/>
        <p:txBody>
          <a:bodyPr/>
          <a:lstStyle/>
          <a:p>
            <a:r>
              <a:rPr lang="en-US" dirty="0"/>
              <a:t>Roll Call- Quorum</a:t>
            </a:r>
          </a:p>
        </p:txBody>
      </p:sp>
      <p:sp>
        <p:nvSpPr>
          <p:cNvPr id="3" name="Content Placeholder 2">
            <a:extLst>
              <a:ext uri="{FF2B5EF4-FFF2-40B4-BE49-F238E27FC236}">
                <a16:creationId xmlns:a16="http://schemas.microsoft.com/office/drawing/2014/main" id="{93844F07-7EF2-4DB2-8CDE-77120F659AC6}"/>
              </a:ext>
            </a:extLst>
          </p:cNvPr>
          <p:cNvSpPr>
            <a:spLocks noGrp="1"/>
          </p:cNvSpPr>
          <p:nvPr>
            <p:ph idx="1"/>
          </p:nvPr>
        </p:nvSpPr>
        <p:spPr/>
        <p:txBody>
          <a:bodyPr>
            <a:normAutofit/>
          </a:bodyPr>
          <a:lstStyle/>
          <a:p>
            <a:pPr marL="0" indent="0">
              <a:buNone/>
            </a:pPr>
            <a:r>
              <a:rPr lang="en-US" dirty="0"/>
              <a:t>ARTICLE X - BOARD MEETINGS </a:t>
            </a:r>
          </a:p>
          <a:p>
            <a:r>
              <a:rPr lang="en-US" dirty="0"/>
              <a:t> A meeting of the Board of Directors may be called by the President or the majority of the voting membership of the board. </a:t>
            </a:r>
          </a:p>
          <a:p>
            <a:r>
              <a:rPr lang="en-US" dirty="0"/>
              <a:t>A majority of voting board members must be present to constitute a quorum. (13 voting members= require 7 for a quorum)</a:t>
            </a:r>
          </a:p>
        </p:txBody>
      </p:sp>
    </p:spTree>
    <p:extLst>
      <p:ext uri="{BB962C8B-B14F-4D97-AF65-F5344CB8AC3E}">
        <p14:creationId xmlns:p14="http://schemas.microsoft.com/office/powerpoint/2010/main" val="3335488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3E5A1-EE5E-48F1-B24B-4695A01FC9EC}"/>
              </a:ext>
            </a:extLst>
          </p:cNvPr>
          <p:cNvSpPr>
            <a:spLocks noGrp="1"/>
          </p:cNvSpPr>
          <p:nvPr>
            <p:ph type="title"/>
          </p:nvPr>
        </p:nvSpPr>
        <p:spPr>
          <a:xfrm>
            <a:off x="291148" y="752330"/>
            <a:ext cx="10515600" cy="1325563"/>
          </a:xfrm>
        </p:spPr>
        <p:txBody>
          <a:bodyPr>
            <a:normAutofit/>
          </a:bodyPr>
          <a:lstStyle/>
          <a:p>
            <a:r>
              <a:rPr lang="en-US" dirty="0"/>
              <a:t>Membership- </a:t>
            </a:r>
            <a:br>
              <a:rPr lang="en-US" dirty="0"/>
            </a:br>
            <a:r>
              <a:rPr lang="en-US" dirty="0"/>
              <a:t>Kellianne Fleming &amp;  Amy Setchell</a:t>
            </a:r>
          </a:p>
        </p:txBody>
      </p:sp>
      <p:pic>
        <p:nvPicPr>
          <p:cNvPr id="5" name="Content Placeholder 4">
            <a:extLst>
              <a:ext uri="{FF2B5EF4-FFF2-40B4-BE49-F238E27FC236}">
                <a16:creationId xmlns:a16="http://schemas.microsoft.com/office/drawing/2014/main" id="{10C62460-E6BD-4D2B-8902-1D53EAD89EAB}"/>
              </a:ext>
            </a:extLst>
          </p:cNvPr>
          <p:cNvPicPr>
            <a:picLocks noGrp="1" noChangeAspect="1"/>
          </p:cNvPicPr>
          <p:nvPr>
            <p:ph sz="half" idx="2"/>
          </p:nvPr>
        </p:nvPicPr>
        <p:blipFill>
          <a:blip r:embed="rId3"/>
          <a:stretch>
            <a:fillRect/>
          </a:stretch>
        </p:blipFill>
        <p:spPr>
          <a:xfrm>
            <a:off x="10128885" y="82151"/>
            <a:ext cx="1704975" cy="2038350"/>
          </a:xfrm>
        </p:spPr>
      </p:pic>
      <p:pic>
        <p:nvPicPr>
          <p:cNvPr id="3" name="Picture 2"/>
          <p:cNvPicPr>
            <a:picLocks noChangeAspect="1"/>
          </p:cNvPicPr>
          <p:nvPr/>
        </p:nvPicPr>
        <p:blipFill>
          <a:blip r:embed="rId4"/>
          <a:stretch>
            <a:fillRect/>
          </a:stretch>
        </p:blipFill>
        <p:spPr>
          <a:xfrm>
            <a:off x="8383511" y="82151"/>
            <a:ext cx="1575527" cy="2038350"/>
          </a:xfrm>
          <a:prstGeom prst="rect">
            <a:avLst/>
          </a:prstGeom>
        </p:spPr>
      </p:pic>
      <p:sp>
        <p:nvSpPr>
          <p:cNvPr id="8" name="Text Placeholder 5">
            <a:extLst>
              <a:ext uri="{FF2B5EF4-FFF2-40B4-BE49-F238E27FC236}">
                <a16:creationId xmlns:a16="http://schemas.microsoft.com/office/drawing/2014/main" id="{D8BFA6AC-4CF6-484F-8489-8D352CC4DE10}"/>
              </a:ext>
            </a:extLst>
          </p:cNvPr>
          <p:cNvSpPr txBox="1">
            <a:spLocks/>
          </p:cNvSpPr>
          <p:nvPr/>
        </p:nvSpPr>
        <p:spPr>
          <a:xfrm>
            <a:off x="3288345" y="5075527"/>
            <a:ext cx="515778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dirty="0"/>
          </a:p>
        </p:txBody>
      </p:sp>
      <p:sp>
        <p:nvSpPr>
          <p:cNvPr id="4" name="TextBox 3">
            <a:extLst>
              <a:ext uri="{FF2B5EF4-FFF2-40B4-BE49-F238E27FC236}">
                <a16:creationId xmlns:a16="http://schemas.microsoft.com/office/drawing/2014/main" id="{C036A905-CE3A-EE19-6532-327C2E4F5AF7}"/>
              </a:ext>
            </a:extLst>
          </p:cNvPr>
          <p:cNvSpPr txBox="1"/>
          <p:nvPr/>
        </p:nvSpPr>
        <p:spPr>
          <a:xfrm>
            <a:off x="1086929" y="2898475"/>
            <a:ext cx="8367622"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Gathering membership information via the WSRC booth</a:t>
            </a:r>
          </a:p>
          <a:p>
            <a:pPr marL="285750" indent="-285750">
              <a:buFont typeface="Arial" panose="020B0604020202020204" pitchFamily="34" charset="0"/>
              <a:buChar char="•"/>
            </a:pPr>
            <a:r>
              <a:rPr lang="en-US" sz="2800" dirty="0"/>
              <a:t>Making contact with WI managers to work with them regarding membership improvement statewide. </a:t>
            </a:r>
          </a:p>
        </p:txBody>
      </p:sp>
    </p:spTree>
    <p:extLst>
      <p:ext uri="{BB962C8B-B14F-4D97-AF65-F5344CB8AC3E}">
        <p14:creationId xmlns:p14="http://schemas.microsoft.com/office/powerpoint/2010/main" val="429679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0D5B7-554B-4472-9092-D96A775E019C}"/>
              </a:ext>
            </a:extLst>
          </p:cNvPr>
          <p:cNvSpPr>
            <a:spLocks noGrp="1"/>
          </p:cNvSpPr>
          <p:nvPr>
            <p:ph type="title"/>
          </p:nvPr>
        </p:nvSpPr>
        <p:spPr>
          <a:xfrm>
            <a:off x="170597" y="-34460"/>
            <a:ext cx="10515600" cy="1325563"/>
          </a:xfrm>
        </p:spPr>
        <p:txBody>
          <a:bodyPr/>
          <a:lstStyle/>
          <a:p>
            <a:r>
              <a:rPr lang="en-US" dirty="0"/>
              <a:t>District 1- Megan </a:t>
            </a:r>
            <a:r>
              <a:rPr lang="en-US" dirty="0" err="1"/>
              <a:t>Ryba</a:t>
            </a:r>
            <a:endParaRPr lang="en-US" dirty="0"/>
          </a:p>
        </p:txBody>
      </p:sp>
      <p:pic>
        <p:nvPicPr>
          <p:cNvPr id="4" name="Picture 3">
            <a:extLst>
              <a:ext uri="{FF2B5EF4-FFF2-40B4-BE49-F238E27FC236}">
                <a16:creationId xmlns:a16="http://schemas.microsoft.com/office/drawing/2014/main" id="{DA3036C1-D7EA-4C26-8142-FAFFBAF393C4}"/>
              </a:ext>
            </a:extLst>
          </p:cNvPr>
          <p:cNvPicPr>
            <a:picLocks noChangeAspect="1"/>
          </p:cNvPicPr>
          <p:nvPr/>
        </p:nvPicPr>
        <p:blipFill>
          <a:blip r:embed="rId3"/>
          <a:stretch>
            <a:fillRect/>
          </a:stretch>
        </p:blipFill>
        <p:spPr>
          <a:xfrm>
            <a:off x="9968681" y="251083"/>
            <a:ext cx="1773529" cy="2354334"/>
          </a:xfrm>
          <a:prstGeom prst="rect">
            <a:avLst/>
          </a:prstGeom>
        </p:spPr>
      </p:pic>
      <p:pic>
        <p:nvPicPr>
          <p:cNvPr id="5" name="Picture 4">
            <a:extLst>
              <a:ext uri="{FF2B5EF4-FFF2-40B4-BE49-F238E27FC236}">
                <a16:creationId xmlns:a16="http://schemas.microsoft.com/office/drawing/2014/main" id="{37436436-0AE1-42CE-A765-D2C658EB5123}"/>
              </a:ext>
            </a:extLst>
          </p:cNvPr>
          <p:cNvPicPr>
            <a:picLocks noChangeAspect="1"/>
          </p:cNvPicPr>
          <p:nvPr/>
        </p:nvPicPr>
        <p:blipFill rotWithShape="1">
          <a:blip r:embed="rId4"/>
          <a:srcRect r="50000" b="31440"/>
          <a:stretch/>
        </p:blipFill>
        <p:spPr>
          <a:xfrm>
            <a:off x="9811603" y="2864606"/>
            <a:ext cx="2209800" cy="2951701"/>
          </a:xfrm>
          <a:prstGeom prst="rect">
            <a:avLst/>
          </a:prstGeom>
        </p:spPr>
      </p:pic>
      <p:sp>
        <p:nvSpPr>
          <p:cNvPr id="6" name="TextBox 5">
            <a:extLst>
              <a:ext uri="{FF2B5EF4-FFF2-40B4-BE49-F238E27FC236}">
                <a16:creationId xmlns:a16="http://schemas.microsoft.com/office/drawing/2014/main" id="{53C12263-633A-43ED-8E30-9F4551FD550B}"/>
              </a:ext>
            </a:extLst>
          </p:cNvPr>
          <p:cNvSpPr txBox="1"/>
          <p:nvPr/>
        </p:nvSpPr>
        <p:spPr>
          <a:xfrm>
            <a:off x="989902" y="6276008"/>
            <a:ext cx="11629938" cy="261610"/>
          </a:xfrm>
          <a:prstGeom prst="rect">
            <a:avLst/>
          </a:prstGeom>
          <a:noFill/>
        </p:spPr>
        <p:txBody>
          <a:bodyPr wrap="square" rtlCol="0">
            <a:spAutoFit/>
          </a:bodyPr>
          <a:lstStyle/>
          <a:p>
            <a:r>
              <a:rPr lang="en-US" sz="1100" b="0" i="0" dirty="0">
                <a:solidFill>
                  <a:srgbClr val="2A2A2A"/>
                </a:solidFill>
                <a:effectLst/>
                <a:latin typeface="Montserrat" panose="00000500000000000000" pitchFamily="2" charset="0"/>
              </a:rPr>
              <a:t>Counties of Douglas, Bayfield, Ashland, Burnette, Washburn, Sawyer, Polk, Barron, Rusk, St. Croix, Dunn, Chippewa, Pierce, Pepin and </a:t>
            </a:r>
            <a:r>
              <a:rPr lang="en-US" sz="1100" b="0" i="0" dirty="0" err="1">
                <a:solidFill>
                  <a:srgbClr val="2A2A2A"/>
                </a:solidFill>
                <a:effectLst/>
                <a:latin typeface="Montserrat" panose="00000500000000000000" pitchFamily="2" charset="0"/>
              </a:rPr>
              <a:t>Eau</a:t>
            </a:r>
            <a:r>
              <a:rPr lang="en-US" sz="1100" b="0" i="0" dirty="0">
                <a:solidFill>
                  <a:srgbClr val="2A2A2A"/>
                </a:solidFill>
                <a:effectLst/>
                <a:latin typeface="Montserrat" panose="00000500000000000000" pitchFamily="2" charset="0"/>
              </a:rPr>
              <a:t> Claire</a:t>
            </a:r>
            <a:endParaRPr lang="en-US" sz="1100" dirty="0"/>
          </a:p>
        </p:txBody>
      </p:sp>
      <p:sp>
        <p:nvSpPr>
          <p:cNvPr id="8" name="Content Placeholder 7">
            <a:extLst>
              <a:ext uri="{FF2B5EF4-FFF2-40B4-BE49-F238E27FC236}">
                <a16:creationId xmlns:a16="http://schemas.microsoft.com/office/drawing/2014/main" id="{3F3A532A-AD27-7858-7A30-A2B42B484DE1}"/>
              </a:ext>
            </a:extLst>
          </p:cNvPr>
          <p:cNvSpPr>
            <a:spLocks noGrp="1"/>
          </p:cNvSpPr>
          <p:nvPr>
            <p:ph idx="1"/>
          </p:nvPr>
        </p:nvSpPr>
        <p:spPr>
          <a:xfrm>
            <a:off x="563880" y="1694820"/>
            <a:ext cx="10515600" cy="4351338"/>
          </a:xfrm>
        </p:spPr>
        <p:txBody>
          <a:bodyPr/>
          <a:lstStyle/>
          <a:p>
            <a:pPr marL="0" marR="0">
              <a:spcBef>
                <a:spcPts val="0"/>
              </a:spcBef>
              <a:spcAft>
                <a:spcPts val="0"/>
              </a:spcAft>
            </a:pPr>
            <a:r>
              <a:rPr lang="en-US" dirty="0">
                <a:effectLst/>
                <a:latin typeface="Calibri" panose="020F0502020204030204" pitchFamily="34" charset="0"/>
                <a:ea typeface="Times New Roman" panose="02020603050405020304" pitchFamily="18" charset="0"/>
              </a:rPr>
              <a:t>No events for 2nd quarter aside from the NRRCC. </a:t>
            </a:r>
            <a:endParaRPr lang="en-US" dirty="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dirty="0">
              <a:effectLst/>
              <a:latin typeface="Calibri" panose="020F0502020204030204" pitchFamily="34" charset="0"/>
              <a:ea typeface="Calibri" panose="020F0502020204030204" pitchFamily="34" charset="0"/>
            </a:endParaRPr>
          </a:p>
          <a:p>
            <a:pPr marL="0" marR="0">
              <a:spcBef>
                <a:spcPts val="0"/>
              </a:spcBef>
              <a:spcAft>
                <a:spcPts val="0"/>
              </a:spcAft>
            </a:pPr>
            <a:r>
              <a:rPr lang="en-US" dirty="0">
                <a:effectLst/>
                <a:latin typeface="Calibri" panose="020F0502020204030204" pitchFamily="34" charset="0"/>
                <a:ea typeface="Times New Roman" panose="02020603050405020304" pitchFamily="18" charset="0"/>
              </a:rPr>
              <a:t>Goals for 3rd quarter:</a:t>
            </a:r>
            <a:endParaRPr lang="en-US" dirty="0">
              <a:latin typeface="Calibri" panose="020F0502020204030204" pitchFamily="34" charset="0"/>
              <a:ea typeface="Times New Roman" panose="02020603050405020304" pitchFamily="18" charset="0"/>
            </a:endParaRPr>
          </a:p>
          <a:p>
            <a:pPr marL="457200" lvl="1">
              <a:spcBef>
                <a:spcPts val="0"/>
              </a:spcBef>
            </a:pPr>
            <a:r>
              <a:rPr lang="en-US" sz="2800" dirty="0">
                <a:effectLst/>
                <a:latin typeface="Calibri" panose="020F0502020204030204" pitchFamily="34" charset="0"/>
                <a:ea typeface="Times New Roman" panose="02020603050405020304" pitchFamily="18" charset="0"/>
              </a:rPr>
              <a:t>Make contact with district 1 hospital, clinic and </a:t>
            </a:r>
            <a:r>
              <a:rPr lang="en-US" sz="2800" dirty="0" err="1">
                <a:effectLst/>
                <a:latin typeface="Calibri" panose="020F0502020204030204" pitchFamily="34" charset="0"/>
                <a:ea typeface="Times New Roman" panose="02020603050405020304" pitchFamily="18" charset="0"/>
              </a:rPr>
              <a:t>dme</a:t>
            </a:r>
            <a:r>
              <a:rPr lang="en-US" sz="2800" dirty="0">
                <a:effectLst/>
                <a:latin typeface="Calibri" panose="020F0502020204030204" pitchFamily="34" charset="0"/>
                <a:ea typeface="Times New Roman" panose="02020603050405020304" pitchFamily="18" charset="0"/>
              </a:rPr>
              <a:t> RT’s</a:t>
            </a:r>
            <a:endParaRPr lang="en-US" sz="2800" dirty="0">
              <a:latin typeface="Calibri" panose="020F0502020204030204" pitchFamily="34" charset="0"/>
              <a:ea typeface="Times New Roman" panose="02020603050405020304" pitchFamily="18" charset="0"/>
            </a:endParaRPr>
          </a:p>
          <a:p>
            <a:pPr marL="457200" lvl="1">
              <a:spcBef>
                <a:spcPts val="0"/>
              </a:spcBef>
            </a:pPr>
            <a:r>
              <a:rPr lang="en-US" sz="2800" dirty="0">
                <a:effectLst/>
                <a:latin typeface="Calibri" panose="020F0502020204030204" pitchFamily="34" charset="0"/>
                <a:ea typeface="Times New Roman" panose="02020603050405020304" pitchFamily="18" charset="0"/>
              </a:rPr>
              <a:t>start organizing chicken que fundraiser for district 1</a:t>
            </a:r>
            <a:endParaRPr lang="en-US" sz="2800" dirty="0">
              <a:latin typeface="Calibri" panose="020F0502020204030204" pitchFamily="34" charset="0"/>
              <a:ea typeface="Times New Roman" panose="02020603050405020304" pitchFamily="18" charset="0"/>
            </a:endParaRPr>
          </a:p>
          <a:p>
            <a:pPr marL="457200" lvl="1">
              <a:spcBef>
                <a:spcPts val="0"/>
              </a:spcBef>
            </a:pPr>
            <a:r>
              <a:rPr lang="en-US" sz="2800" dirty="0">
                <a:effectLst/>
                <a:latin typeface="Calibri" panose="020F0502020204030204" pitchFamily="34" charset="0"/>
                <a:ea typeface="Times New Roman" panose="02020603050405020304" pitchFamily="18" charset="0"/>
              </a:rPr>
              <a:t>plan 1-2 social events for district 1 for summer</a:t>
            </a:r>
            <a:endParaRPr lang="en-US" sz="28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19097838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CD75F7A-C2CA-DD30-580B-CADDC253B65F}"/>
              </a:ext>
            </a:extLst>
          </p:cNvPr>
          <p:cNvSpPr txBox="1">
            <a:spLocks/>
          </p:cNvSpPr>
          <p:nvPr/>
        </p:nvSpPr>
        <p:spPr>
          <a:xfrm>
            <a:off x="-601980" y="252094"/>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District 2- Nick Goldberg</a:t>
            </a:r>
          </a:p>
        </p:txBody>
      </p:sp>
      <p:sp>
        <p:nvSpPr>
          <p:cNvPr id="7" name="TextBox 6">
            <a:extLst>
              <a:ext uri="{FF2B5EF4-FFF2-40B4-BE49-F238E27FC236}">
                <a16:creationId xmlns:a16="http://schemas.microsoft.com/office/drawing/2014/main" id="{DD20159F-C07C-3965-EB12-940D8350E51B}"/>
              </a:ext>
            </a:extLst>
          </p:cNvPr>
          <p:cNvSpPr txBox="1"/>
          <p:nvPr/>
        </p:nvSpPr>
        <p:spPr>
          <a:xfrm>
            <a:off x="1149291" y="6362070"/>
            <a:ext cx="10058399"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2A2A2A"/>
                </a:solidFill>
                <a:effectLst/>
                <a:latin typeface="Montserrat" panose="00000500000000000000" pitchFamily="2" charset="0"/>
              </a:rPr>
              <a:t>Counties of Iron, Vilas, Price, Oneida, Lincoln, Langlade, Taylor, Marathon, Clark, Wood, Portage, Waupaca, Adams and Waushara</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E9431B7-8BF1-522E-6557-C6916DCB2FDC}"/>
              </a:ext>
            </a:extLst>
          </p:cNvPr>
          <p:cNvPicPr>
            <a:picLocks noChangeAspect="1"/>
          </p:cNvPicPr>
          <p:nvPr/>
        </p:nvPicPr>
        <p:blipFill rotWithShape="1">
          <a:blip r:embed="rId3"/>
          <a:srcRect l="31053" r="15986" b="28342"/>
          <a:stretch/>
        </p:blipFill>
        <p:spPr>
          <a:xfrm>
            <a:off x="9722840" y="2557453"/>
            <a:ext cx="1761688" cy="2887681"/>
          </a:xfrm>
          <a:prstGeom prst="rect">
            <a:avLst/>
          </a:prstGeom>
        </p:spPr>
      </p:pic>
    </p:spTree>
    <p:extLst>
      <p:ext uri="{BB962C8B-B14F-4D97-AF65-F5344CB8AC3E}">
        <p14:creationId xmlns:p14="http://schemas.microsoft.com/office/powerpoint/2010/main" val="21376470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07294-96C9-4D7E-B3F9-76C714497344}"/>
              </a:ext>
            </a:extLst>
          </p:cNvPr>
          <p:cNvSpPr>
            <a:spLocks noGrp="1"/>
          </p:cNvSpPr>
          <p:nvPr>
            <p:ph type="title"/>
          </p:nvPr>
        </p:nvSpPr>
        <p:spPr/>
        <p:txBody>
          <a:bodyPr/>
          <a:lstStyle/>
          <a:p>
            <a:r>
              <a:rPr lang="en-US" dirty="0"/>
              <a:t>District 3- Angela Troxell </a:t>
            </a:r>
          </a:p>
        </p:txBody>
      </p:sp>
      <p:pic>
        <p:nvPicPr>
          <p:cNvPr id="4" name="Picture 3">
            <a:extLst>
              <a:ext uri="{FF2B5EF4-FFF2-40B4-BE49-F238E27FC236}">
                <a16:creationId xmlns:a16="http://schemas.microsoft.com/office/drawing/2014/main" id="{4514786B-7DF2-4971-9192-0A3C6080516A}"/>
              </a:ext>
            </a:extLst>
          </p:cNvPr>
          <p:cNvPicPr>
            <a:picLocks noChangeAspect="1"/>
          </p:cNvPicPr>
          <p:nvPr/>
        </p:nvPicPr>
        <p:blipFill rotWithShape="1">
          <a:blip r:embed="rId3"/>
          <a:srcRect b="36551"/>
          <a:stretch/>
        </p:blipFill>
        <p:spPr>
          <a:xfrm>
            <a:off x="8971154" y="293717"/>
            <a:ext cx="1968048" cy="2063692"/>
          </a:xfrm>
          <a:prstGeom prst="rect">
            <a:avLst/>
          </a:prstGeom>
        </p:spPr>
      </p:pic>
      <p:sp>
        <p:nvSpPr>
          <p:cNvPr id="11" name="Content Placeholder 10">
            <a:extLst>
              <a:ext uri="{FF2B5EF4-FFF2-40B4-BE49-F238E27FC236}">
                <a16:creationId xmlns:a16="http://schemas.microsoft.com/office/drawing/2014/main" id="{7E70C38E-413E-42EC-BE04-7BECD24196E7}"/>
              </a:ext>
            </a:extLst>
          </p:cNvPr>
          <p:cNvSpPr>
            <a:spLocks noGrp="1"/>
          </p:cNvSpPr>
          <p:nvPr>
            <p:ph idx="1"/>
          </p:nvPr>
        </p:nvSpPr>
        <p:spPr/>
        <p:txBody>
          <a:bodyPr/>
          <a:lstStyle/>
          <a:p>
            <a:pPr marL="0" indent="0">
              <a:buNone/>
            </a:pPr>
            <a:endParaRPr lang="en-US" dirty="0"/>
          </a:p>
        </p:txBody>
      </p:sp>
      <p:sp>
        <p:nvSpPr>
          <p:cNvPr id="13" name="TextBox 12">
            <a:extLst>
              <a:ext uri="{FF2B5EF4-FFF2-40B4-BE49-F238E27FC236}">
                <a16:creationId xmlns:a16="http://schemas.microsoft.com/office/drawing/2014/main" id="{7EBCA56F-6512-45D4-9E83-F6D5686960EB}"/>
              </a:ext>
            </a:extLst>
          </p:cNvPr>
          <p:cNvSpPr txBox="1"/>
          <p:nvPr/>
        </p:nvSpPr>
        <p:spPr>
          <a:xfrm>
            <a:off x="943759" y="6348839"/>
            <a:ext cx="10515601"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2A2A2A"/>
                </a:solidFill>
                <a:effectLst/>
                <a:latin typeface="Montserrat" panose="00000500000000000000" pitchFamily="2" charset="0"/>
              </a:rPr>
              <a:t>Counties of Forest, Florence, Marinette, Oconto, Menomonie, Shawano, Door, Outagamie, Brown, Kewaunee, Winnebago, Calumet, Manitowoc, Fond du Lac and Sheboygan</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6098C623-6E67-45D4-BC15-DB390E85582F}"/>
              </a:ext>
            </a:extLst>
          </p:cNvPr>
          <p:cNvPicPr>
            <a:picLocks noChangeAspect="1"/>
          </p:cNvPicPr>
          <p:nvPr/>
        </p:nvPicPr>
        <p:blipFill rotWithShape="1">
          <a:blip r:embed="rId4"/>
          <a:srcRect l="50000" t="10684" b="22599"/>
          <a:stretch/>
        </p:blipFill>
        <p:spPr>
          <a:xfrm>
            <a:off x="9068490" y="2785145"/>
            <a:ext cx="2082534" cy="2994869"/>
          </a:xfrm>
          <a:prstGeom prst="rect">
            <a:avLst/>
          </a:prstGeom>
        </p:spPr>
      </p:pic>
    </p:spTree>
    <p:extLst>
      <p:ext uri="{BB962C8B-B14F-4D97-AF65-F5344CB8AC3E}">
        <p14:creationId xmlns:p14="http://schemas.microsoft.com/office/powerpoint/2010/main" val="9413643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B87B3-458A-4128-8381-C50EB33F2DBD}"/>
              </a:ext>
            </a:extLst>
          </p:cNvPr>
          <p:cNvSpPr>
            <a:spLocks noGrp="1"/>
          </p:cNvSpPr>
          <p:nvPr>
            <p:ph type="title"/>
          </p:nvPr>
        </p:nvSpPr>
        <p:spPr>
          <a:xfrm>
            <a:off x="267748" y="205734"/>
            <a:ext cx="10515600" cy="1325563"/>
          </a:xfrm>
        </p:spPr>
        <p:txBody>
          <a:bodyPr/>
          <a:lstStyle/>
          <a:p>
            <a:r>
              <a:rPr lang="en-US" dirty="0"/>
              <a:t>District 4- Shanna </a:t>
            </a:r>
            <a:r>
              <a:rPr lang="en-US" dirty="0" err="1"/>
              <a:t>Schuele</a:t>
            </a:r>
            <a:endParaRPr lang="en-US" dirty="0"/>
          </a:p>
        </p:txBody>
      </p:sp>
      <p:sp>
        <p:nvSpPr>
          <p:cNvPr id="3" name="Content Placeholder 2">
            <a:extLst>
              <a:ext uri="{FF2B5EF4-FFF2-40B4-BE49-F238E27FC236}">
                <a16:creationId xmlns:a16="http://schemas.microsoft.com/office/drawing/2014/main" id="{3FC38A76-AC2E-4411-96FE-F769FC8E43EC}"/>
              </a:ext>
            </a:extLst>
          </p:cNvPr>
          <p:cNvSpPr>
            <a:spLocks noGrp="1"/>
          </p:cNvSpPr>
          <p:nvPr>
            <p:ph idx="1"/>
          </p:nvPr>
        </p:nvSpPr>
        <p:spPr/>
        <p:txBody>
          <a:bodyPr/>
          <a:lstStyle/>
          <a:p>
            <a:endParaRPr lang="en-US" dirty="0"/>
          </a:p>
        </p:txBody>
      </p:sp>
      <p:sp>
        <p:nvSpPr>
          <p:cNvPr id="8" name="TextBox 7">
            <a:extLst>
              <a:ext uri="{FF2B5EF4-FFF2-40B4-BE49-F238E27FC236}">
                <a16:creationId xmlns:a16="http://schemas.microsoft.com/office/drawing/2014/main" id="{989EE857-12E3-4E38-ADDE-78B0CCC21108}"/>
              </a:ext>
            </a:extLst>
          </p:cNvPr>
          <p:cNvSpPr txBox="1"/>
          <p:nvPr/>
        </p:nvSpPr>
        <p:spPr>
          <a:xfrm>
            <a:off x="3136784" y="6281014"/>
            <a:ext cx="6094602"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818181"/>
                </a:solidFill>
                <a:effectLst/>
                <a:latin typeface="Montserrat" panose="00000500000000000000" pitchFamily="2" charset="0"/>
              </a:rPr>
              <a:t>Counties of Washington, Ozaukee, Waukesha, Milwaukee, Racine and Kenosha</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5FF415A-FD87-46F3-8228-A485FEA90117}"/>
              </a:ext>
            </a:extLst>
          </p:cNvPr>
          <p:cNvPicPr>
            <a:picLocks noChangeAspect="1"/>
          </p:cNvPicPr>
          <p:nvPr/>
        </p:nvPicPr>
        <p:blipFill rotWithShape="1">
          <a:blip r:embed="rId3"/>
          <a:srcRect l="47794" t="47011" r="8038"/>
          <a:stretch/>
        </p:blipFill>
        <p:spPr>
          <a:xfrm>
            <a:off x="9295001" y="2852257"/>
            <a:ext cx="2128707" cy="2639692"/>
          </a:xfrm>
          <a:prstGeom prst="rect">
            <a:avLst/>
          </a:prstGeom>
        </p:spPr>
      </p:pic>
      <p:pic>
        <p:nvPicPr>
          <p:cNvPr id="5" name="Picture 4">
            <a:extLst>
              <a:ext uri="{FF2B5EF4-FFF2-40B4-BE49-F238E27FC236}">
                <a16:creationId xmlns:a16="http://schemas.microsoft.com/office/drawing/2014/main" id="{C655B30B-B244-B301-DB42-CBA2E75550A3}"/>
              </a:ext>
            </a:extLst>
          </p:cNvPr>
          <p:cNvPicPr>
            <a:picLocks noChangeAspect="1"/>
          </p:cNvPicPr>
          <p:nvPr/>
        </p:nvPicPr>
        <p:blipFill>
          <a:blip r:embed="rId4"/>
          <a:stretch>
            <a:fillRect/>
          </a:stretch>
        </p:blipFill>
        <p:spPr>
          <a:xfrm>
            <a:off x="9231386" y="346224"/>
            <a:ext cx="2122343" cy="2211705"/>
          </a:xfrm>
          <a:prstGeom prst="rect">
            <a:avLst/>
          </a:prstGeom>
        </p:spPr>
      </p:pic>
    </p:spTree>
    <p:extLst>
      <p:ext uri="{BB962C8B-B14F-4D97-AF65-F5344CB8AC3E}">
        <p14:creationId xmlns:p14="http://schemas.microsoft.com/office/powerpoint/2010/main" val="601987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04B23-A0C8-4DC9-A3E1-F13E348CCD76}"/>
              </a:ext>
            </a:extLst>
          </p:cNvPr>
          <p:cNvSpPr>
            <a:spLocks noGrp="1"/>
          </p:cNvSpPr>
          <p:nvPr>
            <p:ph type="title"/>
          </p:nvPr>
        </p:nvSpPr>
        <p:spPr>
          <a:xfrm>
            <a:off x="265140" y="351067"/>
            <a:ext cx="10515600" cy="1325563"/>
          </a:xfrm>
        </p:spPr>
        <p:txBody>
          <a:bodyPr>
            <a:normAutofit fontScale="90000"/>
          </a:bodyPr>
          <a:lstStyle/>
          <a:p>
            <a:r>
              <a:rPr lang="en-US" dirty="0"/>
              <a:t>District 5- Joe Punzel</a:t>
            </a:r>
            <a:br>
              <a:rPr lang="en-US" dirty="0"/>
            </a:br>
            <a:r>
              <a:rPr lang="en-US" sz="4000" dirty="0"/>
              <a:t>Student liaison/understudy- </a:t>
            </a:r>
            <a:br>
              <a:rPr lang="en-US" sz="4000" dirty="0"/>
            </a:br>
            <a:r>
              <a:rPr lang="en-US" sz="4000" dirty="0"/>
              <a:t>Charlotte Kersten (Madison Technical College)</a:t>
            </a:r>
          </a:p>
        </p:txBody>
      </p:sp>
      <p:sp>
        <p:nvSpPr>
          <p:cNvPr id="3" name="Content Placeholder 2">
            <a:extLst>
              <a:ext uri="{FF2B5EF4-FFF2-40B4-BE49-F238E27FC236}">
                <a16:creationId xmlns:a16="http://schemas.microsoft.com/office/drawing/2014/main" id="{CF75F80E-5C89-4188-A1A8-397A70DC1442}"/>
              </a:ext>
            </a:extLst>
          </p:cNvPr>
          <p:cNvSpPr>
            <a:spLocks noGrp="1"/>
          </p:cNvSpPr>
          <p:nvPr>
            <p:ph idx="1"/>
          </p:nvPr>
        </p:nvSpPr>
        <p:spPr>
          <a:xfrm>
            <a:off x="723900" y="2176005"/>
            <a:ext cx="8286345" cy="4351338"/>
          </a:xfrm>
        </p:spPr>
        <p:txBody>
          <a:bodyPr/>
          <a:lstStyle/>
          <a:p>
            <a:r>
              <a:rPr lang="en-US" dirty="0"/>
              <a:t>3/14/2023 – UW Health – WSRC Advancing Lung Strategies Conference</a:t>
            </a:r>
          </a:p>
          <a:p>
            <a:pPr lvl="1"/>
            <a:r>
              <a:rPr lang="en-US" dirty="0"/>
              <a:t>Educational opportunity and District fundraiser</a:t>
            </a:r>
          </a:p>
          <a:p>
            <a:pPr lvl="1"/>
            <a:r>
              <a:rPr lang="en-US" dirty="0"/>
              <a:t>30 in attendance</a:t>
            </a:r>
          </a:p>
          <a:p>
            <a:pPr lvl="1"/>
            <a:r>
              <a:rPr lang="en-US" dirty="0"/>
              <a:t>Will become yearly event</a:t>
            </a:r>
          </a:p>
          <a:p>
            <a:pPr lvl="1"/>
            <a:endParaRPr lang="en-US" dirty="0"/>
          </a:p>
          <a:p>
            <a:r>
              <a:rPr lang="en-US" dirty="0"/>
              <a:t>Ongoing – Visit district High Schools for career fairs.</a:t>
            </a:r>
          </a:p>
          <a:p>
            <a:pPr lvl="1"/>
            <a:r>
              <a:rPr lang="en-US" dirty="0"/>
              <a:t>2 so far this semester in Dane county</a:t>
            </a:r>
          </a:p>
          <a:p>
            <a:endParaRPr lang="en-US" dirty="0"/>
          </a:p>
        </p:txBody>
      </p:sp>
      <p:pic>
        <p:nvPicPr>
          <p:cNvPr id="4" name="Picture 3">
            <a:extLst>
              <a:ext uri="{FF2B5EF4-FFF2-40B4-BE49-F238E27FC236}">
                <a16:creationId xmlns:a16="http://schemas.microsoft.com/office/drawing/2014/main" id="{6B9A3168-A657-4315-811A-66EA68996047}"/>
              </a:ext>
            </a:extLst>
          </p:cNvPr>
          <p:cNvPicPr>
            <a:picLocks noChangeAspect="1"/>
          </p:cNvPicPr>
          <p:nvPr/>
        </p:nvPicPr>
        <p:blipFill rotWithShape="1">
          <a:blip r:embed="rId3"/>
          <a:srcRect b="21370"/>
          <a:stretch/>
        </p:blipFill>
        <p:spPr>
          <a:xfrm>
            <a:off x="9871059" y="121665"/>
            <a:ext cx="1819363" cy="2160140"/>
          </a:xfrm>
          <a:prstGeom prst="rect">
            <a:avLst/>
          </a:prstGeom>
        </p:spPr>
      </p:pic>
      <p:pic>
        <p:nvPicPr>
          <p:cNvPr id="5" name="Picture 4">
            <a:extLst>
              <a:ext uri="{FF2B5EF4-FFF2-40B4-BE49-F238E27FC236}">
                <a16:creationId xmlns:a16="http://schemas.microsoft.com/office/drawing/2014/main" id="{0A02F057-0B5B-4491-A4C6-87ADA3FF45F3}"/>
              </a:ext>
            </a:extLst>
          </p:cNvPr>
          <p:cNvPicPr>
            <a:picLocks noChangeAspect="1"/>
          </p:cNvPicPr>
          <p:nvPr/>
        </p:nvPicPr>
        <p:blipFill rotWithShape="1">
          <a:blip r:embed="rId4"/>
          <a:srcRect l="8927" t="58935" r="26568" b="2052"/>
          <a:stretch/>
        </p:blipFill>
        <p:spPr>
          <a:xfrm>
            <a:off x="9369482" y="2397154"/>
            <a:ext cx="2822518" cy="2063692"/>
          </a:xfrm>
          <a:prstGeom prst="rect">
            <a:avLst/>
          </a:prstGeom>
        </p:spPr>
      </p:pic>
      <p:sp>
        <p:nvSpPr>
          <p:cNvPr id="7" name="TextBox 6">
            <a:extLst>
              <a:ext uri="{FF2B5EF4-FFF2-40B4-BE49-F238E27FC236}">
                <a16:creationId xmlns:a16="http://schemas.microsoft.com/office/drawing/2014/main" id="{8052FC85-58BA-4930-B28B-82234C2630A4}"/>
              </a:ext>
            </a:extLst>
          </p:cNvPr>
          <p:cNvSpPr txBox="1"/>
          <p:nvPr/>
        </p:nvSpPr>
        <p:spPr>
          <a:xfrm>
            <a:off x="2629947" y="6311900"/>
            <a:ext cx="6094602"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2A2A2A"/>
                </a:solidFill>
                <a:effectLst/>
                <a:latin typeface="Montserrat" panose="00000500000000000000" pitchFamily="2" charset="0"/>
              </a:rPr>
              <a:t>Counties of Marquette, Green Lake, Sauk, Columbia, Dodge, Grant, Iowa, Dane, Jefferson, </a:t>
            </a:r>
            <a:r>
              <a:rPr lang="en-US" sz="1100" b="0" i="0" dirty="0" err="1">
                <a:solidFill>
                  <a:srgbClr val="2A2A2A"/>
                </a:solidFill>
                <a:effectLst/>
                <a:latin typeface="Montserrat" panose="00000500000000000000" pitchFamily="2" charset="0"/>
              </a:rPr>
              <a:t>LaFayette</a:t>
            </a:r>
            <a:r>
              <a:rPr lang="en-US" sz="1100" b="0" i="0" dirty="0">
                <a:solidFill>
                  <a:srgbClr val="2A2A2A"/>
                </a:solidFill>
                <a:effectLst/>
                <a:latin typeface="Montserrat" panose="00000500000000000000" pitchFamily="2" charset="0"/>
              </a:rPr>
              <a:t>, Green, Rock and Walworth</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1734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BE552-3982-439F-BC20-0CFAC2572F9D}"/>
              </a:ext>
            </a:extLst>
          </p:cNvPr>
          <p:cNvSpPr>
            <a:spLocks noGrp="1"/>
          </p:cNvSpPr>
          <p:nvPr>
            <p:ph type="title"/>
          </p:nvPr>
        </p:nvSpPr>
        <p:spPr>
          <a:xfrm>
            <a:off x="409514" y="566241"/>
            <a:ext cx="10515600" cy="1325563"/>
          </a:xfrm>
        </p:spPr>
        <p:txBody>
          <a:bodyPr>
            <a:normAutofit fontScale="90000"/>
          </a:bodyPr>
          <a:lstStyle/>
          <a:p>
            <a:r>
              <a:rPr lang="en-US" dirty="0"/>
              <a:t>District 6- Open Position</a:t>
            </a:r>
            <a:br>
              <a:rPr lang="en-US" dirty="0"/>
            </a:br>
            <a:r>
              <a:rPr lang="en-US" sz="4000" dirty="0"/>
              <a:t>Student liaison/understudy- </a:t>
            </a:r>
            <a:br>
              <a:rPr lang="en-US" sz="4000" dirty="0"/>
            </a:br>
            <a:r>
              <a:rPr lang="en-US" sz="4000" dirty="0"/>
              <a:t>Leann Thao (Western Technical College)</a:t>
            </a:r>
          </a:p>
        </p:txBody>
      </p:sp>
      <p:sp>
        <p:nvSpPr>
          <p:cNvPr id="3" name="Content Placeholder 2">
            <a:extLst>
              <a:ext uri="{FF2B5EF4-FFF2-40B4-BE49-F238E27FC236}">
                <a16:creationId xmlns:a16="http://schemas.microsoft.com/office/drawing/2014/main" id="{02013618-11A3-4CD9-9379-C6D7B1B2C19C}"/>
              </a:ext>
            </a:extLst>
          </p:cNvPr>
          <p:cNvSpPr>
            <a:spLocks noGrp="1"/>
          </p:cNvSpPr>
          <p:nvPr>
            <p:ph idx="1"/>
          </p:nvPr>
        </p:nvSpPr>
        <p:spPr>
          <a:xfrm>
            <a:off x="397565" y="2457974"/>
            <a:ext cx="8662850" cy="3718989"/>
          </a:xfrm>
        </p:spPr>
        <p:txBody>
          <a:bodyPr/>
          <a:lstStyle/>
          <a:p>
            <a:r>
              <a:rPr lang="en-US" dirty="0"/>
              <a:t>Arranging a volunteer event for the summer quarter.</a:t>
            </a:r>
          </a:p>
          <a:p>
            <a:r>
              <a:rPr lang="en-US" dirty="0"/>
              <a:t>Franz organizing a WSRC “chicken que” event for RC Week</a:t>
            </a:r>
          </a:p>
          <a:p>
            <a:r>
              <a:rPr lang="en-US" dirty="0"/>
              <a:t>Western RT Club students will assist with ticket sales and help that day. </a:t>
            </a:r>
          </a:p>
          <a:p>
            <a:r>
              <a:rPr lang="en-US" dirty="0"/>
              <a:t>Donated meal purchases will be available, so that anyone/anywhere can purchase a ticket and the meal will be donated. </a:t>
            </a:r>
          </a:p>
        </p:txBody>
      </p:sp>
      <p:sp>
        <p:nvSpPr>
          <p:cNvPr id="6" name="TextBox 5">
            <a:extLst>
              <a:ext uri="{FF2B5EF4-FFF2-40B4-BE49-F238E27FC236}">
                <a16:creationId xmlns:a16="http://schemas.microsoft.com/office/drawing/2014/main" id="{3E216CE9-2823-4AC6-95D8-7E614FD637E2}"/>
              </a:ext>
            </a:extLst>
          </p:cNvPr>
          <p:cNvSpPr txBox="1"/>
          <p:nvPr/>
        </p:nvSpPr>
        <p:spPr>
          <a:xfrm>
            <a:off x="2346939" y="6362070"/>
            <a:ext cx="7692006" cy="261610"/>
          </a:xfrm>
          <a:prstGeom prst="rect">
            <a:avLst/>
          </a:prstGeom>
          <a:noFill/>
        </p:spPr>
        <p:txBody>
          <a:bodyPr wrap="square">
            <a:spAutoFit/>
          </a:bodyPr>
          <a:lstStyle/>
          <a:p>
            <a:r>
              <a:rPr lang="en-US" sz="1100" b="0" i="0" dirty="0">
                <a:solidFill>
                  <a:srgbClr val="818181"/>
                </a:solidFill>
                <a:effectLst/>
                <a:latin typeface="Montserrat" panose="00000500000000000000" pitchFamily="2" charset="0"/>
              </a:rPr>
              <a:t>Counties of Buffalo, Jackson, </a:t>
            </a:r>
            <a:r>
              <a:rPr lang="en-US" sz="1100" b="0" i="0" dirty="0" err="1">
                <a:solidFill>
                  <a:srgbClr val="818181"/>
                </a:solidFill>
                <a:effectLst/>
                <a:latin typeface="Montserrat" panose="00000500000000000000" pitchFamily="2" charset="0"/>
              </a:rPr>
              <a:t>Trempeleau</a:t>
            </a:r>
            <a:r>
              <a:rPr lang="en-US" sz="1100" b="0" i="0" dirty="0">
                <a:solidFill>
                  <a:srgbClr val="818181"/>
                </a:solidFill>
                <a:effectLst/>
                <a:latin typeface="Montserrat" panose="00000500000000000000" pitchFamily="2" charset="0"/>
              </a:rPr>
              <a:t>, LaCrosse Monroe, Juneau, Vernon, Richland and Crawford.</a:t>
            </a:r>
            <a:endParaRPr lang="en-US" sz="1100" dirty="0"/>
          </a:p>
        </p:txBody>
      </p:sp>
      <p:pic>
        <p:nvPicPr>
          <p:cNvPr id="7" name="Picture 6">
            <a:extLst>
              <a:ext uri="{FF2B5EF4-FFF2-40B4-BE49-F238E27FC236}">
                <a16:creationId xmlns:a16="http://schemas.microsoft.com/office/drawing/2014/main" id="{B13C6739-5AAF-4156-9E32-561883E9F9CE}"/>
              </a:ext>
            </a:extLst>
          </p:cNvPr>
          <p:cNvPicPr>
            <a:picLocks noChangeAspect="1"/>
          </p:cNvPicPr>
          <p:nvPr/>
        </p:nvPicPr>
        <p:blipFill rotWithShape="1">
          <a:blip r:embed="rId3"/>
          <a:srcRect t="43510" r="50000" b="8174"/>
          <a:stretch/>
        </p:blipFill>
        <p:spPr>
          <a:xfrm>
            <a:off x="9060415" y="2272867"/>
            <a:ext cx="2689805" cy="2675145"/>
          </a:xfrm>
          <a:prstGeom prst="rect">
            <a:avLst/>
          </a:prstGeom>
        </p:spPr>
      </p:pic>
    </p:spTree>
    <p:extLst>
      <p:ext uri="{BB962C8B-B14F-4D97-AF65-F5344CB8AC3E}">
        <p14:creationId xmlns:p14="http://schemas.microsoft.com/office/powerpoint/2010/main" val="31635337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6EE99-06E4-4AA8-95C4-6D5DC16FD63D}"/>
              </a:ext>
            </a:extLst>
          </p:cNvPr>
          <p:cNvSpPr>
            <a:spLocks noGrp="1"/>
          </p:cNvSpPr>
          <p:nvPr>
            <p:ph type="title"/>
          </p:nvPr>
        </p:nvSpPr>
        <p:spPr/>
        <p:txBody>
          <a:bodyPr/>
          <a:lstStyle/>
          <a:p>
            <a:r>
              <a:rPr lang="en-US" dirty="0"/>
              <a:t>Military Liaison- Jarrett Brandes</a:t>
            </a:r>
            <a:br>
              <a:rPr lang="en-US" dirty="0"/>
            </a:br>
            <a:endParaRPr lang="en-US" i="1" dirty="0"/>
          </a:p>
        </p:txBody>
      </p:sp>
      <p:sp>
        <p:nvSpPr>
          <p:cNvPr id="3" name="Content Placeholder 2">
            <a:extLst>
              <a:ext uri="{FF2B5EF4-FFF2-40B4-BE49-F238E27FC236}">
                <a16:creationId xmlns:a16="http://schemas.microsoft.com/office/drawing/2014/main" id="{17704DD7-77B3-4272-B018-405E5AAEDCA6}"/>
              </a:ext>
            </a:extLst>
          </p:cNvPr>
          <p:cNvSpPr>
            <a:spLocks noGrp="1"/>
          </p:cNvSpPr>
          <p:nvPr>
            <p:ph idx="1"/>
          </p:nvPr>
        </p:nvSpPr>
        <p:spPr/>
        <p:txBody>
          <a:bodyPr/>
          <a:lstStyle/>
          <a:p>
            <a:endParaRPr lang="en-US" dirty="0"/>
          </a:p>
          <a:p>
            <a:pPr marL="0" indent="0">
              <a:buNone/>
            </a:pPr>
            <a:endParaRPr lang="en-US" dirty="0"/>
          </a:p>
        </p:txBody>
      </p:sp>
      <p:pic>
        <p:nvPicPr>
          <p:cNvPr id="6" name="Picture 5" descr="A picture containing person, person&#10;&#10;Description automatically generated">
            <a:extLst>
              <a:ext uri="{FF2B5EF4-FFF2-40B4-BE49-F238E27FC236}">
                <a16:creationId xmlns:a16="http://schemas.microsoft.com/office/drawing/2014/main" id="{6E1841AC-D11A-09C4-8363-6EC5480431EA}"/>
              </a:ext>
            </a:extLst>
          </p:cNvPr>
          <p:cNvPicPr>
            <a:picLocks noChangeAspect="1"/>
          </p:cNvPicPr>
          <p:nvPr/>
        </p:nvPicPr>
        <p:blipFill rotWithShape="1">
          <a:blip r:embed="rId3">
            <a:extLst>
              <a:ext uri="{28A0092B-C50C-407E-A947-70E740481C1C}">
                <a14:useLocalDpi xmlns:a14="http://schemas.microsoft.com/office/drawing/2010/main" val="0"/>
              </a:ext>
            </a:extLst>
          </a:blip>
          <a:srcRect t="23434" b="13052"/>
          <a:stretch/>
        </p:blipFill>
        <p:spPr>
          <a:xfrm>
            <a:off x="9378855" y="215000"/>
            <a:ext cx="2041477" cy="2163072"/>
          </a:xfrm>
          <a:prstGeom prst="rect">
            <a:avLst/>
          </a:prstGeom>
        </p:spPr>
      </p:pic>
      <p:sp>
        <p:nvSpPr>
          <p:cNvPr id="4" name="TextBox 3">
            <a:extLst>
              <a:ext uri="{FF2B5EF4-FFF2-40B4-BE49-F238E27FC236}">
                <a16:creationId xmlns:a16="http://schemas.microsoft.com/office/drawing/2014/main" id="{F505A3E7-435E-3286-CDA9-E60D3843F667}"/>
              </a:ext>
            </a:extLst>
          </p:cNvPr>
          <p:cNvSpPr txBox="1"/>
          <p:nvPr/>
        </p:nvSpPr>
        <p:spPr>
          <a:xfrm>
            <a:off x="838200" y="2804444"/>
            <a:ext cx="9561394"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t>Military grants awarded tonight.</a:t>
            </a:r>
          </a:p>
          <a:p>
            <a:pPr marL="285750" indent="-285750">
              <a:buFont typeface="Arial" panose="020B0604020202020204" pitchFamily="34" charset="0"/>
              <a:buChar char="•"/>
            </a:pPr>
            <a:r>
              <a:rPr lang="en-US" sz="2400" dirty="0"/>
              <a:t>Color guard and presentation of colors tonight.</a:t>
            </a:r>
          </a:p>
        </p:txBody>
      </p:sp>
    </p:spTree>
    <p:extLst>
      <p:ext uri="{BB962C8B-B14F-4D97-AF65-F5344CB8AC3E}">
        <p14:creationId xmlns:p14="http://schemas.microsoft.com/office/powerpoint/2010/main" val="34946394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0A305-20CD-4F38-9EC3-4DCD80BE162A}"/>
              </a:ext>
            </a:extLst>
          </p:cNvPr>
          <p:cNvSpPr>
            <a:spLocks noGrp="1"/>
          </p:cNvSpPr>
          <p:nvPr>
            <p:ph type="title"/>
          </p:nvPr>
        </p:nvSpPr>
        <p:spPr/>
        <p:txBody>
          <a:bodyPr/>
          <a:lstStyle/>
          <a:p>
            <a:r>
              <a:rPr lang="en-US" dirty="0"/>
              <a:t>NRRCC- Jen Horkan</a:t>
            </a:r>
          </a:p>
        </p:txBody>
      </p:sp>
      <p:pic>
        <p:nvPicPr>
          <p:cNvPr id="4" name="Picture 3">
            <a:extLst>
              <a:ext uri="{FF2B5EF4-FFF2-40B4-BE49-F238E27FC236}">
                <a16:creationId xmlns:a16="http://schemas.microsoft.com/office/drawing/2014/main" id="{0C80AEC4-457A-4000-B346-A77DE599BCAB}"/>
              </a:ext>
            </a:extLst>
          </p:cNvPr>
          <p:cNvPicPr>
            <a:picLocks noChangeAspect="1"/>
          </p:cNvPicPr>
          <p:nvPr/>
        </p:nvPicPr>
        <p:blipFill>
          <a:blip r:embed="rId3"/>
          <a:stretch>
            <a:fillRect/>
          </a:stretch>
        </p:blipFill>
        <p:spPr>
          <a:xfrm>
            <a:off x="9638851" y="72486"/>
            <a:ext cx="2185755" cy="1618202"/>
          </a:xfrm>
          <a:prstGeom prst="rect">
            <a:avLst/>
          </a:prstGeom>
        </p:spPr>
      </p:pic>
      <p:sp>
        <p:nvSpPr>
          <p:cNvPr id="7" name="Content Placeholder 6">
            <a:extLst>
              <a:ext uri="{FF2B5EF4-FFF2-40B4-BE49-F238E27FC236}">
                <a16:creationId xmlns:a16="http://schemas.microsoft.com/office/drawing/2014/main" id="{FF1AA1EB-7093-7AAF-4CBA-9A1EBB2A8FB0}"/>
              </a:ext>
            </a:extLst>
          </p:cNvPr>
          <p:cNvSpPr>
            <a:spLocks noGrp="1"/>
          </p:cNvSpPr>
          <p:nvPr>
            <p:ph idx="1"/>
          </p:nvPr>
        </p:nvSpPr>
        <p:spPr/>
        <p:txBody>
          <a:bodyPr>
            <a:normAutofit/>
          </a:bodyPr>
          <a:lstStyle/>
          <a:p>
            <a:r>
              <a:rPr lang="en-US" sz="2800" dirty="0">
                <a:effectLst/>
                <a:latin typeface="Calibri" panose="020F0502020204030204" pitchFamily="34" charset="0"/>
                <a:ea typeface="Times New Roman" panose="02020603050405020304" pitchFamily="18" charset="0"/>
                <a:cs typeface="Times New Roman" panose="02020603050405020304" pitchFamily="18" charset="0"/>
              </a:rPr>
              <a:t>Another successful NRRCC is kicking off!</a:t>
            </a:r>
          </a:p>
          <a:p>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9582239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F7728-81F1-4CAD-A140-1B51213D742A}"/>
              </a:ext>
            </a:extLst>
          </p:cNvPr>
          <p:cNvSpPr>
            <a:spLocks noGrp="1"/>
          </p:cNvSpPr>
          <p:nvPr>
            <p:ph type="title"/>
          </p:nvPr>
        </p:nvSpPr>
        <p:spPr>
          <a:xfrm>
            <a:off x="838200" y="487955"/>
            <a:ext cx="10515600" cy="1325563"/>
          </a:xfrm>
        </p:spPr>
        <p:txBody>
          <a:bodyPr>
            <a:normAutofit/>
          </a:bodyPr>
          <a:lstStyle/>
          <a:p>
            <a:r>
              <a:rPr lang="en-US" dirty="0"/>
              <a:t>Media Relations-  </a:t>
            </a:r>
            <a:br>
              <a:rPr lang="en-US" dirty="0"/>
            </a:br>
            <a:r>
              <a:rPr lang="en-US" dirty="0"/>
              <a:t>Pia McEleney &amp; Taya Haas</a:t>
            </a:r>
          </a:p>
        </p:txBody>
      </p:sp>
      <p:pic>
        <p:nvPicPr>
          <p:cNvPr id="4" name="Picture 3">
            <a:extLst>
              <a:ext uri="{FF2B5EF4-FFF2-40B4-BE49-F238E27FC236}">
                <a16:creationId xmlns:a16="http://schemas.microsoft.com/office/drawing/2014/main" id="{DA68781D-3BA7-3F69-3185-B6EFA3BC47D5}"/>
              </a:ext>
            </a:extLst>
          </p:cNvPr>
          <p:cNvPicPr>
            <a:picLocks noChangeAspect="1"/>
          </p:cNvPicPr>
          <p:nvPr/>
        </p:nvPicPr>
        <p:blipFill>
          <a:blip r:embed="rId3"/>
          <a:stretch>
            <a:fillRect/>
          </a:stretch>
        </p:blipFill>
        <p:spPr>
          <a:xfrm>
            <a:off x="8471914" y="139494"/>
            <a:ext cx="1654818" cy="2140934"/>
          </a:xfrm>
          <a:prstGeom prst="rect">
            <a:avLst/>
          </a:prstGeom>
        </p:spPr>
      </p:pic>
      <p:pic>
        <p:nvPicPr>
          <p:cNvPr id="5" name="Picture 4">
            <a:extLst>
              <a:ext uri="{FF2B5EF4-FFF2-40B4-BE49-F238E27FC236}">
                <a16:creationId xmlns:a16="http://schemas.microsoft.com/office/drawing/2014/main" id="{5E39D8C0-1127-52DD-5BFC-7DCF6F9AE5C1}"/>
              </a:ext>
            </a:extLst>
          </p:cNvPr>
          <p:cNvPicPr>
            <a:picLocks noChangeAspect="1"/>
          </p:cNvPicPr>
          <p:nvPr/>
        </p:nvPicPr>
        <p:blipFill>
          <a:blip r:embed="rId4"/>
          <a:stretch>
            <a:fillRect/>
          </a:stretch>
        </p:blipFill>
        <p:spPr>
          <a:xfrm>
            <a:off x="10289652" y="51169"/>
            <a:ext cx="1643268" cy="2180610"/>
          </a:xfrm>
          <a:prstGeom prst="rect">
            <a:avLst/>
          </a:prstGeom>
        </p:spPr>
      </p:pic>
      <p:sp>
        <p:nvSpPr>
          <p:cNvPr id="7" name="Content Placeholder 6">
            <a:extLst>
              <a:ext uri="{FF2B5EF4-FFF2-40B4-BE49-F238E27FC236}">
                <a16:creationId xmlns:a16="http://schemas.microsoft.com/office/drawing/2014/main" id="{43B18D41-DEF1-9664-2E56-5220CE5E22DB}"/>
              </a:ext>
            </a:extLst>
          </p:cNvPr>
          <p:cNvSpPr>
            <a:spLocks noGrp="1"/>
          </p:cNvSpPr>
          <p:nvPr>
            <p:ph idx="1"/>
          </p:nvPr>
        </p:nvSpPr>
        <p:spPr>
          <a:xfrm>
            <a:off x="838200" y="2411111"/>
            <a:ext cx="10515600" cy="4351338"/>
          </a:xfrm>
        </p:spPr>
        <p:txBody>
          <a:bodyPr/>
          <a:lstStyle/>
          <a:p>
            <a:endParaRPr lang="en-US" dirty="0"/>
          </a:p>
        </p:txBody>
      </p:sp>
    </p:spTree>
    <p:extLst>
      <p:ext uri="{BB962C8B-B14F-4D97-AF65-F5344CB8AC3E}">
        <p14:creationId xmlns:p14="http://schemas.microsoft.com/office/powerpoint/2010/main" val="4225333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39BAB-FB2F-44D8-AFAD-E3D5B5C7E284}"/>
              </a:ext>
            </a:extLst>
          </p:cNvPr>
          <p:cNvSpPr>
            <a:spLocks noGrp="1"/>
          </p:cNvSpPr>
          <p:nvPr>
            <p:ph type="title"/>
          </p:nvPr>
        </p:nvSpPr>
        <p:spPr/>
        <p:txBody>
          <a:bodyPr/>
          <a:lstStyle/>
          <a:p>
            <a:r>
              <a:rPr lang="en-US" dirty="0"/>
              <a:t>Call to Order-</a:t>
            </a:r>
          </a:p>
        </p:txBody>
      </p:sp>
      <p:sp>
        <p:nvSpPr>
          <p:cNvPr id="3" name="Content Placeholder 2">
            <a:extLst>
              <a:ext uri="{FF2B5EF4-FFF2-40B4-BE49-F238E27FC236}">
                <a16:creationId xmlns:a16="http://schemas.microsoft.com/office/drawing/2014/main" id="{A79991DE-38A1-4140-BE3B-D8D50F0066F8}"/>
              </a:ext>
            </a:extLst>
          </p:cNvPr>
          <p:cNvSpPr>
            <a:spLocks noGrp="1"/>
          </p:cNvSpPr>
          <p:nvPr>
            <p:ph idx="1"/>
          </p:nvPr>
        </p:nvSpPr>
        <p:spPr/>
        <p:txBody>
          <a:bodyPr/>
          <a:lstStyle/>
          <a:p>
            <a:endParaRPr lang="en-US" dirty="0"/>
          </a:p>
          <a:p>
            <a:endParaRPr lang="en-US" dirty="0"/>
          </a:p>
        </p:txBody>
      </p:sp>
      <p:pic>
        <p:nvPicPr>
          <p:cNvPr id="4" name="Picture 3">
            <a:extLst>
              <a:ext uri="{FF2B5EF4-FFF2-40B4-BE49-F238E27FC236}">
                <a16:creationId xmlns:a16="http://schemas.microsoft.com/office/drawing/2014/main" id="{8507BC88-F41D-4E6C-97CC-27C81F3A2567}"/>
              </a:ext>
            </a:extLst>
          </p:cNvPr>
          <p:cNvPicPr>
            <a:picLocks noChangeAspect="1"/>
          </p:cNvPicPr>
          <p:nvPr/>
        </p:nvPicPr>
        <p:blipFill>
          <a:blip r:embed="rId3"/>
          <a:stretch>
            <a:fillRect/>
          </a:stretch>
        </p:blipFill>
        <p:spPr>
          <a:xfrm>
            <a:off x="4527332" y="2640873"/>
            <a:ext cx="6543675" cy="3381375"/>
          </a:xfrm>
          <a:prstGeom prst="rect">
            <a:avLst/>
          </a:prstGeom>
        </p:spPr>
      </p:pic>
    </p:spTree>
    <p:extLst>
      <p:ext uri="{BB962C8B-B14F-4D97-AF65-F5344CB8AC3E}">
        <p14:creationId xmlns:p14="http://schemas.microsoft.com/office/powerpoint/2010/main" val="23349687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7A10C-88F5-47BD-8778-95345912D5EC}"/>
              </a:ext>
            </a:extLst>
          </p:cNvPr>
          <p:cNvSpPr>
            <a:spLocks noGrp="1"/>
          </p:cNvSpPr>
          <p:nvPr>
            <p:ph type="title"/>
          </p:nvPr>
        </p:nvSpPr>
        <p:spPr/>
        <p:txBody>
          <a:bodyPr/>
          <a:lstStyle/>
          <a:p>
            <a:r>
              <a:rPr lang="en-US" dirty="0"/>
              <a:t>AARC Secretary House of Delegates-</a:t>
            </a:r>
            <a:br>
              <a:rPr lang="en-US" dirty="0"/>
            </a:br>
            <a:r>
              <a:rPr lang="en-US" dirty="0"/>
              <a:t>Jodi Jaeger</a:t>
            </a:r>
          </a:p>
        </p:txBody>
      </p:sp>
      <p:sp>
        <p:nvSpPr>
          <p:cNvPr id="3" name="Content Placeholder 2">
            <a:extLst>
              <a:ext uri="{FF2B5EF4-FFF2-40B4-BE49-F238E27FC236}">
                <a16:creationId xmlns:a16="http://schemas.microsoft.com/office/drawing/2014/main" id="{192B33D6-6618-4B33-8E05-75A741789C48}"/>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6D065C29-A431-4EFA-B1D0-FB5F9D7921A4}"/>
              </a:ext>
            </a:extLst>
          </p:cNvPr>
          <p:cNvPicPr>
            <a:picLocks noChangeAspect="1"/>
          </p:cNvPicPr>
          <p:nvPr/>
        </p:nvPicPr>
        <p:blipFill rotWithShape="1">
          <a:blip r:embed="rId3"/>
          <a:srcRect t="-1" r="25987" b="44405"/>
          <a:stretch/>
        </p:blipFill>
        <p:spPr>
          <a:xfrm>
            <a:off x="9569358" y="286930"/>
            <a:ext cx="2015837" cy="1877430"/>
          </a:xfrm>
          <a:prstGeom prst="rect">
            <a:avLst/>
          </a:prstGeom>
        </p:spPr>
      </p:pic>
    </p:spTree>
    <p:extLst>
      <p:ext uri="{BB962C8B-B14F-4D97-AF65-F5344CB8AC3E}">
        <p14:creationId xmlns:p14="http://schemas.microsoft.com/office/powerpoint/2010/main" val="36058244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65139-B0CD-49C9-911C-02643D427602}"/>
              </a:ext>
            </a:extLst>
          </p:cNvPr>
          <p:cNvSpPr>
            <a:spLocks noGrp="1"/>
          </p:cNvSpPr>
          <p:nvPr>
            <p:ph type="title"/>
          </p:nvPr>
        </p:nvSpPr>
        <p:spPr/>
        <p:txBody>
          <a:bodyPr/>
          <a:lstStyle/>
          <a:p>
            <a:r>
              <a:rPr lang="en-US" dirty="0"/>
              <a:t>Secretary- Crystal Ley</a:t>
            </a:r>
          </a:p>
        </p:txBody>
      </p:sp>
      <p:sp>
        <p:nvSpPr>
          <p:cNvPr id="3" name="Content Placeholder 2">
            <a:extLst>
              <a:ext uri="{FF2B5EF4-FFF2-40B4-BE49-F238E27FC236}">
                <a16:creationId xmlns:a16="http://schemas.microsoft.com/office/drawing/2014/main" id="{44A8652F-C74B-494C-B2AA-FF99CCA24AD7}"/>
              </a:ext>
            </a:extLst>
          </p:cNvPr>
          <p:cNvSpPr>
            <a:spLocks noGrp="1"/>
          </p:cNvSpPr>
          <p:nvPr>
            <p:ph idx="1"/>
          </p:nvPr>
        </p:nvSpPr>
        <p:spPr>
          <a:xfrm>
            <a:off x="496695" y="3017360"/>
            <a:ext cx="11198610" cy="4351338"/>
          </a:xfrm>
        </p:spPr>
        <p:txBody>
          <a:bodyPr/>
          <a:lstStyle/>
          <a:p>
            <a:pPr marL="0" indent="0">
              <a:buNone/>
            </a:pPr>
            <a:r>
              <a:rPr lang="en-US" sz="3200" dirty="0">
                <a:latin typeface="Calibri" panose="020F0502020204030204" pitchFamily="34" charset="0"/>
                <a:ea typeface="Calibri" panose="020F0502020204030204" pitchFamily="34" charset="0"/>
              </a:rPr>
              <a:t>Fi</a:t>
            </a:r>
            <a:r>
              <a:rPr lang="en-US" sz="3200" dirty="0">
                <a:effectLst/>
                <a:latin typeface="Calibri" panose="020F0502020204030204" pitchFamily="34" charset="0"/>
                <a:ea typeface="Calibri" panose="020F0502020204030204" pitchFamily="34" charset="0"/>
              </a:rPr>
              <a:t>ll out and email reports for those who have not sent/completed them prior to the meeting</a:t>
            </a:r>
          </a:p>
          <a:p>
            <a:pPr marL="0" indent="0">
              <a:buNone/>
            </a:pPr>
            <a:endParaRPr lang="en-US" dirty="0"/>
          </a:p>
        </p:txBody>
      </p:sp>
      <p:pic>
        <p:nvPicPr>
          <p:cNvPr id="4" name="Picture 3">
            <a:extLst>
              <a:ext uri="{FF2B5EF4-FFF2-40B4-BE49-F238E27FC236}">
                <a16:creationId xmlns:a16="http://schemas.microsoft.com/office/drawing/2014/main" id="{CC558CDE-4E15-4574-9A7F-7BDEC7A52F7B}"/>
              </a:ext>
            </a:extLst>
          </p:cNvPr>
          <p:cNvPicPr>
            <a:picLocks noChangeAspect="1"/>
          </p:cNvPicPr>
          <p:nvPr/>
        </p:nvPicPr>
        <p:blipFill rotWithShape="1">
          <a:blip r:embed="rId3"/>
          <a:srcRect b="29419"/>
          <a:stretch/>
        </p:blipFill>
        <p:spPr>
          <a:xfrm>
            <a:off x="8948256" y="234891"/>
            <a:ext cx="2014537" cy="2420223"/>
          </a:xfrm>
          <a:prstGeom prst="rect">
            <a:avLst/>
          </a:prstGeom>
        </p:spPr>
      </p:pic>
    </p:spTree>
    <p:extLst>
      <p:ext uri="{BB962C8B-B14F-4D97-AF65-F5344CB8AC3E}">
        <p14:creationId xmlns:p14="http://schemas.microsoft.com/office/powerpoint/2010/main" val="18878304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BA536-86A6-4C96-A1EE-F221EFBD2950}"/>
              </a:ext>
            </a:extLst>
          </p:cNvPr>
          <p:cNvSpPr>
            <a:spLocks noGrp="1"/>
          </p:cNvSpPr>
          <p:nvPr>
            <p:ph type="title"/>
          </p:nvPr>
        </p:nvSpPr>
        <p:spPr>
          <a:xfrm>
            <a:off x="419100" y="500062"/>
            <a:ext cx="11353800" cy="1325563"/>
          </a:xfrm>
        </p:spPr>
        <p:txBody>
          <a:bodyPr/>
          <a:lstStyle/>
          <a:p>
            <a:pPr algn="ctr"/>
            <a:r>
              <a:rPr lang="en-US" dirty="0"/>
              <a:t>Other Committee Reports or business to discuss?</a:t>
            </a:r>
          </a:p>
        </p:txBody>
      </p:sp>
      <p:sp>
        <p:nvSpPr>
          <p:cNvPr id="3" name="Content Placeholder 2">
            <a:extLst>
              <a:ext uri="{FF2B5EF4-FFF2-40B4-BE49-F238E27FC236}">
                <a16:creationId xmlns:a16="http://schemas.microsoft.com/office/drawing/2014/main" id="{FF91BB40-7681-4C37-893B-509121033C47}"/>
              </a:ext>
            </a:extLst>
          </p:cNvPr>
          <p:cNvSpPr>
            <a:spLocks noGrp="1"/>
          </p:cNvSpPr>
          <p:nvPr>
            <p:ph idx="1"/>
          </p:nvPr>
        </p:nvSpPr>
        <p:spPr/>
        <p:txBody>
          <a:bodyPr/>
          <a:lstStyle/>
          <a:p>
            <a:r>
              <a:rPr lang="en-US" dirty="0"/>
              <a:t>New Business Discussed and not completed?</a:t>
            </a:r>
          </a:p>
        </p:txBody>
      </p:sp>
    </p:spTree>
    <p:extLst>
      <p:ext uri="{BB962C8B-B14F-4D97-AF65-F5344CB8AC3E}">
        <p14:creationId xmlns:p14="http://schemas.microsoft.com/office/powerpoint/2010/main" val="33743139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943F4-3715-2B64-C724-06D9C73E96FE}"/>
              </a:ext>
            </a:extLst>
          </p:cNvPr>
          <p:cNvSpPr>
            <a:spLocks noGrp="1"/>
          </p:cNvSpPr>
          <p:nvPr>
            <p:ph type="title"/>
          </p:nvPr>
        </p:nvSpPr>
        <p:spPr/>
        <p:txBody>
          <a:bodyPr/>
          <a:lstStyle/>
          <a:p>
            <a:r>
              <a:rPr lang="en-US" dirty="0"/>
              <a:t>Open mic/conversations with guests. </a:t>
            </a:r>
          </a:p>
        </p:txBody>
      </p:sp>
      <p:sp>
        <p:nvSpPr>
          <p:cNvPr id="3" name="Content Placeholder 2">
            <a:extLst>
              <a:ext uri="{FF2B5EF4-FFF2-40B4-BE49-F238E27FC236}">
                <a16:creationId xmlns:a16="http://schemas.microsoft.com/office/drawing/2014/main" id="{D684ECA6-4E53-AE57-831E-19840D78F7DB}"/>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1275474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7774F-FAEF-49C0-AC80-E333C5C55718}"/>
              </a:ext>
            </a:extLst>
          </p:cNvPr>
          <p:cNvSpPr>
            <a:spLocks noGrp="1"/>
          </p:cNvSpPr>
          <p:nvPr>
            <p:ph type="title"/>
          </p:nvPr>
        </p:nvSpPr>
        <p:spPr/>
        <p:txBody>
          <a:bodyPr>
            <a:normAutofit/>
          </a:bodyPr>
          <a:lstStyle/>
          <a:p>
            <a:r>
              <a:rPr lang="en-US" dirty="0"/>
              <a:t>Next Meetings </a:t>
            </a:r>
            <a:endParaRPr lang="en-US" sz="4000" i="1" dirty="0"/>
          </a:p>
        </p:txBody>
      </p:sp>
      <p:pic>
        <p:nvPicPr>
          <p:cNvPr id="4" name="Picture 3">
            <a:extLst>
              <a:ext uri="{FF2B5EF4-FFF2-40B4-BE49-F238E27FC236}">
                <a16:creationId xmlns:a16="http://schemas.microsoft.com/office/drawing/2014/main" id="{647103DC-CF0F-4394-BCDF-45D65A04A36D}"/>
              </a:ext>
            </a:extLst>
          </p:cNvPr>
          <p:cNvPicPr>
            <a:picLocks noChangeAspect="1"/>
          </p:cNvPicPr>
          <p:nvPr/>
        </p:nvPicPr>
        <p:blipFill>
          <a:blip r:embed="rId3"/>
          <a:stretch>
            <a:fillRect/>
          </a:stretch>
        </p:blipFill>
        <p:spPr>
          <a:xfrm>
            <a:off x="9455191" y="78163"/>
            <a:ext cx="2402032" cy="1786283"/>
          </a:xfrm>
          <a:prstGeom prst="rect">
            <a:avLst/>
          </a:prstGeom>
        </p:spPr>
      </p:pic>
      <p:sp>
        <p:nvSpPr>
          <p:cNvPr id="5" name="Rectangle 1">
            <a:extLst>
              <a:ext uri="{FF2B5EF4-FFF2-40B4-BE49-F238E27FC236}">
                <a16:creationId xmlns:a16="http://schemas.microsoft.com/office/drawing/2014/main" id="{620EC258-F85A-A691-151E-149FCE7FE102}"/>
              </a:ext>
            </a:extLst>
          </p:cNvPr>
          <p:cNvSpPr>
            <a:spLocks noGrp="1" noChangeArrowheads="1"/>
          </p:cNvSpPr>
          <p:nvPr>
            <p:ph idx="1"/>
          </p:nvPr>
        </p:nvSpPr>
        <p:spPr bwMode="auto">
          <a:xfrm>
            <a:off x="649124" y="2223871"/>
            <a:ext cx="9978822" cy="4233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1" i="0" u="none" strike="noStrike" cap="none" normalizeH="0" baseline="30000" dirty="0">
              <a:ln>
                <a:noFill/>
              </a:ln>
              <a:solidFill>
                <a:schemeClr val="tx1"/>
              </a:solidFill>
              <a:effectLst/>
              <a:ea typeface="Calibri" panose="020F0502020204030204" pitchFamily="34" charset="0"/>
            </a:endParaRPr>
          </a:p>
          <a:p>
            <a:pPr marL="0" marR="0">
              <a:spcBef>
                <a:spcPts val="0"/>
              </a:spcBef>
              <a:spcAft>
                <a:spcPts val="0"/>
              </a:spcAft>
            </a:pPr>
            <a:r>
              <a:rPr lang="en-US" sz="3200" b="1" dirty="0">
                <a:effectLst/>
                <a:ea typeface="Calibri" panose="020F0502020204030204" pitchFamily="34" charset="0"/>
              </a:rPr>
              <a:t>June 27 1630-1800 (Tuesday)</a:t>
            </a:r>
            <a:endParaRPr lang="en-US" sz="3200" dirty="0">
              <a:effectLst/>
              <a:ea typeface="Calibri" panose="020F0502020204030204" pitchFamily="34" charset="0"/>
            </a:endParaRPr>
          </a:p>
          <a:p>
            <a:pPr marL="0" marR="0">
              <a:spcBef>
                <a:spcPts val="0"/>
              </a:spcBef>
              <a:spcAft>
                <a:spcPts val="0"/>
              </a:spcAft>
            </a:pPr>
            <a:r>
              <a:rPr lang="en-US" sz="3200" b="1" dirty="0">
                <a:effectLst/>
                <a:ea typeface="Calibri" panose="020F0502020204030204" pitchFamily="34" charset="0"/>
              </a:rPr>
              <a:t>August 22 1630-1800 (Tuesday)</a:t>
            </a:r>
            <a:endParaRPr lang="en-US" sz="3200" dirty="0">
              <a:effectLst/>
              <a:ea typeface="Calibri" panose="020F0502020204030204" pitchFamily="34" charset="0"/>
            </a:endParaRPr>
          </a:p>
          <a:p>
            <a:pPr marL="0" marR="0">
              <a:spcBef>
                <a:spcPts val="0"/>
              </a:spcBef>
              <a:spcAft>
                <a:spcPts val="0"/>
              </a:spcAft>
            </a:pPr>
            <a:r>
              <a:rPr lang="en-US" sz="3200" b="1" dirty="0">
                <a:effectLst/>
                <a:ea typeface="Calibri" panose="020F0502020204030204" pitchFamily="34" charset="0"/>
              </a:rPr>
              <a:t>Early October to coincide with WSRC retreat (dates TBD)</a:t>
            </a:r>
            <a:endParaRPr lang="en-US" sz="3200" dirty="0">
              <a:effectLst/>
              <a:ea typeface="Calibri" panose="020F0502020204030204" pitchFamily="34" charset="0"/>
            </a:endParaRPr>
          </a:p>
          <a:p>
            <a:pPr marL="0" marR="0">
              <a:spcBef>
                <a:spcPts val="0"/>
              </a:spcBef>
              <a:spcAft>
                <a:spcPts val="0"/>
              </a:spcAft>
            </a:pPr>
            <a:r>
              <a:rPr lang="en-US" sz="3200" b="1" dirty="0">
                <a:effectLst/>
                <a:ea typeface="Calibri" panose="020F0502020204030204" pitchFamily="34" charset="0"/>
              </a:rPr>
              <a:t>December 12 1630-1800 (Tuesday)</a:t>
            </a:r>
            <a:endParaRPr lang="en-US" sz="3200" dirty="0">
              <a:effectLst/>
              <a:ea typeface="Calibri" panose="020F0502020204030204" pitchFamily="34" charset="0"/>
            </a:endParaRPr>
          </a:p>
          <a:p>
            <a:pPr marL="0" marR="0">
              <a:spcBef>
                <a:spcPts val="0"/>
              </a:spcBef>
              <a:spcAft>
                <a:spcPts val="0"/>
              </a:spcAft>
            </a:pPr>
            <a:r>
              <a:rPr lang="en-US" sz="3200" b="1" dirty="0">
                <a:effectLst/>
                <a:ea typeface="Calibri" panose="020F0502020204030204" pitchFamily="34" charset="0"/>
              </a:rPr>
              <a:t>March 5 1630-1800 (Tuesday)</a:t>
            </a:r>
            <a:endParaRPr lang="en-US" sz="3200" dirty="0">
              <a:effectLst/>
              <a:ea typeface="Calibri" panose="020F0502020204030204" pitchFamily="34" charset="0"/>
            </a:endParaRPr>
          </a:p>
          <a:p>
            <a:pPr marL="0" marR="0">
              <a:spcBef>
                <a:spcPts val="0"/>
              </a:spcBef>
              <a:spcAft>
                <a:spcPts val="0"/>
              </a:spcAft>
            </a:pPr>
            <a:r>
              <a:rPr lang="en-US" sz="3200" b="1" dirty="0">
                <a:effectLst/>
                <a:ea typeface="Calibri" panose="020F0502020204030204" pitchFamily="34" charset="0"/>
              </a:rPr>
              <a:t>NRRCC 2024 (TBD)</a:t>
            </a:r>
            <a:endParaRPr lang="en-US" sz="3200" dirty="0">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1" i="0" u="none" strike="noStrike" cap="none" normalizeH="0" baseline="0" dirty="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3200" b="1" dirty="0"/>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491500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39BAB-FB2F-44D8-AFAD-E3D5B5C7E284}"/>
              </a:ext>
            </a:extLst>
          </p:cNvPr>
          <p:cNvSpPr>
            <a:spLocks noGrp="1"/>
          </p:cNvSpPr>
          <p:nvPr>
            <p:ph type="title"/>
          </p:nvPr>
        </p:nvSpPr>
        <p:spPr/>
        <p:txBody>
          <a:bodyPr/>
          <a:lstStyle/>
          <a:p>
            <a:r>
              <a:rPr lang="en-US" dirty="0"/>
              <a:t>Adjournment</a:t>
            </a:r>
          </a:p>
        </p:txBody>
      </p:sp>
      <p:sp>
        <p:nvSpPr>
          <p:cNvPr id="3" name="Content Placeholder 2">
            <a:extLst>
              <a:ext uri="{FF2B5EF4-FFF2-40B4-BE49-F238E27FC236}">
                <a16:creationId xmlns:a16="http://schemas.microsoft.com/office/drawing/2014/main" id="{A79991DE-38A1-4140-BE3B-D8D50F0066F8}"/>
              </a:ext>
            </a:extLst>
          </p:cNvPr>
          <p:cNvSpPr>
            <a:spLocks noGrp="1"/>
          </p:cNvSpPr>
          <p:nvPr>
            <p:ph idx="1"/>
          </p:nvPr>
        </p:nvSpPr>
        <p:spPr/>
        <p:txBody>
          <a:bodyPr/>
          <a:lstStyle/>
          <a:p>
            <a:r>
              <a:rPr lang="en-US" dirty="0"/>
              <a:t>Motion?</a:t>
            </a:r>
          </a:p>
          <a:p>
            <a:r>
              <a:rPr lang="en-US" dirty="0"/>
              <a:t>2</a:t>
            </a:r>
            <a:r>
              <a:rPr lang="en-US" baseline="30000" dirty="0"/>
              <a:t>nd</a:t>
            </a:r>
            <a:r>
              <a:rPr lang="en-US" dirty="0"/>
              <a:t> the motion?</a:t>
            </a:r>
          </a:p>
          <a:p>
            <a:r>
              <a:rPr lang="en-US" dirty="0"/>
              <a:t>All in favor?</a:t>
            </a:r>
          </a:p>
          <a:p>
            <a:r>
              <a:rPr lang="en-US" dirty="0"/>
              <a:t>All opposed?</a:t>
            </a:r>
          </a:p>
          <a:p>
            <a:endParaRPr lang="en-US" dirty="0"/>
          </a:p>
          <a:p>
            <a:pPr marL="0" indent="0">
              <a:buNone/>
            </a:pPr>
            <a:endParaRPr lang="en-US" dirty="0"/>
          </a:p>
        </p:txBody>
      </p:sp>
      <p:pic>
        <p:nvPicPr>
          <p:cNvPr id="5" name="Picture 4">
            <a:extLst>
              <a:ext uri="{FF2B5EF4-FFF2-40B4-BE49-F238E27FC236}">
                <a16:creationId xmlns:a16="http://schemas.microsoft.com/office/drawing/2014/main" id="{DEC5DF76-1731-4CBB-A8E2-4C6813D8A2F1}"/>
              </a:ext>
            </a:extLst>
          </p:cNvPr>
          <p:cNvPicPr>
            <a:picLocks noChangeAspect="1"/>
          </p:cNvPicPr>
          <p:nvPr/>
        </p:nvPicPr>
        <p:blipFill>
          <a:blip r:embed="rId3"/>
          <a:stretch>
            <a:fillRect/>
          </a:stretch>
        </p:blipFill>
        <p:spPr>
          <a:xfrm>
            <a:off x="4558822" y="2590505"/>
            <a:ext cx="6254490" cy="3381375"/>
          </a:xfrm>
          <a:prstGeom prst="rect">
            <a:avLst/>
          </a:prstGeom>
        </p:spPr>
      </p:pic>
    </p:spTree>
    <p:extLst>
      <p:ext uri="{BB962C8B-B14F-4D97-AF65-F5344CB8AC3E}">
        <p14:creationId xmlns:p14="http://schemas.microsoft.com/office/powerpoint/2010/main" val="3083288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6"/>
          <p:cNvSpPr txBox="1">
            <a:spLocks noGrp="1"/>
          </p:cNvSpPr>
          <p:nvPr>
            <p:ph type="title"/>
          </p:nvPr>
        </p:nvSpPr>
        <p:spPr>
          <a:xfrm>
            <a:off x="620070" y="501963"/>
            <a:ext cx="11157600" cy="914800"/>
          </a:xfrm>
          <a:prstGeom prst="rect">
            <a:avLst/>
          </a:prstGeom>
        </p:spPr>
        <p:txBody>
          <a:bodyPr spcFirstLastPara="1" vert="horz" wrap="square" lIns="121900" tIns="121900" rIns="121900" bIns="121900" rtlCol="0" anchor="b" anchorCtr="0">
            <a:noAutofit/>
          </a:bodyPr>
          <a:lstStyle/>
          <a:p>
            <a:r>
              <a:rPr lang="en" sz="6133" dirty="0"/>
              <a:t>Approve new board members</a:t>
            </a:r>
            <a:endParaRPr sz="6133" dirty="0"/>
          </a:p>
        </p:txBody>
      </p:sp>
      <p:sp>
        <p:nvSpPr>
          <p:cNvPr id="2" name="TextBox 1">
            <a:extLst>
              <a:ext uri="{FF2B5EF4-FFF2-40B4-BE49-F238E27FC236}">
                <a16:creationId xmlns:a16="http://schemas.microsoft.com/office/drawing/2014/main" id="{B8DC1F01-8A35-891E-3980-CB07AFAEA509}"/>
              </a:ext>
            </a:extLst>
          </p:cNvPr>
          <p:cNvSpPr txBox="1"/>
          <p:nvPr/>
        </p:nvSpPr>
        <p:spPr>
          <a:xfrm>
            <a:off x="1028700" y="2263140"/>
            <a:ext cx="8389620" cy="2954655"/>
          </a:xfrm>
          <a:prstGeom prst="rect">
            <a:avLst/>
          </a:prstGeom>
          <a:noFill/>
        </p:spPr>
        <p:txBody>
          <a:bodyPr wrap="square" rtlCol="0">
            <a:spAutoFit/>
          </a:bodyPr>
          <a:lstStyle/>
          <a:p>
            <a:pPr marL="285750" indent="-285750">
              <a:buFont typeface="Arial" panose="020B0604020202020204" pitchFamily="34" charset="0"/>
              <a:buChar char="•"/>
            </a:pPr>
            <a:r>
              <a:rPr lang="en-US" sz="2800" dirty="0"/>
              <a:t>President Elect- Theresa Meinen</a:t>
            </a:r>
          </a:p>
          <a:p>
            <a:pPr marL="285750" indent="-285750">
              <a:buFont typeface="Arial" panose="020B0604020202020204" pitchFamily="34" charset="0"/>
              <a:buChar char="•"/>
            </a:pPr>
            <a:r>
              <a:rPr lang="en-US" sz="2800" dirty="0"/>
              <a:t>Secretary- Crystal Lockard</a:t>
            </a:r>
          </a:p>
          <a:p>
            <a:pPr marL="285750" indent="-285750">
              <a:buFont typeface="Arial" panose="020B0604020202020204" pitchFamily="34" charset="0"/>
              <a:buChar char="•"/>
            </a:pPr>
            <a:r>
              <a:rPr lang="en-US" sz="2800" dirty="0"/>
              <a:t>Delegate Elect- Dustin Goodman</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District 2 Representative- Nick Goldberg</a:t>
            </a:r>
          </a:p>
          <a:p>
            <a:pPr marL="285750" indent="-285750">
              <a:buFont typeface="Arial" panose="020B0604020202020204" pitchFamily="34" charset="0"/>
              <a:buChar char="•"/>
            </a:pPr>
            <a:r>
              <a:rPr lang="en-US" sz="2800" dirty="0"/>
              <a:t>District 4 Representative- Shanna </a:t>
            </a:r>
            <a:r>
              <a:rPr lang="en-US" sz="2800" dirty="0" err="1"/>
              <a:t>Schuele</a:t>
            </a:r>
            <a:endParaRPr lang="en-US" sz="2800" dirty="0"/>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39BAB-FB2F-44D8-AFAD-E3D5B5C7E284}"/>
              </a:ext>
            </a:extLst>
          </p:cNvPr>
          <p:cNvSpPr>
            <a:spLocks noGrp="1"/>
          </p:cNvSpPr>
          <p:nvPr>
            <p:ph type="title"/>
          </p:nvPr>
        </p:nvSpPr>
        <p:spPr/>
        <p:txBody>
          <a:bodyPr/>
          <a:lstStyle/>
          <a:p>
            <a:r>
              <a:rPr lang="en-US" dirty="0"/>
              <a:t>Adjournment</a:t>
            </a:r>
          </a:p>
        </p:txBody>
      </p:sp>
      <p:sp>
        <p:nvSpPr>
          <p:cNvPr id="3" name="Content Placeholder 2">
            <a:extLst>
              <a:ext uri="{FF2B5EF4-FFF2-40B4-BE49-F238E27FC236}">
                <a16:creationId xmlns:a16="http://schemas.microsoft.com/office/drawing/2014/main" id="{A79991DE-38A1-4140-BE3B-D8D50F0066F8}"/>
              </a:ext>
            </a:extLst>
          </p:cNvPr>
          <p:cNvSpPr>
            <a:spLocks noGrp="1"/>
          </p:cNvSpPr>
          <p:nvPr>
            <p:ph idx="1"/>
          </p:nvPr>
        </p:nvSpPr>
        <p:spPr/>
        <p:txBody>
          <a:bodyPr/>
          <a:lstStyle/>
          <a:p>
            <a:r>
              <a:rPr lang="en-US" dirty="0"/>
              <a:t>Motion?</a:t>
            </a:r>
          </a:p>
          <a:p>
            <a:r>
              <a:rPr lang="en-US" dirty="0"/>
              <a:t>2</a:t>
            </a:r>
            <a:r>
              <a:rPr lang="en-US" baseline="30000" dirty="0"/>
              <a:t>nd</a:t>
            </a:r>
            <a:r>
              <a:rPr lang="en-US" dirty="0"/>
              <a:t> the motion?</a:t>
            </a:r>
          </a:p>
          <a:p>
            <a:r>
              <a:rPr lang="en-US" dirty="0"/>
              <a:t>All in favor?</a:t>
            </a:r>
          </a:p>
          <a:p>
            <a:r>
              <a:rPr lang="en-US" dirty="0"/>
              <a:t>All opposed?</a:t>
            </a:r>
          </a:p>
          <a:p>
            <a:endParaRPr lang="en-US" dirty="0"/>
          </a:p>
          <a:p>
            <a:pPr marL="0" indent="0">
              <a:buNone/>
            </a:pPr>
            <a:endParaRPr lang="en-US" dirty="0"/>
          </a:p>
        </p:txBody>
      </p:sp>
      <p:pic>
        <p:nvPicPr>
          <p:cNvPr id="5" name="Picture 4">
            <a:extLst>
              <a:ext uri="{FF2B5EF4-FFF2-40B4-BE49-F238E27FC236}">
                <a16:creationId xmlns:a16="http://schemas.microsoft.com/office/drawing/2014/main" id="{DEC5DF76-1731-4CBB-A8E2-4C6813D8A2F1}"/>
              </a:ext>
            </a:extLst>
          </p:cNvPr>
          <p:cNvPicPr>
            <a:picLocks noChangeAspect="1"/>
          </p:cNvPicPr>
          <p:nvPr/>
        </p:nvPicPr>
        <p:blipFill>
          <a:blip r:embed="rId3"/>
          <a:stretch>
            <a:fillRect/>
          </a:stretch>
        </p:blipFill>
        <p:spPr>
          <a:xfrm>
            <a:off x="4558822" y="2590505"/>
            <a:ext cx="6254490" cy="3381375"/>
          </a:xfrm>
          <a:prstGeom prst="rect">
            <a:avLst/>
          </a:prstGeom>
        </p:spPr>
      </p:pic>
    </p:spTree>
    <p:extLst>
      <p:ext uri="{BB962C8B-B14F-4D97-AF65-F5344CB8AC3E}">
        <p14:creationId xmlns:p14="http://schemas.microsoft.com/office/powerpoint/2010/main" val="3617508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C610E9-BFCF-4965-887A-C5FD3F898D72}"/>
              </a:ext>
            </a:extLst>
          </p:cNvPr>
          <p:cNvPicPr>
            <a:picLocks noChangeAspect="1"/>
          </p:cNvPicPr>
          <p:nvPr/>
        </p:nvPicPr>
        <p:blipFill>
          <a:blip r:embed="rId3"/>
          <a:stretch>
            <a:fillRect/>
          </a:stretch>
        </p:blipFill>
        <p:spPr>
          <a:xfrm>
            <a:off x="4896487" y="3317478"/>
            <a:ext cx="2399025" cy="1782762"/>
          </a:xfrm>
          <a:prstGeom prst="rect">
            <a:avLst/>
          </a:prstGeom>
        </p:spPr>
      </p:pic>
      <p:sp>
        <p:nvSpPr>
          <p:cNvPr id="2" name="Title 1">
            <a:extLst>
              <a:ext uri="{FF2B5EF4-FFF2-40B4-BE49-F238E27FC236}">
                <a16:creationId xmlns:a16="http://schemas.microsoft.com/office/drawing/2014/main" id="{682C9A27-7D9D-4EBD-A60E-8A7AEC825089}"/>
              </a:ext>
            </a:extLst>
          </p:cNvPr>
          <p:cNvSpPr>
            <a:spLocks noGrp="1"/>
          </p:cNvSpPr>
          <p:nvPr>
            <p:ph type="ctrTitle"/>
          </p:nvPr>
        </p:nvSpPr>
        <p:spPr>
          <a:xfrm>
            <a:off x="1523999" y="599281"/>
            <a:ext cx="9144000" cy="2387600"/>
          </a:xfrm>
        </p:spPr>
        <p:txBody>
          <a:bodyPr>
            <a:normAutofit fontScale="90000"/>
          </a:bodyPr>
          <a:lstStyle/>
          <a:p>
            <a:r>
              <a:rPr lang="en-US" dirty="0"/>
              <a:t>Wisconsin Society for Respiratory Care</a:t>
            </a:r>
            <a:br>
              <a:rPr lang="en-US" dirty="0"/>
            </a:br>
            <a:r>
              <a:rPr lang="en-US" dirty="0"/>
              <a:t>Board Meeting</a:t>
            </a:r>
          </a:p>
        </p:txBody>
      </p:sp>
      <p:sp>
        <p:nvSpPr>
          <p:cNvPr id="3" name="Subtitle 2">
            <a:extLst>
              <a:ext uri="{FF2B5EF4-FFF2-40B4-BE49-F238E27FC236}">
                <a16:creationId xmlns:a16="http://schemas.microsoft.com/office/drawing/2014/main" id="{C46A709F-2BF0-4511-9AB3-BB4DEF5B5616}"/>
              </a:ext>
            </a:extLst>
          </p:cNvPr>
          <p:cNvSpPr>
            <a:spLocks noGrp="1"/>
          </p:cNvSpPr>
          <p:nvPr>
            <p:ph type="subTitle" idx="1"/>
          </p:nvPr>
        </p:nvSpPr>
        <p:spPr>
          <a:xfrm>
            <a:off x="1524000" y="5430837"/>
            <a:ext cx="9144000" cy="1655762"/>
          </a:xfrm>
        </p:spPr>
        <p:txBody>
          <a:bodyPr/>
          <a:lstStyle/>
          <a:p>
            <a:r>
              <a:rPr lang="en-US" dirty="0"/>
              <a:t>NRRCC Board Meeting- April 30, 2023</a:t>
            </a:r>
          </a:p>
          <a:p>
            <a:endParaRPr lang="en-US" dirty="0"/>
          </a:p>
          <a:p>
            <a:r>
              <a:rPr lang="en-US" b="1" dirty="0"/>
              <a:t>INCOMING</a:t>
            </a:r>
          </a:p>
          <a:p>
            <a:endParaRPr lang="en-US" dirty="0"/>
          </a:p>
          <a:p>
            <a:endParaRPr lang="en-US" dirty="0"/>
          </a:p>
        </p:txBody>
      </p:sp>
    </p:spTree>
    <p:extLst>
      <p:ext uri="{BB962C8B-B14F-4D97-AF65-F5344CB8AC3E}">
        <p14:creationId xmlns:p14="http://schemas.microsoft.com/office/powerpoint/2010/main" val="1626161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6041-575B-4DFE-A75D-D36E31B4F16D}"/>
              </a:ext>
            </a:extLst>
          </p:cNvPr>
          <p:cNvSpPr>
            <a:spLocks noGrp="1"/>
          </p:cNvSpPr>
          <p:nvPr>
            <p:ph type="title"/>
          </p:nvPr>
        </p:nvSpPr>
        <p:spPr/>
        <p:txBody>
          <a:bodyPr/>
          <a:lstStyle/>
          <a:p>
            <a:r>
              <a:rPr lang="en-US" dirty="0"/>
              <a:t>Roll Call- Quorum</a:t>
            </a:r>
          </a:p>
        </p:txBody>
      </p:sp>
      <p:sp>
        <p:nvSpPr>
          <p:cNvPr id="3" name="Content Placeholder 2">
            <a:extLst>
              <a:ext uri="{FF2B5EF4-FFF2-40B4-BE49-F238E27FC236}">
                <a16:creationId xmlns:a16="http://schemas.microsoft.com/office/drawing/2014/main" id="{93844F07-7EF2-4DB2-8CDE-77120F659AC6}"/>
              </a:ext>
            </a:extLst>
          </p:cNvPr>
          <p:cNvSpPr>
            <a:spLocks noGrp="1"/>
          </p:cNvSpPr>
          <p:nvPr>
            <p:ph idx="1"/>
          </p:nvPr>
        </p:nvSpPr>
        <p:spPr/>
        <p:txBody>
          <a:bodyPr>
            <a:normAutofit/>
          </a:bodyPr>
          <a:lstStyle/>
          <a:p>
            <a:pPr marL="0" indent="0">
              <a:buNone/>
            </a:pPr>
            <a:r>
              <a:rPr lang="en-US" dirty="0"/>
              <a:t>ARTICLE X - BOARD MEETINGS </a:t>
            </a:r>
          </a:p>
          <a:p>
            <a:r>
              <a:rPr lang="en-US" dirty="0"/>
              <a:t> A meeting of the Board of Directors may be called by the President or the majority of the voting membership of the board. </a:t>
            </a:r>
          </a:p>
          <a:p>
            <a:r>
              <a:rPr lang="en-US" dirty="0"/>
              <a:t>A majority of voting board members must be present to constitute a quorum. (13 voting members= require 7 for a quorum)</a:t>
            </a:r>
          </a:p>
        </p:txBody>
      </p:sp>
    </p:spTree>
    <p:extLst>
      <p:ext uri="{BB962C8B-B14F-4D97-AF65-F5344CB8AC3E}">
        <p14:creationId xmlns:p14="http://schemas.microsoft.com/office/powerpoint/2010/main" val="83165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39BAB-FB2F-44D8-AFAD-E3D5B5C7E284}"/>
              </a:ext>
            </a:extLst>
          </p:cNvPr>
          <p:cNvSpPr>
            <a:spLocks noGrp="1"/>
          </p:cNvSpPr>
          <p:nvPr>
            <p:ph type="title"/>
          </p:nvPr>
        </p:nvSpPr>
        <p:spPr/>
        <p:txBody>
          <a:bodyPr/>
          <a:lstStyle/>
          <a:p>
            <a:r>
              <a:rPr lang="en-US" dirty="0"/>
              <a:t>Call to Order-</a:t>
            </a:r>
          </a:p>
        </p:txBody>
      </p:sp>
      <p:sp>
        <p:nvSpPr>
          <p:cNvPr id="3" name="Content Placeholder 2">
            <a:extLst>
              <a:ext uri="{FF2B5EF4-FFF2-40B4-BE49-F238E27FC236}">
                <a16:creationId xmlns:a16="http://schemas.microsoft.com/office/drawing/2014/main" id="{A79991DE-38A1-4140-BE3B-D8D50F0066F8}"/>
              </a:ext>
            </a:extLst>
          </p:cNvPr>
          <p:cNvSpPr>
            <a:spLocks noGrp="1"/>
          </p:cNvSpPr>
          <p:nvPr>
            <p:ph idx="1"/>
          </p:nvPr>
        </p:nvSpPr>
        <p:spPr/>
        <p:txBody>
          <a:bodyPr/>
          <a:lstStyle/>
          <a:p>
            <a:endParaRPr lang="en-US" dirty="0"/>
          </a:p>
          <a:p>
            <a:endParaRPr lang="en-US" dirty="0"/>
          </a:p>
        </p:txBody>
      </p:sp>
      <p:pic>
        <p:nvPicPr>
          <p:cNvPr id="4" name="Picture 3">
            <a:extLst>
              <a:ext uri="{FF2B5EF4-FFF2-40B4-BE49-F238E27FC236}">
                <a16:creationId xmlns:a16="http://schemas.microsoft.com/office/drawing/2014/main" id="{8507BC88-F41D-4E6C-97CC-27C81F3A2567}"/>
              </a:ext>
            </a:extLst>
          </p:cNvPr>
          <p:cNvPicPr>
            <a:picLocks noChangeAspect="1"/>
          </p:cNvPicPr>
          <p:nvPr/>
        </p:nvPicPr>
        <p:blipFill>
          <a:blip r:embed="rId3"/>
          <a:stretch>
            <a:fillRect/>
          </a:stretch>
        </p:blipFill>
        <p:spPr>
          <a:xfrm>
            <a:off x="4527332" y="2640873"/>
            <a:ext cx="6543675" cy="3381375"/>
          </a:xfrm>
          <a:prstGeom prst="rect">
            <a:avLst/>
          </a:prstGeom>
        </p:spPr>
      </p:pic>
    </p:spTree>
    <p:extLst>
      <p:ext uri="{BB962C8B-B14F-4D97-AF65-F5344CB8AC3E}">
        <p14:creationId xmlns:p14="http://schemas.microsoft.com/office/powerpoint/2010/main" val="5628788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1FAD07C847FD49B71E504A56CD68A2" ma:contentTypeVersion="17" ma:contentTypeDescription="Create a new document." ma:contentTypeScope="" ma:versionID="1af4dbecdec62413cf681b42de19f86b">
  <xsd:schema xmlns:xsd="http://www.w3.org/2001/XMLSchema" xmlns:xs="http://www.w3.org/2001/XMLSchema" xmlns:p="http://schemas.microsoft.com/office/2006/metadata/properties" xmlns:ns2="92f74961-056a-407a-bcd6-6c80dba9d646" xmlns:ns3="cc1bc242-aace-4e45-9992-32bd78f4a1dd" targetNamespace="http://schemas.microsoft.com/office/2006/metadata/properties" ma:root="true" ma:fieldsID="73c8d4593d3c57f9bd774a6eedd48057" ns2:_="" ns3:_="">
    <xsd:import namespace="92f74961-056a-407a-bcd6-6c80dba9d646"/>
    <xsd:import namespace="cc1bc242-aace-4e45-9992-32bd78f4a1d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3:SharedWithUsers" minOccurs="0"/>
                <xsd:element ref="ns3:SharedWithDetails" minOccurs="0"/>
                <xsd:element ref="ns2:MeetingDate"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f74961-056a-407a-bcd6-6c80dba9d6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etingDate" ma:index="20" nillable="true" ma:displayName="Meeting Date" ma:format="Dropdown" ma:internalName="MeetingDate">
      <xsd:simpleType>
        <xsd:restriction base="dms:Text">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c36ded2-0c02-494f-b069-a28cf5a7b00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1bc242-aace-4e45-9992-32bd78f4a1d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ba44744-f409-42fa-93a7-df129dc36520}" ma:internalName="TaxCatchAll" ma:showField="CatchAllData" ma:web="cc1bc242-aace-4e45-9992-32bd78f4a1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etingDate xmlns="92f74961-056a-407a-bcd6-6c80dba9d646" xsi:nil="true"/>
    <lcf76f155ced4ddcb4097134ff3c332f xmlns="92f74961-056a-407a-bcd6-6c80dba9d646">
      <Terms xmlns="http://schemas.microsoft.com/office/infopath/2007/PartnerControls"/>
    </lcf76f155ced4ddcb4097134ff3c332f>
    <TaxCatchAll xmlns="cc1bc242-aace-4e45-9992-32bd78f4a1dd" xsi:nil="true"/>
  </documentManagement>
</p:properties>
</file>

<file path=customXml/itemProps1.xml><?xml version="1.0" encoding="utf-8"?>
<ds:datastoreItem xmlns:ds="http://schemas.openxmlformats.org/officeDocument/2006/customXml" ds:itemID="{1002A41A-1477-401E-A914-B17D332960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f74961-056a-407a-bcd6-6c80dba9d646"/>
    <ds:schemaRef ds:uri="cc1bc242-aace-4e45-9992-32bd78f4a1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AF4C403-0220-46F4-A3B7-C912C44D0FEF}">
  <ds:schemaRefs>
    <ds:schemaRef ds:uri="http://schemas.microsoft.com/sharepoint/v3/contenttype/forms"/>
  </ds:schemaRefs>
</ds:datastoreItem>
</file>

<file path=customXml/itemProps3.xml><?xml version="1.0" encoding="utf-8"?>
<ds:datastoreItem xmlns:ds="http://schemas.openxmlformats.org/officeDocument/2006/customXml" ds:itemID="{B524F2A4-C12B-4778-837C-62F5BBDBC3D8}">
  <ds:schemaRef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 ds:uri="92f74961-056a-407a-bcd6-6c80dba9d646"/>
    <ds:schemaRef ds:uri="cc1bc242-aace-4e45-9992-32bd78f4a1dd"/>
  </ds:schemaRefs>
</ds:datastoreItem>
</file>

<file path=docProps/app.xml><?xml version="1.0" encoding="utf-8"?>
<Properties xmlns="http://schemas.openxmlformats.org/officeDocument/2006/extended-properties" xmlns:vt="http://schemas.openxmlformats.org/officeDocument/2006/docPropsVTypes">
  <TotalTime>6059</TotalTime>
  <Words>2778</Words>
  <Application>Microsoft Office PowerPoint</Application>
  <PresentationFormat>Widescreen</PresentationFormat>
  <Paragraphs>370</Paragraphs>
  <Slides>45</Slides>
  <Notes>42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Calibri</vt:lpstr>
      <vt:lpstr>Calibri Light</vt:lpstr>
      <vt:lpstr>Montserrat</vt:lpstr>
      <vt:lpstr>Symbol</vt:lpstr>
      <vt:lpstr>Times New Roman</vt:lpstr>
      <vt:lpstr>Office Theme</vt:lpstr>
      <vt:lpstr>Wisconsin Society for Respiratory Care Board Meeting</vt:lpstr>
      <vt:lpstr>Welcome to the guests attending today!</vt:lpstr>
      <vt:lpstr>Roll Call- Quorum</vt:lpstr>
      <vt:lpstr>Call to Order-</vt:lpstr>
      <vt:lpstr>Approve new board members</vt:lpstr>
      <vt:lpstr>Adjournment</vt:lpstr>
      <vt:lpstr>Wisconsin Society for Respiratory Care Board Meeting</vt:lpstr>
      <vt:lpstr>Roll Call- Quorum</vt:lpstr>
      <vt:lpstr>Call to Order-</vt:lpstr>
      <vt:lpstr>Appointed Chairs for this term</vt:lpstr>
      <vt:lpstr>A moment for hyperoxygenation…..</vt:lpstr>
      <vt:lpstr>Minutes- </vt:lpstr>
      <vt:lpstr>Old Business</vt:lpstr>
      <vt:lpstr>Policy &amp; Bylaws- Brett Buenzli</vt:lpstr>
      <vt:lpstr>Fundraising committee Theresa, Jen, Megan, Laurel, Franz</vt:lpstr>
      <vt:lpstr>Fundraising committee Theresa, Jen, Megan, Laurel, Franz</vt:lpstr>
      <vt:lpstr>Other reports, updates, and/or new business</vt:lpstr>
      <vt:lpstr>President- Franz Schuttenhelm</vt:lpstr>
      <vt:lpstr>Vice President- Ron Pasewald</vt:lpstr>
      <vt:lpstr>President Elect- Theresa Meinen</vt:lpstr>
      <vt:lpstr>Treasurer Update- Laurel White</vt:lpstr>
      <vt:lpstr>Treasurer Update- Laurel White</vt:lpstr>
      <vt:lpstr>Legislative- Kris Ostrander, Dave Allain, &amp;  Sarah Bazelak</vt:lpstr>
      <vt:lpstr>Legislative- Kris Ostrander, Dave Allain, &amp;  Sarah Bazelak</vt:lpstr>
      <vt:lpstr>Legislative- Kris Ostrander, Dave Allain, &amp;  Sarah Bazelak</vt:lpstr>
      <vt:lpstr>Delegate-  Laura Packard Delegate Elect- Dustin Goodman </vt:lpstr>
      <vt:lpstr>Facilities- Laura Packard</vt:lpstr>
      <vt:lpstr>Education Co-Chairs  Tara Managan &amp; Christina Pano</vt:lpstr>
      <vt:lpstr>Elections- Sarah Schroeder</vt:lpstr>
      <vt:lpstr>Membership-  Kellianne Fleming &amp;  Amy Setchell</vt:lpstr>
      <vt:lpstr>District 1- Megan Ryba</vt:lpstr>
      <vt:lpstr>PowerPoint Presentation</vt:lpstr>
      <vt:lpstr>District 3- Angela Troxell </vt:lpstr>
      <vt:lpstr>District 4- Shanna Schuele</vt:lpstr>
      <vt:lpstr>District 5- Joe Punzel Student liaison/understudy-  Charlotte Kersten (Madison Technical College)</vt:lpstr>
      <vt:lpstr>District 6- Open Position Student liaison/understudy-  Leann Thao (Western Technical College)</vt:lpstr>
      <vt:lpstr>Military Liaison- Jarrett Brandes </vt:lpstr>
      <vt:lpstr>NRRCC- Jen Horkan</vt:lpstr>
      <vt:lpstr>Media Relations-   Pia McEleney &amp; Taya Haas</vt:lpstr>
      <vt:lpstr>AARC Secretary House of Delegates- Jodi Jaeger</vt:lpstr>
      <vt:lpstr>Secretary- Crystal Ley</vt:lpstr>
      <vt:lpstr>Other Committee Reports or business to discuss?</vt:lpstr>
      <vt:lpstr>Open mic/conversations with guests. </vt:lpstr>
      <vt:lpstr>Next Meetings </vt:lpstr>
      <vt:lpstr>Adjournment</vt:lpstr>
    </vt:vector>
  </TitlesOfParts>
  <Company>Western Technical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Wisconsin Society for Respiratory Care Board Meeting</dc:title>
  <dc:creator>Schuttenhelm, Franz</dc:creator>
  <cp:lastModifiedBy>Meinen, Theresa</cp:lastModifiedBy>
  <cp:revision>133</cp:revision>
  <dcterms:created xsi:type="dcterms:W3CDTF">2022-04-19T20:28:33Z</dcterms:created>
  <dcterms:modified xsi:type="dcterms:W3CDTF">2023-10-19T14:58:03Z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0x010100C51FAD07C847FD49B71E504A56CD68A2</vt:lpwstr>
  </property>
</Properties>
</file>