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5"/>
  </p:notesMasterIdLst>
  <p:sldIdLst>
    <p:sldId id="377" r:id="rId5"/>
    <p:sldId id="380" r:id="rId6"/>
    <p:sldId id="264" r:id="rId7"/>
    <p:sldId id="359" r:id="rId8"/>
    <p:sldId id="275" r:id="rId9"/>
    <p:sldId id="328" r:id="rId10"/>
    <p:sldId id="414" r:id="rId11"/>
    <p:sldId id="403" r:id="rId12"/>
    <p:sldId id="404" r:id="rId13"/>
    <p:sldId id="400" r:id="rId14"/>
    <p:sldId id="418" r:id="rId15"/>
    <p:sldId id="356" r:id="rId16"/>
    <p:sldId id="408" r:id="rId17"/>
    <p:sldId id="415" r:id="rId18"/>
    <p:sldId id="416" r:id="rId19"/>
    <p:sldId id="411" r:id="rId20"/>
    <p:sldId id="267" r:id="rId21"/>
    <p:sldId id="260" r:id="rId22"/>
    <p:sldId id="261" r:id="rId23"/>
    <p:sldId id="262" r:id="rId24"/>
    <p:sldId id="409" r:id="rId25"/>
    <p:sldId id="410" r:id="rId26"/>
    <p:sldId id="398" r:id="rId27"/>
    <p:sldId id="413" r:id="rId28"/>
    <p:sldId id="399" r:id="rId29"/>
    <p:sldId id="420" r:id="rId30"/>
    <p:sldId id="258" r:id="rId31"/>
    <p:sldId id="269" r:id="rId32"/>
    <p:sldId id="337" r:id="rId33"/>
    <p:sldId id="271" r:id="rId34"/>
    <p:sldId id="272" r:id="rId35"/>
    <p:sldId id="257" r:id="rId36"/>
    <p:sldId id="259" r:id="rId37"/>
    <p:sldId id="402" r:id="rId38"/>
    <p:sldId id="256" r:id="rId39"/>
    <p:sldId id="273" r:id="rId40"/>
    <p:sldId id="315" r:id="rId41"/>
    <p:sldId id="386" r:id="rId42"/>
    <p:sldId id="321" r:id="rId43"/>
    <p:sldId id="421" r:id="rId44"/>
    <p:sldId id="422" r:id="rId45"/>
    <p:sldId id="263" r:id="rId46"/>
    <p:sldId id="357" r:id="rId47"/>
    <p:sldId id="277" r:id="rId48"/>
    <p:sldId id="278" r:id="rId49"/>
    <p:sldId id="282" r:id="rId50"/>
    <p:sldId id="265" r:id="rId51"/>
    <p:sldId id="285" r:id="rId52"/>
    <p:sldId id="283" r:id="rId53"/>
    <p:sldId id="284"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9" autoAdjust="0"/>
    <p:restoredTop sz="78114" autoAdjust="0"/>
  </p:normalViewPr>
  <p:slideViewPr>
    <p:cSldViewPr snapToGrid="0">
      <p:cViewPr varScale="1">
        <p:scale>
          <a:sx n="89" d="100"/>
          <a:sy n="89" d="100"/>
        </p:scale>
        <p:origin x="137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611A2B-BBAD-4611-9C3F-524A29582B4D}" type="datetimeFigureOut">
              <a:rPr lang="en-US" smtClean="0"/>
              <a:t>10/19/2023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CA774D-2543-463F-A77F-7587D6782DF4}" type="slidenum">
              <a:rPr lang="en-US" smtClean="0"/>
              <a:t>‹#›</a:t>
            </a:fld>
            <a:endParaRPr lang="en-US"/>
          </a:p>
        </p:txBody>
      </p:sp>
    </p:spTree>
    <p:extLst>
      <p:ext uri="{BB962C8B-B14F-4D97-AF65-F5344CB8AC3E}">
        <p14:creationId xmlns:p14="http://schemas.microsoft.com/office/powerpoint/2010/main" val="548315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1</a:t>
            </a:fld>
            <a:endParaRPr lang="en-US"/>
          </a:p>
        </p:txBody>
      </p:sp>
    </p:spTree>
    <p:extLst>
      <p:ext uri="{BB962C8B-B14F-4D97-AF65-F5344CB8AC3E}">
        <p14:creationId xmlns:p14="http://schemas.microsoft.com/office/powerpoint/2010/main" val="312543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District 6 Filled- Welcome Melody! </a:t>
            </a:r>
          </a:p>
          <a:p>
            <a:pPr marL="1143000" marR="0" lvl="2" indent="-22860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Laura Packard made a motion </a:t>
            </a:r>
          </a:p>
          <a:p>
            <a:pPr marL="1143000" marR="0" lvl="2" indent="-22860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Seconded by Laurel White</a:t>
            </a:r>
          </a:p>
          <a:p>
            <a:pPr marL="1143000" marR="0" lvl="2" indent="-22860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Motion passed to approve Melody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Kloepfer</a:t>
            </a:r>
            <a:r>
              <a:rPr lang="en-US" sz="1200" dirty="0">
                <a:effectLst/>
                <a:latin typeface="Calibri" panose="020F0502020204030204" pitchFamily="34" charset="0"/>
                <a:ea typeface="Calibri" panose="020F0502020204030204" pitchFamily="34" charset="0"/>
                <a:cs typeface="Times New Roman" panose="02020603050405020304" pitchFamily="18" charset="0"/>
              </a:rPr>
              <a:t> as the district 6 rep.</a:t>
            </a:r>
          </a:p>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11</a:t>
            </a:fld>
            <a:endParaRPr lang="en-US"/>
          </a:p>
        </p:txBody>
      </p:sp>
    </p:spTree>
    <p:extLst>
      <p:ext uri="{BB962C8B-B14F-4D97-AF65-F5344CB8AC3E}">
        <p14:creationId xmlns:p14="http://schemas.microsoft.com/office/powerpoint/2010/main" val="750168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
        <p:cNvGrpSpPr/>
        <p:nvPr/>
      </p:nvGrpSpPr>
      <p:grpSpPr>
        <a:xfrm>
          <a:off x="0" y="0"/>
          <a:ext cx="0" cy="0"/>
          <a:chOff x="0" y="0"/>
          <a:chExt cx="0" cy="0"/>
        </a:xfrm>
      </p:grpSpPr>
      <p:sp>
        <p:nvSpPr>
          <p:cNvPr id="18" name="Google Shape;18;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742950" marR="0" lvl="1" indent="-2857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Education: Updates as shown on slide. We will be reaching out to the schools during RT week to promote the scholarships. Scholarships open in January. Dustin Goodman- do we open this during RC week so they can apply right away? We have opened it earlier, but we could open it even earlier if we think this is a good idea.</a:t>
            </a:r>
          </a:p>
          <a:p>
            <a:pPr marL="742950" marR="0" lvl="1" indent="-2857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Shanna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Schuele</a:t>
            </a:r>
            <a:r>
              <a:rPr lang="en-US" sz="1200" dirty="0">
                <a:effectLst/>
                <a:latin typeface="Calibri" panose="020F0502020204030204" pitchFamily="34" charset="0"/>
                <a:ea typeface="Calibri" panose="020F0502020204030204" pitchFamily="34" charset="0"/>
                <a:cs typeface="Times New Roman" panose="02020603050405020304" pitchFamily="18" charset="0"/>
              </a:rPr>
              <a:t>- Is there a Masters scholarship? We do not currently have a Master’s scholarship, only associate and bachelor’s.  </a:t>
            </a:r>
          </a:p>
          <a:p>
            <a:pPr marL="742950" marR="0" lvl="1" indent="-2857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Melody </a:t>
            </a:r>
            <a:r>
              <a:rPr lang="en-US" dirty="0" err="1"/>
              <a:t>Kloepfer</a:t>
            </a:r>
            <a:r>
              <a:rPr lang="en-US" sz="1200" dirty="0">
                <a:effectLst/>
                <a:latin typeface="Calibri" panose="020F0502020204030204" pitchFamily="34" charset="0"/>
                <a:ea typeface="Calibri" panose="020F0502020204030204" pitchFamily="34" charset="0"/>
                <a:cs typeface="Times New Roman" panose="02020603050405020304" pitchFamily="18" charset="0"/>
              </a:rPr>
              <a:t>- bring to directors at teaching hospitals to pass along the opportunity as well. </a:t>
            </a:r>
          </a:p>
          <a:p>
            <a:pPr marL="1143000" marR="0" lvl="2" indent="-22860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Vote to add verbiage to scholarship policy. </a:t>
            </a:r>
          </a:p>
          <a:p>
            <a:pPr marL="1600200" marR="0" lvl="3" indent="-22860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Motion made by Dustin Goodman</a:t>
            </a:r>
          </a:p>
          <a:p>
            <a:pPr marL="1600200" marR="0" lvl="3" indent="-22860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Second by Shanna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Schuele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Motion passed. </a:t>
            </a:r>
          </a:p>
          <a:p>
            <a:pPr marL="0" lvl="0" indent="0" algn="l" rtl="0">
              <a:spcBef>
                <a:spcPts val="0"/>
              </a:spcBef>
              <a:spcAft>
                <a:spcPts val="0"/>
              </a:spcAft>
              <a:buNone/>
            </a:pPr>
            <a:endParaRPr dirty="0"/>
          </a:p>
        </p:txBody>
      </p:sp>
      <p:sp>
        <p:nvSpPr>
          <p:cNvPr id="19" name="Google Shape;1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Updates shown on slide shared by Franz Schuttenhelm.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Regarding Newsletter and AARC connect- reaches just members. You do need to log in to view what you post on the forum.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Dustin Goodman- Instead of posting the whole newsletter on social media, break it down into small sections i.e. education updates, etc.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Nick Goldberg - QR code to access newsletter– would this be helpful?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Laura Packard- AARC connect not user friendly. If we use it as a board, we could help other navigate it. If we uploaded documents, it would stay with the board forever instead of having to move documents around.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Taya Haas- Post the little blurb and post the QR code which would direct them to the newsletter on AARC connect.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14</a:t>
            </a:fld>
            <a:endParaRPr lang="en-US"/>
          </a:p>
        </p:txBody>
      </p:sp>
    </p:spTree>
    <p:extLst>
      <p:ext uri="{BB962C8B-B14F-4D97-AF65-F5344CB8AC3E}">
        <p14:creationId xmlns:p14="http://schemas.microsoft.com/office/powerpoint/2010/main" val="1552814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AARC promo codes: shared info- will share on connect and socials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15</a:t>
            </a:fld>
            <a:endParaRPr lang="en-US"/>
          </a:p>
        </p:txBody>
      </p:sp>
    </p:spTree>
    <p:extLst>
      <p:ext uri="{BB962C8B-B14F-4D97-AF65-F5344CB8AC3E}">
        <p14:creationId xmlns:p14="http://schemas.microsoft.com/office/powerpoint/2010/main" val="3262373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Ron Pasewald- updates as shown on slides. </a:t>
            </a:r>
          </a:p>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16</a:t>
            </a:fld>
            <a:endParaRPr lang="en-US"/>
          </a:p>
        </p:txBody>
      </p:sp>
    </p:spTree>
    <p:extLst>
      <p:ext uri="{BB962C8B-B14F-4D97-AF65-F5344CB8AC3E}">
        <p14:creationId xmlns:p14="http://schemas.microsoft.com/office/powerpoint/2010/main" val="3691591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Absent. No updates. </a:t>
            </a:r>
          </a:p>
        </p:txBody>
      </p:sp>
      <p:sp>
        <p:nvSpPr>
          <p:cNvPr id="4" name="Slide Number Placeholder 3"/>
          <p:cNvSpPr>
            <a:spLocks noGrp="1"/>
          </p:cNvSpPr>
          <p:nvPr>
            <p:ph type="sldNum" sz="quarter" idx="5"/>
          </p:nvPr>
        </p:nvSpPr>
        <p:spPr/>
        <p:txBody>
          <a:bodyPr/>
          <a:lstStyle/>
          <a:p>
            <a:fld id="{04CA774D-2543-463F-A77F-7587D6782DF4}" type="slidenum">
              <a:rPr lang="en-US" smtClean="0"/>
              <a:t>17</a:t>
            </a:fld>
            <a:endParaRPr lang="en-US"/>
          </a:p>
        </p:txBody>
      </p:sp>
    </p:spTree>
    <p:extLst>
      <p:ext uri="{BB962C8B-B14F-4D97-AF65-F5344CB8AC3E}">
        <p14:creationId xmlns:p14="http://schemas.microsoft.com/office/powerpoint/2010/main" val="3775298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Laurel White- Updates as shown on slide. </a:t>
            </a:r>
          </a:p>
          <a:p>
            <a:pPr marL="742950" marR="0" lvl="1" indent="-2857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Plan for who can check the mail.</a:t>
            </a:r>
          </a:p>
          <a:p>
            <a:pPr marL="1200150" marR="0" lvl="2" indent="-2857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 We need to get the key from Ben. Who can volunteer to check the box? Shanna will follow-up to see if she can get the key from him. </a:t>
            </a:r>
          </a:p>
          <a:p>
            <a:pPr marL="685800" marR="0" lvl="1" indent="-22860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1,839.52 for q2 revenue sharing</a:t>
            </a:r>
          </a:p>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18</a:t>
            </a:fld>
            <a:endParaRPr lang="en-US"/>
          </a:p>
        </p:txBody>
      </p:sp>
    </p:spTree>
    <p:extLst>
      <p:ext uri="{BB962C8B-B14F-4D97-AF65-F5344CB8AC3E}">
        <p14:creationId xmlns:p14="http://schemas.microsoft.com/office/powerpoint/2010/main" val="1197576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Dave Allain- We had a meeting earlier this afternoon. We are in the process of setting up meetings with congress people in DC. We are looking for someone to contact Dis 7 Tom Tiffany to try to set up a meeting. Sarah Schroeder possibly? We also need someone to reach out for District 8 (Gallagher) to set up a meeting in the Green Bay area. </a:t>
            </a:r>
          </a:p>
          <a:p>
            <a:pPr marL="1200150" marR="0" lvl="2" indent="-2857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Jodi Jager has a contact with District 1 – she will send contact info to Dave Allain. Dis 6 Glenn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Gropeman</a:t>
            </a:r>
            <a:r>
              <a:rPr lang="en-US" sz="1200" dirty="0">
                <a:effectLst/>
                <a:latin typeface="Calibri" panose="020F0502020204030204" pitchFamily="34" charset="0"/>
                <a:ea typeface="Calibri" panose="020F0502020204030204" pitchFamily="34" charset="0"/>
                <a:cs typeface="Times New Roman" panose="02020603050405020304" pitchFamily="18" charset="0"/>
              </a:rPr>
              <a:t>- looking for contact person. </a:t>
            </a:r>
          </a:p>
          <a:p>
            <a:pPr marL="1143000" marR="0" lvl="2" indent="-22860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We Have not heard anything about virtual lobbying dates </a:t>
            </a:r>
          </a:p>
          <a:p>
            <a:pPr marL="1143000" marR="0" lvl="2" indent="-22860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Dustin Goodman- Should we try to do another competition in spring with virtual lobbying?</a:t>
            </a:r>
          </a:p>
          <a:p>
            <a:pPr marL="1600200" marR="0" lvl="3" indent="-22860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Charged students with going into the public and doing things highlighting RT and virtual lobbying. AARC sent updates on numbers. Pizza party was given at the end. </a:t>
            </a:r>
          </a:p>
          <a:p>
            <a:pPr marL="1600200" marR="0" lvl="3" indent="-22860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Jen Roberts- if held during NRRCC, we did well with WI vs. MN. </a:t>
            </a:r>
          </a:p>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20</a:t>
            </a:fld>
            <a:endParaRPr lang="en-US"/>
          </a:p>
        </p:txBody>
      </p:sp>
    </p:spTree>
    <p:extLst>
      <p:ext uri="{BB962C8B-B14F-4D97-AF65-F5344CB8AC3E}">
        <p14:creationId xmlns:p14="http://schemas.microsoft.com/office/powerpoint/2010/main" val="20942878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Big List shared by Laura Packard. Sent to Crystal Lockard to include with the minutes. Highlighted important sections.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Dustin Goodman-Bylaws due in Feb, we will work on these during the retreat. Each section chair is adding a student ambassador in 2024. Sponsoring or looking into having a student rep with WI at these meetings. HOSA- working to get into high schools. </a:t>
            </a:r>
          </a:p>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23</a:t>
            </a:fld>
            <a:endParaRPr lang="en-US"/>
          </a:p>
        </p:txBody>
      </p:sp>
    </p:spTree>
    <p:extLst>
      <p:ext uri="{BB962C8B-B14F-4D97-AF65-F5344CB8AC3E}">
        <p14:creationId xmlns:p14="http://schemas.microsoft.com/office/powerpoint/2010/main" val="2330752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24</a:t>
            </a:fld>
            <a:endParaRPr lang="en-US"/>
          </a:p>
        </p:txBody>
      </p:sp>
    </p:spTree>
    <p:extLst>
      <p:ext uri="{BB962C8B-B14F-4D97-AF65-F5344CB8AC3E}">
        <p14:creationId xmlns:p14="http://schemas.microsoft.com/office/powerpoint/2010/main" val="853150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Quorum met at 4:32</a:t>
            </a:r>
          </a:p>
        </p:txBody>
      </p:sp>
      <p:sp>
        <p:nvSpPr>
          <p:cNvPr id="4" name="Slide Number Placeholder 3"/>
          <p:cNvSpPr>
            <a:spLocks noGrp="1"/>
          </p:cNvSpPr>
          <p:nvPr>
            <p:ph type="sldNum" sz="quarter" idx="5"/>
          </p:nvPr>
        </p:nvSpPr>
        <p:spPr/>
        <p:txBody>
          <a:bodyPr/>
          <a:lstStyle/>
          <a:p>
            <a:fld id="{04CA774D-2543-463F-A77F-7587D6782DF4}" type="slidenum">
              <a:rPr lang="en-US" smtClean="0"/>
              <a:t>2</a:t>
            </a:fld>
            <a:endParaRPr lang="en-US"/>
          </a:p>
        </p:txBody>
      </p:sp>
    </p:spTree>
    <p:extLst>
      <p:ext uri="{BB962C8B-B14F-4D97-AF65-F5344CB8AC3E}">
        <p14:creationId xmlns:p14="http://schemas.microsoft.com/office/powerpoint/2010/main" val="52353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Laura Packard- Franz Schuttenhelm and Theresa Meinen are working on the agenda. Laura Packard is working on team building event. Please RSVP by the end of the month. </a:t>
            </a:r>
          </a:p>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25</a:t>
            </a:fld>
            <a:endParaRPr lang="en-US"/>
          </a:p>
        </p:txBody>
      </p:sp>
    </p:spTree>
    <p:extLst>
      <p:ext uri="{BB962C8B-B14F-4D97-AF65-F5344CB8AC3E}">
        <p14:creationId xmlns:p14="http://schemas.microsoft.com/office/powerpoint/2010/main" val="3472148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Updates given by Megan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Ryba</a:t>
            </a:r>
            <a:r>
              <a:rPr lang="en-US" sz="1800" dirty="0">
                <a:effectLst/>
                <a:latin typeface="Calibri" panose="020F0502020204030204" pitchFamily="34" charset="0"/>
                <a:ea typeface="Calibri" panose="020F0502020204030204" pitchFamily="34" charset="0"/>
                <a:cs typeface="Times New Roman" panose="02020603050405020304" pitchFamily="18" charset="0"/>
              </a:rPr>
              <a:t>. July 10</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dirty="0">
                <a:effectLst/>
                <a:latin typeface="Calibri" panose="020F0502020204030204" pitchFamily="34" charset="0"/>
                <a:ea typeface="Calibri" panose="020F0502020204030204" pitchFamily="34" charset="0"/>
                <a:cs typeface="Times New Roman" panose="02020603050405020304" pitchFamily="18" charset="0"/>
              </a:rPr>
              <a:t> express game approx. 25 people come. Raised $108</a:t>
            </a:r>
          </a:p>
        </p:txBody>
      </p:sp>
      <p:sp>
        <p:nvSpPr>
          <p:cNvPr id="4" name="Slide Number Placeholder 3"/>
          <p:cNvSpPr>
            <a:spLocks noGrp="1"/>
          </p:cNvSpPr>
          <p:nvPr>
            <p:ph type="sldNum" sz="quarter" idx="5"/>
          </p:nvPr>
        </p:nvSpPr>
        <p:spPr/>
        <p:txBody>
          <a:bodyPr/>
          <a:lstStyle/>
          <a:p>
            <a:fld id="{04CA774D-2543-463F-A77F-7587D6782DF4}" type="slidenum">
              <a:rPr lang="en-US" smtClean="0"/>
              <a:t>28</a:t>
            </a:fld>
            <a:endParaRPr lang="en-US"/>
          </a:p>
        </p:txBody>
      </p:sp>
    </p:spTree>
    <p:extLst>
      <p:ext uri="{BB962C8B-B14F-4D97-AF65-F5344CB8AC3E}">
        <p14:creationId xmlns:p14="http://schemas.microsoft.com/office/powerpoint/2010/main" val="1301043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updates. </a:t>
            </a:r>
          </a:p>
        </p:txBody>
      </p:sp>
      <p:sp>
        <p:nvSpPr>
          <p:cNvPr id="4" name="Slide Number Placeholder 3"/>
          <p:cNvSpPr>
            <a:spLocks noGrp="1"/>
          </p:cNvSpPr>
          <p:nvPr>
            <p:ph type="sldNum" sz="quarter" idx="5"/>
          </p:nvPr>
        </p:nvSpPr>
        <p:spPr/>
        <p:txBody>
          <a:bodyPr/>
          <a:lstStyle/>
          <a:p>
            <a:fld id="{04CA774D-2543-463F-A77F-7587D6782DF4}" type="slidenum">
              <a:rPr lang="en-US" smtClean="0"/>
              <a:t>29</a:t>
            </a:fld>
            <a:endParaRPr lang="en-US"/>
          </a:p>
        </p:txBody>
      </p:sp>
    </p:spTree>
    <p:extLst>
      <p:ext uri="{BB962C8B-B14F-4D97-AF65-F5344CB8AC3E}">
        <p14:creationId xmlns:p14="http://schemas.microsoft.com/office/powerpoint/2010/main" val="15912603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Absent. No updates. </a:t>
            </a:r>
          </a:p>
        </p:txBody>
      </p:sp>
      <p:sp>
        <p:nvSpPr>
          <p:cNvPr id="4" name="Slide Number Placeholder 3"/>
          <p:cNvSpPr>
            <a:spLocks noGrp="1"/>
          </p:cNvSpPr>
          <p:nvPr>
            <p:ph type="sldNum" sz="quarter" idx="5"/>
          </p:nvPr>
        </p:nvSpPr>
        <p:spPr/>
        <p:txBody>
          <a:bodyPr/>
          <a:lstStyle/>
          <a:p>
            <a:fld id="{04CA774D-2543-463F-A77F-7587D6782DF4}" type="slidenum">
              <a:rPr lang="en-US" smtClean="0"/>
              <a:t>30</a:t>
            </a:fld>
            <a:endParaRPr lang="en-US"/>
          </a:p>
        </p:txBody>
      </p:sp>
    </p:spTree>
    <p:extLst>
      <p:ext uri="{BB962C8B-B14F-4D97-AF65-F5344CB8AC3E}">
        <p14:creationId xmlns:p14="http://schemas.microsoft.com/office/powerpoint/2010/main" val="13663849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Updates given by Shanna </a:t>
            </a:r>
            <a:r>
              <a:rPr lang="en-US" dirty="0" err="1"/>
              <a:t>Schuele</a:t>
            </a:r>
            <a:r>
              <a:rPr lang="en-US" dirty="0"/>
              <a:t> as shown on slide.</a:t>
            </a:r>
          </a:p>
        </p:txBody>
      </p:sp>
      <p:sp>
        <p:nvSpPr>
          <p:cNvPr id="4" name="Slide Number Placeholder 3"/>
          <p:cNvSpPr>
            <a:spLocks noGrp="1"/>
          </p:cNvSpPr>
          <p:nvPr>
            <p:ph type="sldNum" sz="quarter" idx="5"/>
          </p:nvPr>
        </p:nvSpPr>
        <p:spPr/>
        <p:txBody>
          <a:bodyPr/>
          <a:lstStyle/>
          <a:p>
            <a:fld id="{04CA774D-2543-463F-A77F-7587D6782DF4}" type="slidenum">
              <a:rPr lang="en-US" smtClean="0"/>
              <a:t>31</a:t>
            </a:fld>
            <a:endParaRPr lang="en-US"/>
          </a:p>
        </p:txBody>
      </p:sp>
    </p:spTree>
    <p:extLst>
      <p:ext uri="{BB962C8B-B14F-4D97-AF65-F5344CB8AC3E}">
        <p14:creationId xmlns:p14="http://schemas.microsoft.com/office/powerpoint/2010/main" val="2884001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given by Shanna </a:t>
            </a:r>
            <a:r>
              <a:rPr lang="en-US" dirty="0" err="1"/>
              <a:t>Schuele</a:t>
            </a:r>
            <a:r>
              <a:rPr lang="en-US" dirty="0"/>
              <a:t> as shown on slide</a:t>
            </a:r>
          </a:p>
        </p:txBody>
      </p:sp>
      <p:sp>
        <p:nvSpPr>
          <p:cNvPr id="4" name="Slide Number Placeholder 3"/>
          <p:cNvSpPr>
            <a:spLocks noGrp="1"/>
          </p:cNvSpPr>
          <p:nvPr>
            <p:ph type="sldNum" sz="quarter" idx="5"/>
          </p:nvPr>
        </p:nvSpPr>
        <p:spPr/>
        <p:txBody>
          <a:bodyPr/>
          <a:lstStyle/>
          <a:p>
            <a:fld id="{04CA774D-2543-463F-A77F-7587D6782DF4}" type="slidenum">
              <a:rPr lang="en-US" smtClean="0"/>
              <a:t>32</a:t>
            </a:fld>
            <a:endParaRPr lang="en-US"/>
          </a:p>
        </p:txBody>
      </p:sp>
    </p:spTree>
    <p:extLst>
      <p:ext uri="{BB962C8B-B14F-4D97-AF65-F5344CB8AC3E}">
        <p14:creationId xmlns:p14="http://schemas.microsoft.com/office/powerpoint/2010/main" val="13934812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given by Shanna </a:t>
            </a:r>
            <a:r>
              <a:rPr lang="en-US" dirty="0" err="1"/>
              <a:t>Schuele</a:t>
            </a:r>
            <a:r>
              <a:rPr lang="en-US" dirty="0"/>
              <a:t> as shown on slide</a:t>
            </a:r>
          </a:p>
        </p:txBody>
      </p:sp>
      <p:sp>
        <p:nvSpPr>
          <p:cNvPr id="4" name="Slide Number Placeholder 3"/>
          <p:cNvSpPr>
            <a:spLocks noGrp="1"/>
          </p:cNvSpPr>
          <p:nvPr>
            <p:ph type="sldNum" sz="quarter" idx="5"/>
          </p:nvPr>
        </p:nvSpPr>
        <p:spPr/>
        <p:txBody>
          <a:bodyPr/>
          <a:lstStyle/>
          <a:p>
            <a:fld id="{04CA774D-2543-463F-A77F-7587D6782DF4}" type="slidenum">
              <a:rPr lang="en-US" smtClean="0"/>
              <a:t>33</a:t>
            </a:fld>
            <a:endParaRPr lang="en-US"/>
          </a:p>
        </p:txBody>
      </p:sp>
    </p:spTree>
    <p:extLst>
      <p:ext uri="{BB962C8B-B14F-4D97-AF65-F5344CB8AC3E}">
        <p14:creationId xmlns:p14="http://schemas.microsoft.com/office/powerpoint/2010/main" val="26802404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Shanna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Schuele</a:t>
            </a:r>
            <a:r>
              <a:rPr lang="en-US" sz="1800" dirty="0">
                <a:effectLst/>
                <a:latin typeface="Calibri" panose="020F0502020204030204" pitchFamily="34" charset="0"/>
                <a:ea typeface="Calibri" panose="020F0502020204030204" pitchFamily="34" charset="0"/>
                <a:cs typeface="Times New Roman" panose="02020603050405020304" pitchFamily="18" charset="0"/>
              </a:rPr>
              <a:t>- Please continue to share survey to get more people to fill it out. FB likes, shares, etc. will be entered into a drawing.</a:t>
            </a:r>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34</a:t>
            </a:fld>
            <a:endParaRPr lang="en-US"/>
          </a:p>
        </p:txBody>
      </p:sp>
    </p:spTree>
    <p:extLst>
      <p:ext uri="{BB962C8B-B14F-4D97-AF65-F5344CB8AC3E}">
        <p14:creationId xmlns:p14="http://schemas.microsoft.com/office/powerpoint/2010/main" val="19998368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Updates given by Joe Punzel. </a:t>
            </a:r>
            <a:r>
              <a:rPr lang="en-US" sz="1800" dirty="0">
                <a:effectLst/>
                <a:latin typeface="Calibri" panose="020F0502020204030204" pitchFamily="34" charset="0"/>
                <a:ea typeface="Calibri" panose="020F0502020204030204" pitchFamily="34" charset="0"/>
                <a:cs typeface="Times New Roman" panose="02020603050405020304" pitchFamily="18" charset="0"/>
              </a:rPr>
              <a:t>No updates. /two events cancelled over the summer. May have a student liaison for the upcoming year- waiting on confirmation. </a:t>
            </a:r>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36</a:t>
            </a:fld>
            <a:endParaRPr lang="en-US"/>
          </a:p>
        </p:txBody>
      </p:sp>
    </p:spTree>
    <p:extLst>
      <p:ext uri="{BB962C8B-B14F-4D97-AF65-F5344CB8AC3E}">
        <p14:creationId xmlns:p14="http://schemas.microsoft.com/office/powerpoint/2010/main" val="29544099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Updates by Melody </a:t>
            </a:r>
            <a:r>
              <a:rPr lang="en-US" dirty="0" err="1"/>
              <a:t>Kloepfer</a:t>
            </a:r>
            <a:r>
              <a:rPr lang="en-US" dirty="0"/>
              <a:t> as shown on slide. </a:t>
            </a:r>
          </a:p>
        </p:txBody>
      </p:sp>
      <p:sp>
        <p:nvSpPr>
          <p:cNvPr id="4" name="Slide Number Placeholder 3"/>
          <p:cNvSpPr>
            <a:spLocks noGrp="1"/>
          </p:cNvSpPr>
          <p:nvPr>
            <p:ph type="sldNum" sz="quarter" idx="5"/>
          </p:nvPr>
        </p:nvSpPr>
        <p:spPr/>
        <p:txBody>
          <a:bodyPr/>
          <a:lstStyle/>
          <a:p>
            <a:fld id="{04CA774D-2543-463F-A77F-7587D6782DF4}" type="slidenum">
              <a:rPr lang="en-US" smtClean="0"/>
              <a:t>37</a:t>
            </a:fld>
            <a:endParaRPr lang="en-US"/>
          </a:p>
        </p:txBody>
      </p:sp>
    </p:spTree>
    <p:extLst>
      <p:ext uri="{BB962C8B-B14F-4D97-AF65-F5344CB8AC3E}">
        <p14:creationId xmlns:p14="http://schemas.microsoft.com/office/powerpoint/2010/main" val="2772565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 to order 4:32pm</a:t>
            </a:r>
          </a:p>
        </p:txBody>
      </p:sp>
      <p:sp>
        <p:nvSpPr>
          <p:cNvPr id="4" name="Slide Number Placeholder 3"/>
          <p:cNvSpPr>
            <a:spLocks noGrp="1"/>
          </p:cNvSpPr>
          <p:nvPr>
            <p:ph type="sldNum" sz="quarter" idx="5"/>
          </p:nvPr>
        </p:nvSpPr>
        <p:spPr/>
        <p:txBody>
          <a:bodyPr/>
          <a:lstStyle/>
          <a:p>
            <a:fld id="{04CA774D-2543-463F-A77F-7587D6782DF4}" type="slidenum">
              <a:rPr lang="en-US" smtClean="0"/>
              <a:t>3</a:t>
            </a:fld>
            <a:endParaRPr lang="en-US"/>
          </a:p>
        </p:txBody>
      </p:sp>
    </p:spTree>
    <p:extLst>
      <p:ext uri="{BB962C8B-B14F-4D97-AF65-F5344CB8AC3E}">
        <p14:creationId xmlns:p14="http://schemas.microsoft.com/office/powerpoint/2010/main" val="26196469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marR="0" lvl="1"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Updates by Taya Haas as shown on slide. </a:t>
            </a:r>
          </a:p>
          <a:p>
            <a:pPr marL="1143000" marR="0" lvl="2" indent="-22860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Bootcamp has some social media ideas in the distributed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powerpoint</a:t>
            </a:r>
            <a:r>
              <a:rPr lang="en-US" sz="1200" dirty="0">
                <a:effectLst/>
                <a:latin typeface="Calibri" panose="020F0502020204030204" pitchFamily="34" charset="0"/>
                <a:ea typeface="Calibri" panose="020F0502020204030204" pitchFamily="34" charset="0"/>
                <a:cs typeface="Times New Roman" panose="02020603050405020304" pitchFamily="18" charset="0"/>
              </a:rPr>
              <a:t>. Franz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Schuttenhlem</a:t>
            </a:r>
            <a:r>
              <a:rPr lang="en-US" sz="1200" dirty="0">
                <a:effectLst/>
                <a:latin typeface="Calibri" panose="020F0502020204030204" pitchFamily="34" charset="0"/>
                <a:ea typeface="Calibri" panose="020F0502020204030204" pitchFamily="34" charset="0"/>
                <a:cs typeface="Times New Roman" panose="02020603050405020304" pitchFamily="18" charset="0"/>
              </a:rPr>
              <a:t> to share with the board.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38</a:t>
            </a:fld>
            <a:endParaRPr lang="en-US"/>
          </a:p>
        </p:txBody>
      </p:sp>
    </p:spTree>
    <p:extLst>
      <p:ext uri="{BB962C8B-B14F-4D97-AF65-F5344CB8AC3E}">
        <p14:creationId xmlns:p14="http://schemas.microsoft.com/office/powerpoint/2010/main" val="10250656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Absent. Membership updates given by Franz Schuttenhelm. </a:t>
            </a:r>
          </a:p>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39</a:t>
            </a:fld>
            <a:endParaRPr lang="en-US"/>
          </a:p>
        </p:txBody>
      </p:sp>
    </p:spTree>
    <p:extLst>
      <p:ext uri="{BB962C8B-B14F-4D97-AF65-F5344CB8AC3E}">
        <p14:creationId xmlns:p14="http://schemas.microsoft.com/office/powerpoint/2010/main" val="9517474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Membership updates given by Franz Schuttenhelm. </a:t>
            </a:r>
          </a:p>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40</a:t>
            </a:fld>
            <a:endParaRPr lang="en-US"/>
          </a:p>
        </p:txBody>
      </p:sp>
    </p:spTree>
    <p:extLst>
      <p:ext uri="{BB962C8B-B14F-4D97-AF65-F5344CB8AC3E}">
        <p14:creationId xmlns:p14="http://schemas.microsoft.com/office/powerpoint/2010/main" val="30696789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Membership updates given by Franz Schuttenhelm. </a:t>
            </a:r>
          </a:p>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41</a:t>
            </a:fld>
            <a:endParaRPr lang="en-US"/>
          </a:p>
        </p:txBody>
      </p:sp>
    </p:spTree>
    <p:extLst>
      <p:ext uri="{BB962C8B-B14F-4D97-AF65-F5344CB8AC3E}">
        <p14:creationId xmlns:p14="http://schemas.microsoft.com/office/powerpoint/2010/main" val="18895354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Updates given by Jen Roberts-  We have had two meetings so far for 2024. Just starting to plan. It will be at a new venue- Hilton. Everything will be in one location. Speaker committee is working on collecting speaker ideas and speakers.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Question regarding the sputum bowl – Have we thought about how to do preliminary events prior to the final sputum bowl?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 Jen Roberts- it is up to the state society to hold the preliminary event and send the final to conference.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Joe Punzel- virtual may be tough, Madison College would be open to hosting a prelim event.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Jen Roberts &amp; Joe Punzel are willing to help.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Dustin Goodman is also open to hosting at CVTC. It is becoming standard to hold one prelim event and then sending the final group to conference.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Joe Punzel- we already have everything ready to go (questions,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etc</a:t>
            </a:r>
            <a:r>
              <a:rPr lang="en-US" sz="1800" dirty="0">
                <a:effectLst/>
                <a:latin typeface="Calibri" panose="020F0502020204030204" pitchFamily="34" charset="0"/>
                <a:ea typeface="Calibri" panose="020F0502020204030204" pitchFamily="34" charset="0"/>
                <a:cs typeface="Times New Roman" panose="02020603050405020304" pitchFamily="18" charset="0"/>
              </a:rPr>
              <a:t>), we just need a space to hold it. Sunday morning or early afternoon would be the final sputum bowl.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Joe Punzel, Jen Roberts, Franz Schuttenhelm and Dustin Goodman to meet to plan. </a:t>
            </a:r>
          </a:p>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42</a:t>
            </a:fld>
            <a:endParaRPr lang="en-US"/>
          </a:p>
        </p:txBody>
      </p:sp>
    </p:spTree>
    <p:extLst>
      <p:ext uri="{BB962C8B-B14F-4D97-AF65-F5344CB8AC3E}">
        <p14:creationId xmlns:p14="http://schemas.microsoft.com/office/powerpoint/2010/main" val="14875093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Sarah Schroeder- The NRRCC is a little earlier this year. We will need to change dates on the timeline in 2024 to give the 60 days to notify any new elected BOD members. Will finalize dates at the retreat. </a:t>
            </a:r>
          </a:p>
          <a:p>
            <a:pPr marL="1143000" marR="0" lvl="2" indent="-22860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When voting closes mid February, will need help to verify votes. </a:t>
            </a:r>
          </a:p>
          <a:p>
            <a:pPr marL="1600200" marR="0" lvl="3" indent="-22860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Franz Schuttenhelm &amp; Nick Goldberg volunteered to help. </a:t>
            </a:r>
          </a:p>
        </p:txBody>
      </p:sp>
      <p:sp>
        <p:nvSpPr>
          <p:cNvPr id="4" name="Slide Number Placeholder 3"/>
          <p:cNvSpPr>
            <a:spLocks noGrp="1"/>
          </p:cNvSpPr>
          <p:nvPr>
            <p:ph type="sldNum" sz="quarter" idx="5"/>
          </p:nvPr>
        </p:nvSpPr>
        <p:spPr/>
        <p:txBody>
          <a:bodyPr/>
          <a:lstStyle/>
          <a:p>
            <a:fld id="{04CA774D-2543-463F-A77F-7587D6782DF4}" type="slidenum">
              <a:rPr lang="en-US" smtClean="0"/>
              <a:t>43</a:t>
            </a:fld>
            <a:endParaRPr lang="en-US"/>
          </a:p>
        </p:txBody>
      </p:sp>
    </p:spTree>
    <p:extLst>
      <p:ext uri="{BB962C8B-B14F-4D97-AF65-F5344CB8AC3E}">
        <p14:creationId xmlns:p14="http://schemas.microsoft.com/office/powerpoint/2010/main" val="30302511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 updates.</a:t>
            </a:r>
          </a:p>
        </p:txBody>
      </p:sp>
      <p:sp>
        <p:nvSpPr>
          <p:cNvPr id="4" name="Slide Number Placeholder 3"/>
          <p:cNvSpPr>
            <a:spLocks noGrp="1"/>
          </p:cNvSpPr>
          <p:nvPr>
            <p:ph type="sldNum" sz="quarter" idx="5"/>
          </p:nvPr>
        </p:nvSpPr>
        <p:spPr/>
        <p:txBody>
          <a:bodyPr/>
          <a:lstStyle/>
          <a:p>
            <a:fld id="{04CA774D-2543-463F-A77F-7587D6782DF4}" type="slidenum">
              <a:rPr lang="en-US" smtClean="0"/>
              <a:t>44</a:t>
            </a:fld>
            <a:endParaRPr lang="en-US"/>
          </a:p>
        </p:txBody>
      </p:sp>
    </p:spTree>
    <p:extLst>
      <p:ext uri="{BB962C8B-B14F-4D97-AF65-F5344CB8AC3E}">
        <p14:creationId xmlns:p14="http://schemas.microsoft.com/office/powerpoint/2010/main" val="574709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 updates.</a:t>
            </a:r>
          </a:p>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45</a:t>
            </a:fld>
            <a:endParaRPr lang="en-US"/>
          </a:p>
        </p:txBody>
      </p:sp>
    </p:spTree>
    <p:extLst>
      <p:ext uri="{BB962C8B-B14F-4D97-AF65-F5344CB8AC3E}">
        <p14:creationId xmlns:p14="http://schemas.microsoft.com/office/powerpoint/2010/main" val="11514599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 updates.</a:t>
            </a:r>
          </a:p>
        </p:txBody>
      </p:sp>
      <p:sp>
        <p:nvSpPr>
          <p:cNvPr id="4" name="Slide Number Placeholder 3"/>
          <p:cNvSpPr>
            <a:spLocks noGrp="1"/>
          </p:cNvSpPr>
          <p:nvPr>
            <p:ph type="sldNum" sz="quarter" idx="5"/>
          </p:nvPr>
        </p:nvSpPr>
        <p:spPr/>
        <p:txBody>
          <a:bodyPr/>
          <a:lstStyle/>
          <a:p>
            <a:fld id="{04CA774D-2543-463F-A77F-7587D6782DF4}" type="slidenum">
              <a:rPr lang="en-US" smtClean="0"/>
              <a:t>46</a:t>
            </a:fld>
            <a:endParaRPr lang="en-US"/>
          </a:p>
        </p:txBody>
      </p:sp>
    </p:spTree>
    <p:extLst>
      <p:ext uri="{BB962C8B-B14F-4D97-AF65-F5344CB8AC3E}">
        <p14:creationId xmlns:p14="http://schemas.microsoft.com/office/powerpoint/2010/main" val="19636025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did not send reports prior, please send them to be included in the minutes. </a:t>
            </a:r>
          </a:p>
        </p:txBody>
      </p:sp>
      <p:sp>
        <p:nvSpPr>
          <p:cNvPr id="4" name="Slide Number Placeholder 3"/>
          <p:cNvSpPr>
            <a:spLocks noGrp="1"/>
          </p:cNvSpPr>
          <p:nvPr>
            <p:ph type="sldNum" sz="quarter" idx="5"/>
          </p:nvPr>
        </p:nvSpPr>
        <p:spPr/>
        <p:txBody>
          <a:bodyPr/>
          <a:lstStyle/>
          <a:p>
            <a:fld id="{04CA774D-2543-463F-A77F-7587D6782DF4}" type="slidenum">
              <a:rPr lang="en-US" smtClean="0"/>
              <a:t>47</a:t>
            </a:fld>
            <a:endParaRPr lang="en-US"/>
          </a:p>
        </p:txBody>
      </p:sp>
    </p:spTree>
    <p:extLst>
      <p:ext uri="{BB962C8B-B14F-4D97-AF65-F5344CB8AC3E}">
        <p14:creationId xmlns:p14="http://schemas.microsoft.com/office/powerpoint/2010/main" val="1712764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Leadership bootcamp last week. Key takeaways shared by Franz Schuttenhelm. </a:t>
            </a:r>
          </a:p>
        </p:txBody>
      </p:sp>
      <p:sp>
        <p:nvSpPr>
          <p:cNvPr id="4" name="Slide Number Placeholder 3"/>
          <p:cNvSpPr>
            <a:spLocks noGrp="1"/>
          </p:cNvSpPr>
          <p:nvPr>
            <p:ph type="sldNum" sz="quarter" idx="5"/>
          </p:nvPr>
        </p:nvSpPr>
        <p:spPr/>
        <p:txBody>
          <a:bodyPr/>
          <a:lstStyle/>
          <a:p>
            <a:fld id="{04CA774D-2543-463F-A77F-7587D6782DF4}" type="slidenum">
              <a:rPr lang="en-US" smtClean="0"/>
              <a:t>4</a:t>
            </a:fld>
            <a:endParaRPr lang="en-US"/>
          </a:p>
        </p:txBody>
      </p:sp>
    </p:spTree>
    <p:extLst>
      <p:ext uri="{BB962C8B-B14F-4D97-AF65-F5344CB8AC3E}">
        <p14:creationId xmlns:p14="http://schemas.microsoft.com/office/powerpoint/2010/main" val="10029245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 new topics.</a:t>
            </a:r>
          </a:p>
          <a:p>
            <a:pPr marL="171450" indent="-171450">
              <a:buFont typeface="Arial" panose="020B0604020202020204" pitchFamily="34" charset="0"/>
              <a:buChar char="•"/>
            </a:pPr>
            <a:endParaRPr lang="en-US"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Franz Schuttenhelm- WSRC is in a good place. We have a stellar state society! </a:t>
            </a:r>
          </a:p>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48</a:t>
            </a:fld>
            <a:endParaRPr lang="en-US"/>
          </a:p>
        </p:txBody>
      </p:sp>
    </p:spTree>
    <p:extLst>
      <p:ext uri="{BB962C8B-B14F-4D97-AF65-F5344CB8AC3E}">
        <p14:creationId xmlns:p14="http://schemas.microsoft.com/office/powerpoint/2010/main" val="5200982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49</a:t>
            </a:fld>
            <a:endParaRPr lang="en-US"/>
          </a:p>
        </p:txBody>
      </p:sp>
    </p:spTree>
    <p:extLst>
      <p:ext uri="{BB962C8B-B14F-4D97-AF65-F5344CB8AC3E}">
        <p14:creationId xmlns:p14="http://schemas.microsoft.com/office/powerpoint/2010/main" val="9483569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Dustin Goodman made a motion to adjourn</a:t>
            </a:r>
          </a:p>
          <a:p>
            <a:r>
              <a:rPr lang="en-US" dirty="0"/>
              <a:t>Seconded by Ron Pasewald </a:t>
            </a:r>
          </a:p>
          <a:p>
            <a:r>
              <a:rPr lang="en-US" dirty="0"/>
              <a:t>Motion passed</a:t>
            </a:r>
          </a:p>
          <a:p>
            <a:r>
              <a:rPr lang="en-US" dirty="0"/>
              <a:t>Adjourned at 6:07pm</a:t>
            </a:r>
          </a:p>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50</a:t>
            </a:fld>
            <a:endParaRPr lang="en-US"/>
          </a:p>
        </p:txBody>
      </p:sp>
    </p:spTree>
    <p:extLst>
      <p:ext uri="{BB962C8B-B14F-4D97-AF65-F5344CB8AC3E}">
        <p14:creationId xmlns:p14="http://schemas.microsoft.com/office/powerpoint/2010/main" val="1551442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Dustin Goodman made a motion to approve the minutes. </a:t>
            </a:r>
          </a:p>
          <a:p>
            <a:pPr marL="171450" indent="-171450">
              <a:buFont typeface="Arial" panose="020B0604020202020204" pitchFamily="34" charset="0"/>
              <a:buChar char="•"/>
            </a:pPr>
            <a:r>
              <a:rPr lang="en-US" dirty="0"/>
              <a:t>Second by Joe Punzel</a:t>
            </a:r>
          </a:p>
          <a:p>
            <a:pPr marL="171450" indent="-171450">
              <a:buFont typeface="Arial" panose="020B0604020202020204" pitchFamily="34" charset="0"/>
              <a:buChar char="•"/>
            </a:pPr>
            <a:r>
              <a:rPr lang="en-US" dirty="0"/>
              <a:t>Motion passed </a:t>
            </a:r>
          </a:p>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5</a:t>
            </a:fld>
            <a:endParaRPr lang="en-US"/>
          </a:p>
        </p:txBody>
      </p:sp>
    </p:spTree>
    <p:extLst>
      <p:ext uri="{BB962C8B-B14F-4D97-AF65-F5344CB8AC3E}">
        <p14:creationId xmlns:p14="http://schemas.microsoft.com/office/powerpoint/2010/main" val="2318794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Website ideas were sent to Theresa District Rep Event – District reps and Theresa have not yet met yet. </a:t>
            </a:r>
          </a:p>
          <a:p>
            <a:pPr marL="742950" marR="0" lvl="1"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Continuing to work on district rep policies.</a:t>
            </a:r>
          </a:p>
          <a:p>
            <a:pPr marL="742950" marR="0" lvl="1"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Social Media- Reached out to AARC to ask what we can post re: CRCE/CEUs. We are awaiting a response. </a:t>
            </a:r>
          </a:p>
          <a:p>
            <a:pPr marL="742950" marR="0" lvl="1"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District surveys are out and awaiting completion</a:t>
            </a:r>
          </a:p>
          <a:p>
            <a:pPr marL="742950" marR="0" lvl="1"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Resolutions- update to be shared later in meeting by our delegates</a:t>
            </a:r>
          </a:p>
          <a:p>
            <a:pPr marL="742950" marR="0" lvl="1"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Revenue sharing- Franz Schuttenhelm will review for Q2 </a:t>
            </a:r>
          </a:p>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6</a:t>
            </a:fld>
            <a:endParaRPr lang="en-US"/>
          </a:p>
        </p:txBody>
      </p:sp>
    </p:spTree>
    <p:extLst>
      <p:ext uri="{BB962C8B-B14F-4D97-AF65-F5344CB8AC3E}">
        <p14:creationId xmlns:p14="http://schemas.microsoft.com/office/powerpoint/2010/main" val="2645048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marR="0" lvl="1"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WSCA Conference: Guidance counselor registration- no interest in attending from any board member. Registration is now closed. Overlaps AARC congress. </a:t>
            </a:r>
          </a:p>
          <a:p>
            <a:pPr marL="1143000" marR="0" lvl="2" indent="-22860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Megan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Ryba</a:t>
            </a:r>
            <a:r>
              <a:rPr lang="en-US" sz="1200" dirty="0">
                <a:effectLst/>
                <a:latin typeface="Calibri" panose="020F0502020204030204" pitchFamily="34" charset="0"/>
                <a:ea typeface="Calibri" panose="020F0502020204030204" pitchFamily="34" charset="0"/>
                <a:cs typeface="Times New Roman" panose="02020603050405020304" pitchFamily="18" charset="0"/>
              </a:rPr>
              <a:t> can try to switch days at work to try to attend</a:t>
            </a:r>
          </a:p>
          <a:p>
            <a:pPr marL="1143000" marR="0" lvl="2" indent="-22860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Franz Schuttenhelm will reach out to find out more information on if we can still get into the exhibitor hall</a:t>
            </a:r>
          </a:p>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7</a:t>
            </a:fld>
            <a:endParaRPr lang="en-US"/>
          </a:p>
        </p:txBody>
      </p:sp>
    </p:spTree>
    <p:extLst>
      <p:ext uri="{BB962C8B-B14F-4D97-AF65-F5344CB8AC3E}">
        <p14:creationId xmlns:p14="http://schemas.microsoft.com/office/powerpoint/2010/main" val="3914198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Packer Drawing- Thank you! We raised $2718.32</a:t>
            </a:r>
          </a:p>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8</a:t>
            </a:fld>
            <a:endParaRPr lang="en-US"/>
          </a:p>
        </p:txBody>
      </p:sp>
    </p:spTree>
    <p:extLst>
      <p:ext uri="{BB962C8B-B14F-4D97-AF65-F5344CB8AC3E}">
        <p14:creationId xmlns:p14="http://schemas.microsoft.com/office/powerpoint/2010/main" val="4121495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10</a:t>
            </a:fld>
            <a:endParaRPr lang="en-US"/>
          </a:p>
        </p:txBody>
      </p:sp>
    </p:spTree>
    <p:extLst>
      <p:ext uri="{BB962C8B-B14F-4D97-AF65-F5344CB8AC3E}">
        <p14:creationId xmlns:p14="http://schemas.microsoft.com/office/powerpoint/2010/main" val="2753719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5F1C4-685D-4762-A72A-8D1E27EE35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652530-A0EE-4133-84DC-68C3884BB2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A000AB-3EE0-4F05-8C86-DB9675783F20}"/>
              </a:ext>
            </a:extLst>
          </p:cNvPr>
          <p:cNvSpPr>
            <a:spLocks noGrp="1"/>
          </p:cNvSpPr>
          <p:nvPr>
            <p:ph type="dt" sz="half" idx="10"/>
          </p:nvPr>
        </p:nvSpPr>
        <p:spPr/>
        <p:txBody>
          <a:bodyPr/>
          <a:lstStyle/>
          <a:p>
            <a:fld id="{56C52134-4A99-48D8-A100-E606D998E82D}" type="datetimeFigureOut">
              <a:rPr lang="en-US" smtClean="0"/>
              <a:t>10/19/2023</a:t>
            </a:fld>
            <a:endParaRPr lang="en-US"/>
          </a:p>
        </p:txBody>
      </p:sp>
      <p:sp>
        <p:nvSpPr>
          <p:cNvPr id="5" name="Footer Placeholder 4">
            <a:extLst>
              <a:ext uri="{FF2B5EF4-FFF2-40B4-BE49-F238E27FC236}">
                <a16:creationId xmlns:a16="http://schemas.microsoft.com/office/drawing/2014/main" id="{392F13D4-79C5-4E4E-9ADF-7212610EA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F8C06-A79B-459C-91C4-08A90142FC59}"/>
              </a:ext>
            </a:extLst>
          </p:cNvPr>
          <p:cNvSpPr>
            <a:spLocks noGrp="1"/>
          </p:cNvSpPr>
          <p:nvPr>
            <p:ph type="sldNum" sz="quarter" idx="12"/>
          </p:nvPr>
        </p:nvSpPr>
        <p:spPr/>
        <p:txBody>
          <a:bodyPr/>
          <a:lstStyle/>
          <a:p>
            <a:fld id="{4D1FDCE6-6BF9-4E13-B25F-13062C77AD7E}" type="slidenum">
              <a:rPr lang="en-US" smtClean="0"/>
              <a:t>‹#›</a:t>
            </a:fld>
            <a:endParaRPr lang="en-US"/>
          </a:p>
        </p:txBody>
      </p:sp>
    </p:spTree>
    <p:extLst>
      <p:ext uri="{BB962C8B-B14F-4D97-AF65-F5344CB8AC3E}">
        <p14:creationId xmlns:p14="http://schemas.microsoft.com/office/powerpoint/2010/main" val="4153519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1F5DE-4D0D-4189-B66C-F7DB7A7A26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96F088-AAB2-494A-912A-D9C4E0C32E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0BEF4F-95A7-422D-831A-F262868D3E2B}"/>
              </a:ext>
            </a:extLst>
          </p:cNvPr>
          <p:cNvSpPr>
            <a:spLocks noGrp="1"/>
          </p:cNvSpPr>
          <p:nvPr>
            <p:ph type="dt" sz="half" idx="10"/>
          </p:nvPr>
        </p:nvSpPr>
        <p:spPr/>
        <p:txBody>
          <a:bodyPr/>
          <a:lstStyle/>
          <a:p>
            <a:fld id="{56C52134-4A99-48D8-A100-E606D998E82D}" type="datetimeFigureOut">
              <a:rPr lang="en-US" smtClean="0"/>
              <a:t>10/19/2023</a:t>
            </a:fld>
            <a:endParaRPr lang="en-US"/>
          </a:p>
        </p:txBody>
      </p:sp>
      <p:sp>
        <p:nvSpPr>
          <p:cNvPr id="5" name="Footer Placeholder 4">
            <a:extLst>
              <a:ext uri="{FF2B5EF4-FFF2-40B4-BE49-F238E27FC236}">
                <a16:creationId xmlns:a16="http://schemas.microsoft.com/office/drawing/2014/main" id="{281902B0-BFB7-432A-A731-802054F7C2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EE9630-5894-48BF-9368-0A68B07CC2E2}"/>
              </a:ext>
            </a:extLst>
          </p:cNvPr>
          <p:cNvSpPr>
            <a:spLocks noGrp="1"/>
          </p:cNvSpPr>
          <p:nvPr>
            <p:ph type="sldNum" sz="quarter" idx="12"/>
          </p:nvPr>
        </p:nvSpPr>
        <p:spPr/>
        <p:txBody>
          <a:bodyPr/>
          <a:lstStyle/>
          <a:p>
            <a:fld id="{4D1FDCE6-6BF9-4E13-B25F-13062C77AD7E}" type="slidenum">
              <a:rPr lang="en-US" smtClean="0"/>
              <a:t>‹#›</a:t>
            </a:fld>
            <a:endParaRPr lang="en-US"/>
          </a:p>
        </p:txBody>
      </p:sp>
    </p:spTree>
    <p:extLst>
      <p:ext uri="{BB962C8B-B14F-4D97-AF65-F5344CB8AC3E}">
        <p14:creationId xmlns:p14="http://schemas.microsoft.com/office/powerpoint/2010/main" val="3384980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1A5CE8-BBDC-4E62-AA0C-5358E9ACB0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7828A8-E3B6-4A29-A576-A08B01C458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763357-34E3-4825-879B-59FB36497780}"/>
              </a:ext>
            </a:extLst>
          </p:cNvPr>
          <p:cNvSpPr>
            <a:spLocks noGrp="1"/>
          </p:cNvSpPr>
          <p:nvPr>
            <p:ph type="dt" sz="half" idx="10"/>
          </p:nvPr>
        </p:nvSpPr>
        <p:spPr/>
        <p:txBody>
          <a:bodyPr/>
          <a:lstStyle/>
          <a:p>
            <a:fld id="{56C52134-4A99-48D8-A100-E606D998E82D}" type="datetimeFigureOut">
              <a:rPr lang="en-US" smtClean="0"/>
              <a:t>10/19/2023</a:t>
            </a:fld>
            <a:endParaRPr lang="en-US"/>
          </a:p>
        </p:txBody>
      </p:sp>
      <p:sp>
        <p:nvSpPr>
          <p:cNvPr id="5" name="Footer Placeholder 4">
            <a:extLst>
              <a:ext uri="{FF2B5EF4-FFF2-40B4-BE49-F238E27FC236}">
                <a16:creationId xmlns:a16="http://schemas.microsoft.com/office/drawing/2014/main" id="{3B37F27E-8206-40EF-811C-18E2EC244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F04120-52B3-4FD0-A1A1-DCD21186C594}"/>
              </a:ext>
            </a:extLst>
          </p:cNvPr>
          <p:cNvSpPr>
            <a:spLocks noGrp="1"/>
          </p:cNvSpPr>
          <p:nvPr>
            <p:ph type="sldNum" sz="quarter" idx="12"/>
          </p:nvPr>
        </p:nvSpPr>
        <p:spPr/>
        <p:txBody>
          <a:bodyPr/>
          <a:lstStyle/>
          <a:p>
            <a:fld id="{4D1FDCE6-6BF9-4E13-B25F-13062C77AD7E}" type="slidenum">
              <a:rPr lang="en-US" smtClean="0"/>
              <a:t>‹#›</a:t>
            </a:fld>
            <a:endParaRPr lang="en-US"/>
          </a:p>
        </p:txBody>
      </p:sp>
    </p:spTree>
    <p:extLst>
      <p:ext uri="{BB962C8B-B14F-4D97-AF65-F5344CB8AC3E}">
        <p14:creationId xmlns:p14="http://schemas.microsoft.com/office/powerpoint/2010/main" val="2044610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C5C1E-61F8-4EDD-A7BF-8DCB1DB333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8B3EBB-F805-4792-AC59-8F3CEB7631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A7F620-5159-46AD-9ACA-067D8EB9540E}"/>
              </a:ext>
            </a:extLst>
          </p:cNvPr>
          <p:cNvSpPr>
            <a:spLocks noGrp="1"/>
          </p:cNvSpPr>
          <p:nvPr>
            <p:ph type="dt" sz="half" idx="10"/>
          </p:nvPr>
        </p:nvSpPr>
        <p:spPr/>
        <p:txBody>
          <a:bodyPr/>
          <a:lstStyle/>
          <a:p>
            <a:fld id="{56C52134-4A99-48D8-A100-E606D998E82D}" type="datetimeFigureOut">
              <a:rPr lang="en-US" smtClean="0"/>
              <a:t>10/19/2023</a:t>
            </a:fld>
            <a:endParaRPr lang="en-US"/>
          </a:p>
        </p:txBody>
      </p:sp>
      <p:sp>
        <p:nvSpPr>
          <p:cNvPr id="5" name="Footer Placeholder 4">
            <a:extLst>
              <a:ext uri="{FF2B5EF4-FFF2-40B4-BE49-F238E27FC236}">
                <a16:creationId xmlns:a16="http://schemas.microsoft.com/office/drawing/2014/main" id="{C08FC75C-1956-4F7F-8684-DEC9866AF5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26B187-AEF3-455A-AB26-D3342C93EE8B}"/>
              </a:ext>
            </a:extLst>
          </p:cNvPr>
          <p:cNvSpPr>
            <a:spLocks noGrp="1"/>
          </p:cNvSpPr>
          <p:nvPr>
            <p:ph type="sldNum" sz="quarter" idx="12"/>
          </p:nvPr>
        </p:nvSpPr>
        <p:spPr/>
        <p:txBody>
          <a:bodyPr/>
          <a:lstStyle/>
          <a:p>
            <a:fld id="{4D1FDCE6-6BF9-4E13-B25F-13062C77AD7E}" type="slidenum">
              <a:rPr lang="en-US" smtClean="0"/>
              <a:t>‹#›</a:t>
            </a:fld>
            <a:endParaRPr lang="en-US"/>
          </a:p>
        </p:txBody>
      </p:sp>
    </p:spTree>
    <p:extLst>
      <p:ext uri="{BB962C8B-B14F-4D97-AF65-F5344CB8AC3E}">
        <p14:creationId xmlns:p14="http://schemas.microsoft.com/office/powerpoint/2010/main" val="3039731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DECBA-A694-4CEF-A3AE-4E69AA71AF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A2E3FF-F593-489A-B19C-5D4E364830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BC228E-F206-4493-A08F-4C38F87D5D5D}"/>
              </a:ext>
            </a:extLst>
          </p:cNvPr>
          <p:cNvSpPr>
            <a:spLocks noGrp="1"/>
          </p:cNvSpPr>
          <p:nvPr>
            <p:ph type="dt" sz="half" idx="10"/>
          </p:nvPr>
        </p:nvSpPr>
        <p:spPr/>
        <p:txBody>
          <a:bodyPr/>
          <a:lstStyle/>
          <a:p>
            <a:fld id="{56C52134-4A99-48D8-A100-E606D998E82D}" type="datetimeFigureOut">
              <a:rPr lang="en-US" smtClean="0"/>
              <a:t>10/19/2023</a:t>
            </a:fld>
            <a:endParaRPr lang="en-US"/>
          </a:p>
        </p:txBody>
      </p:sp>
      <p:sp>
        <p:nvSpPr>
          <p:cNvPr id="5" name="Footer Placeholder 4">
            <a:extLst>
              <a:ext uri="{FF2B5EF4-FFF2-40B4-BE49-F238E27FC236}">
                <a16:creationId xmlns:a16="http://schemas.microsoft.com/office/drawing/2014/main" id="{117262FB-4DE0-4F4B-93AD-107C8A0B38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2BEA9E-FE22-4AF5-BB75-CEFA1213B693}"/>
              </a:ext>
            </a:extLst>
          </p:cNvPr>
          <p:cNvSpPr>
            <a:spLocks noGrp="1"/>
          </p:cNvSpPr>
          <p:nvPr>
            <p:ph type="sldNum" sz="quarter" idx="12"/>
          </p:nvPr>
        </p:nvSpPr>
        <p:spPr/>
        <p:txBody>
          <a:bodyPr/>
          <a:lstStyle/>
          <a:p>
            <a:fld id="{4D1FDCE6-6BF9-4E13-B25F-13062C77AD7E}" type="slidenum">
              <a:rPr lang="en-US" smtClean="0"/>
              <a:t>‹#›</a:t>
            </a:fld>
            <a:endParaRPr lang="en-US"/>
          </a:p>
        </p:txBody>
      </p:sp>
    </p:spTree>
    <p:extLst>
      <p:ext uri="{BB962C8B-B14F-4D97-AF65-F5344CB8AC3E}">
        <p14:creationId xmlns:p14="http://schemas.microsoft.com/office/powerpoint/2010/main" val="1515086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0643F-9D88-4F05-85A8-0BC3E4CA7B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03CF16-31E2-4DC9-9ED8-1DAF812E7E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D1FDF9-435C-4E00-AB5C-3674E470EC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B82120-E6CB-4A59-A410-5B7864FDDEA4}"/>
              </a:ext>
            </a:extLst>
          </p:cNvPr>
          <p:cNvSpPr>
            <a:spLocks noGrp="1"/>
          </p:cNvSpPr>
          <p:nvPr>
            <p:ph type="dt" sz="half" idx="10"/>
          </p:nvPr>
        </p:nvSpPr>
        <p:spPr/>
        <p:txBody>
          <a:bodyPr/>
          <a:lstStyle/>
          <a:p>
            <a:fld id="{56C52134-4A99-48D8-A100-E606D998E82D}" type="datetimeFigureOut">
              <a:rPr lang="en-US" smtClean="0"/>
              <a:t>10/19/2023</a:t>
            </a:fld>
            <a:endParaRPr lang="en-US"/>
          </a:p>
        </p:txBody>
      </p:sp>
      <p:sp>
        <p:nvSpPr>
          <p:cNvPr id="6" name="Footer Placeholder 5">
            <a:extLst>
              <a:ext uri="{FF2B5EF4-FFF2-40B4-BE49-F238E27FC236}">
                <a16:creationId xmlns:a16="http://schemas.microsoft.com/office/drawing/2014/main" id="{FB1C4B61-F2A4-4D7F-A045-A8CFAADEF7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DCC843-A906-4D4A-B457-939751906562}"/>
              </a:ext>
            </a:extLst>
          </p:cNvPr>
          <p:cNvSpPr>
            <a:spLocks noGrp="1"/>
          </p:cNvSpPr>
          <p:nvPr>
            <p:ph type="sldNum" sz="quarter" idx="12"/>
          </p:nvPr>
        </p:nvSpPr>
        <p:spPr/>
        <p:txBody>
          <a:bodyPr/>
          <a:lstStyle/>
          <a:p>
            <a:fld id="{4D1FDCE6-6BF9-4E13-B25F-13062C77AD7E}" type="slidenum">
              <a:rPr lang="en-US" smtClean="0"/>
              <a:t>‹#›</a:t>
            </a:fld>
            <a:endParaRPr lang="en-US"/>
          </a:p>
        </p:txBody>
      </p:sp>
    </p:spTree>
    <p:extLst>
      <p:ext uri="{BB962C8B-B14F-4D97-AF65-F5344CB8AC3E}">
        <p14:creationId xmlns:p14="http://schemas.microsoft.com/office/powerpoint/2010/main" val="3732542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DD864-2799-4828-B7BC-99CA794B39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2F74C4-9AC9-42C2-9707-46EFF8B5E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AA3ED0-568B-46AE-A266-A82D5A2230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91414E-9FE8-4282-8A8D-1A31001988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793ECE-B0FF-4459-8D83-77B9630BF0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04DD25-22DF-4AEA-B858-48C1C41D493D}"/>
              </a:ext>
            </a:extLst>
          </p:cNvPr>
          <p:cNvSpPr>
            <a:spLocks noGrp="1"/>
          </p:cNvSpPr>
          <p:nvPr>
            <p:ph type="dt" sz="half" idx="10"/>
          </p:nvPr>
        </p:nvSpPr>
        <p:spPr/>
        <p:txBody>
          <a:bodyPr/>
          <a:lstStyle/>
          <a:p>
            <a:fld id="{56C52134-4A99-48D8-A100-E606D998E82D}" type="datetimeFigureOut">
              <a:rPr lang="en-US" smtClean="0"/>
              <a:t>10/19/2023</a:t>
            </a:fld>
            <a:endParaRPr lang="en-US"/>
          </a:p>
        </p:txBody>
      </p:sp>
      <p:sp>
        <p:nvSpPr>
          <p:cNvPr id="8" name="Footer Placeholder 7">
            <a:extLst>
              <a:ext uri="{FF2B5EF4-FFF2-40B4-BE49-F238E27FC236}">
                <a16:creationId xmlns:a16="http://schemas.microsoft.com/office/drawing/2014/main" id="{69109D45-56AB-4D1F-BDC5-B578046BD2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B927FD0-2507-4DDF-8428-D17B3250AF18}"/>
              </a:ext>
            </a:extLst>
          </p:cNvPr>
          <p:cNvSpPr>
            <a:spLocks noGrp="1"/>
          </p:cNvSpPr>
          <p:nvPr>
            <p:ph type="sldNum" sz="quarter" idx="12"/>
          </p:nvPr>
        </p:nvSpPr>
        <p:spPr/>
        <p:txBody>
          <a:bodyPr/>
          <a:lstStyle/>
          <a:p>
            <a:fld id="{4D1FDCE6-6BF9-4E13-B25F-13062C77AD7E}" type="slidenum">
              <a:rPr lang="en-US" smtClean="0"/>
              <a:t>‹#›</a:t>
            </a:fld>
            <a:endParaRPr lang="en-US"/>
          </a:p>
        </p:txBody>
      </p:sp>
    </p:spTree>
    <p:extLst>
      <p:ext uri="{BB962C8B-B14F-4D97-AF65-F5344CB8AC3E}">
        <p14:creationId xmlns:p14="http://schemas.microsoft.com/office/powerpoint/2010/main" val="1118009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9DED5-E617-40DF-A892-42C86B860B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A73755-57D1-4DE3-9AFD-02CCFD89ED15}"/>
              </a:ext>
            </a:extLst>
          </p:cNvPr>
          <p:cNvSpPr>
            <a:spLocks noGrp="1"/>
          </p:cNvSpPr>
          <p:nvPr>
            <p:ph type="dt" sz="half" idx="10"/>
          </p:nvPr>
        </p:nvSpPr>
        <p:spPr/>
        <p:txBody>
          <a:bodyPr/>
          <a:lstStyle/>
          <a:p>
            <a:fld id="{56C52134-4A99-48D8-A100-E606D998E82D}" type="datetimeFigureOut">
              <a:rPr lang="en-US" smtClean="0"/>
              <a:t>10/19/2023</a:t>
            </a:fld>
            <a:endParaRPr lang="en-US"/>
          </a:p>
        </p:txBody>
      </p:sp>
      <p:sp>
        <p:nvSpPr>
          <p:cNvPr id="4" name="Footer Placeholder 3">
            <a:extLst>
              <a:ext uri="{FF2B5EF4-FFF2-40B4-BE49-F238E27FC236}">
                <a16:creationId xmlns:a16="http://schemas.microsoft.com/office/drawing/2014/main" id="{67B581F3-9703-4B6F-AB5B-B21DA414E6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578D22-1E4D-410B-963D-C6FDDD3A0579}"/>
              </a:ext>
            </a:extLst>
          </p:cNvPr>
          <p:cNvSpPr>
            <a:spLocks noGrp="1"/>
          </p:cNvSpPr>
          <p:nvPr>
            <p:ph type="sldNum" sz="quarter" idx="12"/>
          </p:nvPr>
        </p:nvSpPr>
        <p:spPr/>
        <p:txBody>
          <a:bodyPr/>
          <a:lstStyle/>
          <a:p>
            <a:fld id="{4D1FDCE6-6BF9-4E13-B25F-13062C77AD7E}" type="slidenum">
              <a:rPr lang="en-US" smtClean="0"/>
              <a:t>‹#›</a:t>
            </a:fld>
            <a:endParaRPr lang="en-US"/>
          </a:p>
        </p:txBody>
      </p:sp>
    </p:spTree>
    <p:extLst>
      <p:ext uri="{BB962C8B-B14F-4D97-AF65-F5344CB8AC3E}">
        <p14:creationId xmlns:p14="http://schemas.microsoft.com/office/powerpoint/2010/main" val="2293496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5CB843-DAED-4478-8B2A-7E76DC731C93}"/>
              </a:ext>
            </a:extLst>
          </p:cNvPr>
          <p:cNvSpPr>
            <a:spLocks noGrp="1"/>
          </p:cNvSpPr>
          <p:nvPr>
            <p:ph type="dt" sz="half" idx="10"/>
          </p:nvPr>
        </p:nvSpPr>
        <p:spPr/>
        <p:txBody>
          <a:bodyPr/>
          <a:lstStyle/>
          <a:p>
            <a:fld id="{56C52134-4A99-48D8-A100-E606D998E82D}" type="datetimeFigureOut">
              <a:rPr lang="en-US" smtClean="0"/>
              <a:t>10/19/2023</a:t>
            </a:fld>
            <a:endParaRPr lang="en-US"/>
          </a:p>
        </p:txBody>
      </p:sp>
      <p:sp>
        <p:nvSpPr>
          <p:cNvPr id="3" name="Footer Placeholder 2">
            <a:extLst>
              <a:ext uri="{FF2B5EF4-FFF2-40B4-BE49-F238E27FC236}">
                <a16:creationId xmlns:a16="http://schemas.microsoft.com/office/drawing/2014/main" id="{A42BBFD6-94F7-4681-BAF5-2C9FCA1556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D646FA-32E1-41F1-9F70-E96AC8C6BD46}"/>
              </a:ext>
            </a:extLst>
          </p:cNvPr>
          <p:cNvSpPr>
            <a:spLocks noGrp="1"/>
          </p:cNvSpPr>
          <p:nvPr>
            <p:ph type="sldNum" sz="quarter" idx="12"/>
          </p:nvPr>
        </p:nvSpPr>
        <p:spPr/>
        <p:txBody>
          <a:bodyPr/>
          <a:lstStyle/>
          <a:p>
            <a:fld id="{4D1FDCE6-6BF9-4E13-B25F-13062C77AD7E}" type="slidenum">
              <a:rPr lang="en-US" smtClean="0"/>
              <a:t>‹#›</a:t>
            </a:fld>
            <a:endParaRPr lang="en-US"/>
          </a:p>
        </p:txBody>
      </p:sp>
    </p:spTree>
    <p:extLst>
      <p:ext uri="{BB962C8B-B14F-4D97-AF65-F5344CB8AC3E}">
        <p14:creationId xmlns:p14="http://schemas.microsoft.com/office/powerpoint/2010/main" val="1102974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D08AA-58BB-43DA-A553-07595B98D1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E3B139-CF01-4F67-93B6-8D095EFAD5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2BB858-DA17-454C-B178-DCC37661F0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26E8A9-066A-454B-8497-946018B806B5}"/>
              </a:ext>
            </a:extLst>
          </p:cNvPr>
          <p:cNvSpPr>
            <a:spLocks noGrp="1"/>
          </p:cNvSpPr>
          <p:nvPr>
            <p:ph type="dt" sz="half" idx="10"/>
          </p:nvPr>
        </p:nvSpPr>
        <p:spPr/>
        <p:txBody>
          <a:bodyPr/>
          <a:lstStyle/>
          <a:p>
            <a:fld id="{56C52134-4A99-48D8-A100-E606D998E82D}" type="datetimeFigureOut">
              <a:rPr lang="en-US" smtClean="0"/>
              <a:t>10/19/2023</a:t>
            </a:fld>
            <a:endParaRPr lang="en-US"/>
          </a:p>
        </p:txBody>
      </p:sp>
      <p:sp>
        <p:nvSpPr>
          <p:cNvPr id="6" name="Footer Placeholder 5">
            <a:extLst>
              <a:ext uri="{FF2B5EF4-FFF2-40B4-BE49-F238E27FC236}">
                <a16:creationId xmlns:a16="http://schemas.microsoft.com/office/drawing/2014/main" id="{C1AB5EA9-8CE3-41BC-8FA6-FE1CB19528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E49673-FB03-4531-99F5-3BE6E5968B82}"/>
              </a:ext>
            </a:extLst>
          </p:cNvPr>
          <p:cNvSpPr>
            <a:spLocks noGrp="1"/>
          </p:cNvSpPr>
          <p:nvPr>
            <p:ph type="sldNum" sz="quarter" idx="12"/>
          </p:nvPr>
        </p:nvSpPr>
        <p:spPr/>
        <p:txBody>
          <a:bodyPr/>
          <a:lstStyle/>
          <a:p>
            <a:fld id="{4D1FDCE6-6BF9-4E13-B25F-13062C77AD7E}" type="slidenum">
              <a:rPr lang="en-US" smtClean="0"/>
              <a:t>‹#›</a:t>
            </a:fld>
            <a:endParaRPr lang="en-US"/>
          </a:p>
        </p:txBody>
      </p:sp>
    </p:spTree>
    <p:extLst>
      <p:ext uri="{BB962C8B-B14F-4D97-AF65-F5344CB8AC3E}">
        <p14:creationId xmlns:p14="http://schemas.microsoft.com/office/powerpoint/2010/main" val="4249397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8C829-2552-45A0-860C-91B7DED2D5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8382DE-1FB3-44C5-9F2F-43C2B753B6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6F94D4-213D-473F-9376-82E96F26B9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C0D5AA-9EF2-48D5-84BC-A354E206724A}"/>
              </a:ext>
            </a:extLst>
          </p:cNvPr>
          <p:cNvSpPr>
            <a:spLocks noGrp="1"/>
          </p:cNvSpPr>
          <p:nvPr>
            <p:ph type="dt" sz="half" idx="10"/>
          </p:nvPr>
        </p:nvSpPr>
        <p:spPr/>
        <p:txBody>
          <a:bodyPr/>
          <a:lstStyle/>
          <a:p>
            <a:fld id="{56C52134-4A99-48D8-A100-E606D998E82D}" type="datetimeFigureOut">
              <a:rPr lang="en-US" smtClean="0"/>
              <a:t>10/19/2023</a:t>
            </a:fld>
            <a:endParaRPr lang="en-US"/>
          </a:p>
        </p:txBody>
      </p:sp>
      <p:sp>
        <p:nvSpPr>
          <p:cNvPr id="6" name="Footer Placeholder 5">
            <a:extLst>
              <a:ext uri="{FF2B5EF4-FFF2-40B4-BE49-F238E27FC236}">
                <a16:creationId xmlns:a16="http://schemas.microsoft.com/office/drawing/2014/main" id="{62F9E6F0-0316-4169-B4C8-28917ACC7D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EE06F8-60E9-47B7-8BDE-E26A8D82E10F}"/>
              </a:ext>
            </a:extLst>
          </p:cNvPr>
          <p:cNvSpPr>
            <a:spLocks noGrp="1"/>
          </p:cNvSpPr>
          <p:nvPr>
            <p:ph type="sldNum" sz="quarter" idx="12"/>
          </p:nvPr>
        </p:nvSpPr>
        <p:spPr/>
        <p:txBody>
          <a:bodyPr/>
          <a:lstStyle/>
          <a:p>
            <a:fld id="{4D1FDCE6-6BF9-4E13-B25F-13062C77AD7E}" type="slidenum">
              <a:rPr lang="en-US" smtClean="0"/>
              <a:t>‹#›</a:t>
            </a:fld>
            <a:endParaRPr lang="en-US"/>
          </a:p>
        </p:txBody>
      </p:sp>
    </p:spTree>
    <p:extLst>
      <p:ext uri="{BB962C8B-B14F-4D97-AF65-F5344CB8AC3E}">
        <p14:creationId xmlns:p14="http://schemas.microsoft.com/office/powerpoint/2010/main" val="1520052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3981F4-7110-4154-994E-EFE6BE369D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E22D9B-284E-47D5-B901-5766700BC3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43085A-959D-4C9E-8420-0225076DA2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C52134-4A99-48D8-A100-E606D998E82D}" type="datetimeFigureOut">
              <a:rPr lang="en-US" smtClean="0"/>
              <a:t>10/19/2023</a:t>
            </a:fld>
            <a:endParaRPr lang="en-US"/>
          </a:p>
        </p:txBody>
      </p:sp>
      <p:sp>
        <p:nvSpPr>
          <p:cNvPr id="5" name="Footer Placeholder 4">
            <a:extLst>
              <a:ext uri="{FF2B5EF4-FFF2-40B4-BE49-F238E27FC236}">
                <a16:creationId xmlns:a16="http://schemas.microsoft.com/office/drawing/2014/main" id="{09A98B48-AE49-45A7-8466-B36FDC375E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7E9910-E16E-4F7E-8A8A-49CC807782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1FDCE6-6BF9-4E13-B25F-13062C77AD7E}" type="slidenum">
              <a:rPr lang="en-US" smtClean="0"/>
              <a:t>‹#›</a:t>
            </a:fld>
            <a:endParaRPr lang="en-US"/>
          </a:p>
        </p:txBody>
      </p:sp>
    </p:spTree>
    <p:extLst>
      <p:ext uri="{BB962C8B-B14F-4D97-AF65-F5344CB8AC3E}">
        <p14:creationId xmlns:p14="http://schemas.microsoft.com/office/powerpoint/2010/main" val="36554520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Desktop/WSRC%20BOD%20Meeting%20%20-%20Attendance%20report%208-22-23.txt"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hyperlink" Target="https://www.eventbrite.com/e/wsrc-adult-respiratory-care-symposium-tickets-686200984617?aff=oddtdtcreator"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C610E9-BFCF-4965-887A-C5FD3F898D72}"/>
              </a:ext>
            </a:extLst>
          </p:cNvPr>
          <p:cNvPicPr>
            <a:picLocks noChangeAspect="1"/>
          </p:cNvPicPr>
          <p:nvPr/>
        </p:nvPicPr>
        <p:blipFill>
          <a:blip r:embed="rId3"/>
          <a:stretch>
            <a:fillRect/>
          </a:stretch>
        </p:blipFill>
        <p:spPr>
          <a:xfrm>
            <a:off x="4896487" y="3317478"/>
            <a:ext cx="2399025" cy="1782762"/>
          </a:xfrm>
          <a:prstGeom prst="rect">
            <a:avLst/>
          </a:prstGeom>
        </p:spPr>
      </p:pic>
      <p:sp>
        <p:nvSpPr>
          <p:cNvPr id="2" name="Title 1">
            <a:extLst>
              <a:ext uri="{FF2B5EF4-FFF2-40B4-BE49-F238E27FC236}">
                <a16:creationId xmlns:a16="http://schemas.microsoft.com/office/drawing/2014/main" id="{682C9A27-7D9D-4EBD-A60E-8A7AEC825089}"/>
              </a:ext>
            </a:extLst>
          </p:cNvPr>
          <p:cNvSpPr>
            <a:spLocks noGrp="1"/>
          </p:cNvSpPr>
          <p:nvPr>
            <p:ph type="ctrTitle"/>
          </p:nvPr>
        </p:nvSpPr>
        <p:spPr>
          <a:xfrm>
            <a:off x="1523999" y="599281"/>
            <a:ext cx="9144000" cy="2387600"/>
          </a:xfrm>
        </p:spPr>
        <p:txBody>
          <a:bodyPr>
            <a:normAutofit fontScale="90000"/>
          </a:bodyPr>
          <a:lstStyle/>
          <a:p>
            <a:r>
              <a:rPr lang="en-US" dirty="0"/>
              <a:t>Wisconsin Society for Respiratory Care</a:t>
            </a:r>
            <a:br>
              <a:rPr lang="en-US" dirty="0"/>
            </a:br>
            <a:r>
              <a:rPr lang="en-US" dirty="0"/>
              <a:t>Board Meeting</a:t>
            </a:r>
          </a:p>
        </p:txBody>
      </p:sp>
      <p:sp>
        <p:nvSpPr>
          <p:cNvPr id="3" name="Subtitle 2">
            <a:extLst>
              <a:ext uri="{FF2B5EF4-FFF2-40B4-BE49-F238E27FC236}">
                <a16:creationId xmlns:a16="http://schemas.microsoft.com/office/drawing/2014/main" id="{C46A709F-2BF0-4511-9AB3-BB4DEF5B5616}"/>
              </a:ext>
            </a:extLst>
          </p:cNvPr>
          <p:cNvSpPr>
            <a:spLocks noGrp="1"/>
          </p:cNvSpPr>
          <p:nvPr>
            <p:ph type="subTitle" idx="1"/>
          </p:nvPr>
        </p:nvSpPr>
        <p:spPr>
          <a:xfrm>
            <a:off x="1524000" y="5430837"/>
            <a:ext cx="9144000" cy="1655762"/>
          </a:xfrm>
        </p:spPr>
        <p:txBody>
          <a:bodyPr/>
          <a:lstStyle/>
          <a:p>
            <a:r>
              <a:rPr lang="en-US" dirty="0"/>
              <a:t>August 22, 2023</a:t>
            </a:r>
          </a:p>
          <a:p>
            <a:endParaRPr lang="en-US" dirty="0"/>
          </a:p>
          <a:p>
            <a:endParaRPr lang="en-US" dirty="0"/>
          </a:p>
          <a:p>
            <a:endParaRPr lang="en-US" dirty="0"/>
          </a:p>
        </p:txBody>
      </p:sp>
    </p:spTree>
    <p:extLst>
      <p:ext uri="{BB962C8B-B14F-4D97-AF65-F5344CB8AC3E}">
        <p14:creationId xmlns:p14="http://schemas.microsoft.com/office/powerpoint/2010/main" val="1626161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C3241-197A-1390-10B4-BD5943052240}"/>
              </a:ext>
            </a:extLst>
          </p:cNvPr>
          <p:cNvSpPr>
            <a:spLocks noGrp="1"/>
          </p:cNvSpPr>
          <p:nvPr>
            <p:ph type="title"/>
          </p:nvPr>
        </p:nvSpPr>
        <p:spPr/>
        <p:txBody>
          <a:bodyPr/>
          <a:lstStyle/>
          <a:p>
            <a:r>
              <a:rPr lang="en-US" dirty="0"/>
              <a:t>New Business in addition to upcoming reports</a:t>
            </a:r>
          </a:p>
        </p:txBody>
      </p:sp>
      <p:sp>
        <p:nvSpPr>
          <p:cNvPr id="3" name="Content Placeholder 2">
            <a:extLst>
              <a:ext uri="{FF2B5EF4-FFF2-40B4-BE49-F238E27FC236}">
                <a16:creationId xmlns:a16="http://schemas.microsoft.com/office/drawing/2014/main" id="{E24A76C2-7601-022A-339C-15D235050C2E}"/>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221303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5E1F1-A269-8CD0-538C-87193ABD486A}"/>
              </a:ext>
            </a:extLst>
          </p:cNvPr>
          <p:cNvSpPr>
            <a:spLocks noGrp="1"/>
          </p:cNvSpPr>
          <p:nvPr>
            <p:ph type="title"/>
          </p:nvPr>
        </p:nvSpPr>
        <p:spPr>
          <a:xfrm>
            <a:off x="160361" y="365503"/>
            <a:ext cx="10515600" cy="1325563"/>
          </a:xfrm>
        </p:spPr>
        <p:txBody>
          <a:bodyPr/>
          <a:lstStyle/>
          <a:p>
            <a:r>
              <a:rPr lang="en-US" dirty="0"/>
              <a:t>We’ve got somebody for District 6!!!!</a:t>
            </a:r>
          </a:p>
        </p:txBody>
      </p:sp>
      <p:sp>
        <p:nvSpPr>
          <p:cNvPr id="3" name="Content Placeholder 2">
            <a:extLst>
              <a:ext uri="{FF2B5EF4-FFF2-40B4-BE49-F238E27FC236}">
                <a16:creationId xmlns:a16="http://schemas.microsoft.com/office/drawing/2014/main" id="{FB49B946-24CB-91C4-A3FA-E27F5F66F53D}"/>
              </a:ext>
            </a:extLst>
          </p:cNvPr>
          <p:cNvSpPr>
            <a:spLocks noGrp="1"/>
          </p:cNvSpPr>
          <p:nvPr>
            <p:ph idx="1"/>
          </p:nvPr>
        </p:nvSpPr>
        <p:spPr>
          <a:xfrm>
            <a:off x="-458337" y="1962991"/>
            <a:ext cx="10515600" cy="1325563"/>
          </a:xfrm>
        </p:spPr>
        <p:txBody>
          <a:bodyPr/>
          <a:lstStyle/>
          <a:p>
            <a:pPr algn="ctr"/>
            <a:r>
              <a:rPr lang="en-US" dirty="0"/>
              <a:t>May we have a motion/vote for Melody </a:t>
            </a:r>
            <a:r>
              <a:rPr lang="en-US" dirty="0" err="1"/>
              <a:t>Kloepfer</a:t>
            </a:r>
            <a:r>
              <a:rPr lang="en-US" dirty="0"/>
              <a:t>!</a:t>
            </a:r>
          </a:p>
          <a:p>
            <a:endParaRPr lang="en-US" dirty="0"/>
          </a:p>
          <a:p>
            <a:endParaRPr lang="en-US" dirty="0"/>
          </a:p>
        </p:txBody>
      </p:sp>
      <p:sp>
        <p:nvSpPr>
          <p:cNvPr id="4" name="TextBox 3">
            <a:extLst>
              <a:ext uri="{FF2B5EF4-FFF2-40B4-BE49-F238E27FC236}">
                <a16:creationId xmlns:a16="http://schemas.microsoft.com/office/drawing/2014/main" id="{EFDE2FE2-A521-B8B0-4C44-CA569081435E}"/>
              </a:ext>
            </a:extLst>
          </p:cNvPr>
          <p:cNvSpPr txBox="1"/>
          <p:nvPr/>
        </p:nvSpPr>
        <p:spPr>
          <a:xfrm>
            <a:off x="2142699" y="3916907"/>
            <a:ext cx="8270543" cy="1754326"/>
          </a:xfrm>
          <a:prstGeom prst="rect">
            <a:avLst/>
          </a:prstGeom>
          <a:noFill/>
        </p:spPr>
        <p:txBody>
          <a:bodyPr wrap="square" rtlCol="0">
            <a:spAutoFit/>
          </a:bodyPr>
          <a:lstStyle/>
          <a:p>
            <a:pPr algn="ctr"/>
            <a:r>
              <a:rPr lang="en-US" sz="3600" b="1" dirty="0"/>
              <a:t>WELCOME TO MELODY!!!! </a:t>
            </a:r>
          </a:p>
          <a:p>
            <a:pPr algn="ctr"/>
            <a:r>
              <a:rPr lang="en-US" sz="3600" b="1" dirty="0"/>
              <a:t>WE’RE EXCITED AND GRATEFUL TO HAVE YOU JOIN US!!!!</a:t>
            </a:r>
          </a:p>
        </p:txBody>
      </p:sp>
      <p:pic>
        <p:nvPicPr>
          <p:cNvPr id="5" name="Picture 4">
            <a:extLst>
              <a:ext uri="{FF2B5EF4-FFF2-40B4-BE49-F238E27FC236}">
                <a16:creationId xmlns:a16="http://schemas.microsoft.com/office/drawing/2014/main" id="{683A6B63-08E2-FEC1-760E-F6455B1AF761}"/>
              </a:ext>
            </a:extLst>
          </p:cNvPr>
          <p:cNvPicPr>
            <a:picLocks noChangeAspect="1"/>
          </p:cNvPicPr>
          <p:nvPr/>
        </p:nvPicPr>
        <p:blipFill>
          <a:blip r:embed="rId3"/>
          <a:stretch>
            <a:fillRect/>
          </a:stretch>
        </p:blipFill>
        <p:spPr>
          <a:xfrm>
            <a:off x="9651945" y="363492"/>
            <a:ext cx="2379694" cy="3065508"/>
          </a:xfrm>
          <a:prstGeom prst="rect">
            <a:avLst/>
          </a:prstGeom>
        </p:spPr>
      </p:pic>
    </p:spTree>
    <p:extLst>
      <p:ext uri="{BB962C8B-B14F-4D97-AF65-F5344CB8AC3E}">
        <p14:creationId xmlns:p14="http://schemas.microsoft.com/office/powerpoint/2010/main" val="4174895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7E2EB-CC0C-C0BB-8101-20CA5D1C34CA}"/>
              </a:ext>
            </a:extLst>
          </p:cNvPr>
          <p:cNvSpPr>
            <a:spLocks noGrp="1"/>
          </p:cNvSpPr>
          <p:nvPr>
            <p:ph type="title"/>
          </p:nvPr>
        </p:nvSpPr>
        <p:spPr/>
        <p:txBody>
          <a:bodyPr/>
          <a:lstStyle/>
          <a:p>
            <a:r>
              <a:rPr lang="en-US" dirty="0"/>
              <a:t>Other reports, updates, and/or new business</a:t>
            </a:r>
          </a:p>
        </p:txBody>
      </p:sp>
      <p:sp>
        <p:nvSpPr>
          <p:cNvPr id="3" name="Content Placeholder 2">
            <a:extLst>
              <a:ext uri="{FF2B5EF4-FFF2-40B4-BE49-F238E27FC236}">
                <a16:creationId xmlns:a16="http://schemas.microsoft.com/office/drawing/2014/main" id="{EBA57A30-CA30-096B-B599-AE90DDBE35AD}"/>
              </a:ext>
            </a:extLst>
          </p:cNvPr>
          <p:cNvSpPr>
            <a:spLocks noGrp="1"/>
          </p:cNvSpPr>
          <p:nvPr>
            <p:ph sz="half" idx="1"/>
          </p:nvPr>
        </p:nvSpPr>
        <p:spPr/>
        <p:txBody>
          <a:bodyPr>
            <a:normAutofit fontScale="62500" lnSpcReduction="20000"/>
          </a:bodyPr>
          <a:lstStyle/>
          <a:p>
            <a:r>
              <a:rPr lang="en-US" sz="5100" dirty="0"/>
              <a:t>Education</a:t>
            </a:r>
          </a:p>
          <a:p>
            <a:r>
              <a:rPr lang="en-US" sz="5100" dirty="0"/>
              <a:t>President</a:t>
            </a:r>
          </a:p>
          <a:p>
            <a:r>
              <a:rPr lang="en-US" sz="5100" dirty="0"/>
              <a:t>Vice President</a:t>
            </a:r>
          </a:p>
          <a:p>
            <a:r>
              <a:rPr lang="en-US" sz="5100" dirty="0"/>
              <a:t>President-Elect</a:t>
            </a:r>
          </a:p>
          <a:p>
            <a:r>
              <a:rPr lang="en-US" sz="5100" dirty="0"/>
              <a:t>Treasurer</a:t>
            </a:r>
          </a:p>
          <a:p>
            <a:r>
              <a:rPr lang="en-US" sz="5100" dirty="0"/>
              <a:t>Legislative</a:t>
            </a:r>
          </a:p>
          <a:p>
            <a:r>
              <a:rPr lang="en-US" sz="5100" dirty="0"/>
              <a:t>Delegates</a:t>
            </a:r>
          </a:p>
          <a:p>
            <a:r>
              <a:rPr lang="en-US" sz="5100" dirty="0"/>
              <a:t>Facilities</a:t>
            </a:r>
          </a:p>
          <a:p>
            <a:r>
              <a:rPr lang="en-US" sz="5100" dirty="0"/>
              <a:t>Membership Chairs</a:t>
            </a:r>
          </a:p>
          <a:p>
            <a:endParaRPr lang="en-US" sz="5100" dirty="0"/>
          </a:p>
          <a:p>
            <a:endParaRPr lang="en-US" dirty="0"/>
          </a:p>
        </p:txBody>
      </p:sp>
      <p:sp>
        <p:nvSpPr>
          <p:cNvPr id="4" name="Content Placeholder 3">
            <a:extLst>
              <a:ext uri="{FF2B5EF4-FFF2-40B4-BE49-F238E27FC236}">
                <a16:creationId xmlns:a16="http://schemas.microsoft.com/office/drawing/2014/main" id="{41CE3F33-396B-BDB4-5E43-B352B7A56D0C}"/>
              </a:ext>
            </a:extLst>
          </p:cNvPr>
          <p:cNvSpPr>
            <a:spLocks noGrp="1"/>
          </p:cNvSpPr>
          <p:nvPr>
            <p:ph sz="half" idx="2"/>
          </p:nvPr>
        </p:nvSpPr>
        <p:spPr/>
        <p:txBody>
          <a:bodyPr>
            <a:normAutofit fontScale="62500" lnSpcReduction="20000"/>
          </a:bodyPr>
          <a:lstStyle/>
          <a:p>
            <a:r>
              <a:rPr lang="en-US" sz="5100" dirty="0"/>
              <a:t>Districts</a:t>
            </a:r>
          </a:p>
          <a:p>
            <a:r>
              <a:rPr lang="en-US" sz="5100" dirty="0"/>
              <a:t>Media Relations</a:t>
            </a:r>
          </a:p>
          <a:p>
            <a:r>
              <a:rPr lang="en-US" sz="5100" dirty="0"/>
              <a:t>NRRCC</a:t>
            </a:r>
          </a:p>
          <a:p>
            <a:r>
              <a:rPr lang="en-US" sz="5100" dirty="0"/>
              <a:t>Elections</a:t>
            </a:r>
          </a:p>
          <a:p>
            <a:r>
              <a:rPr lang="en-US" sz="5100" dirty="0"/>
              <a:t>Military Liaison</a:t>
            </a:r>
          </a:p>
          <a:p>
            <a:r>
              <a:rPr lang="en-US" sz="5100" dirty="0"/>
              <a:t>AARC Jodi J.</a:t>
            </a:r>
          </a:p>
          <a:p>
            <a:r>
              <a:rPr lang="en-US" sz="5100" dirty="0"/>
              <a:t>Secretary</a:t>
            </a:r>
          </a:p>
          <a:p>
            <a:endParaRPr lang="en-US" dirty="0"/>
          </a:p>
        </p:txBody>
      </p:sp>
    </p:spTree>
    <p:extLst>
      <p:ext uri="{BB962C8B-B14F-4D97-AF65-F5344CB8AC3E}">
        <p14:creationId xmlns:p14="http://schemas.microsoft.com/office/powerpoint/2010/main" val="1303023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
        <p:cNvGrpSpPr/>
        <p:nvPr/>
      </p:nvGrpSpPr>
      <p:grpSpPr>
        <a:xfrm>
          <a:off x="0" y="0"/>
          <a:ext cx="0" cy="0"/>
          <a:chOff x="0" y="0"/>
          <a:chExt cx="0" cy="0"/>
        </a:xfrm>
      </p:grpSpPr>
      <p:sp>
        <p:nvSpPr>
          <p:cNvPr id="21" name="Google Shape;21;p1"/>
          <p:cNvSpPr txBox="1">
            <a:spLocks noGrp="1"/>
          </p:cNvSpPr>
          <p:nvPr>
            <p:ph type="title"/>
          </p:nvPr>
        </p:nvSpPr>
        <p:spPr>
          <a:xfrm>
            <a:off x="4389900" y="242400"/>
            <a:ext cx="7310400" cy="160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alibri"/>
              <a:buNone/>
            </a:pPr>
            <a:r>
              <a:rPr lang="en-US" sz="3600" b="1" u="sng"/>
              <a:t>Education</a:t>
            </a:r>
            <a:r>
              <a:rPr lang="en-US" sz="3400" b="1" u="sng"/>
              <a:t> Co-Chairs</a:t>
            </a:r>
            <a:r>
              <a:rPr lang="en-US" sz="3400"/>
              <a:t> </a:t>
            </a:r>
            <a:br>
              <a:rPr lang="en-US" sz="3400"/>
            </a:br>
            <a:r>
              <a:rPr lang="en-US" sz="3200"/>
              <a:t>Tara Managan &amp; Christina Pano</a:t>
            </a:r>
            <a:endParaRPr sz="3400"/>
          </a:p>
        </p:txBody>
      </p:sp>
      <p:pic>
        <p:nvPicPr>
          <p:cNvPr id="22" name="Google Shape;22;p1"/>
          <p:cNvPicPr preferRelativeResize="0"/>
          <p:nvPr/>
        </p:nvPicPr>
        <p:blipFill rotWithShape="1">
          <a:blip r:embed="rId3">
            <a:alphaModFix/>
          </a:blip>
          <a:srcRect t="10371" r="-2" b="13119"/>
          <a:stretch/>
        </p:blipFill>
        <p:spPr>
          <a:xfrm>
            <a:off x="284023" y="142016"/>
            <a:ext cx="1792670" cy="2093976"/>
          </a:xfrm>
          <a:prstGeom prst="rect">
            <a:avLst/>
          </a:prstGeom>
          <a:noFill/>
          <a:ln>
            <a:noFill/>
          </a:ln>
        </p:spPr>
      </p:pic>
      <p:pic>
        <p:nvPicPr>
          <p:cNvPr id="23" name="Google Shape;23;p1"/>
          <p:cNvPicPr preferRelativeResize="0"/>
          <p:nvPr/>
        </p:nvPicPr>
        <p:blipFill rotWithShape="1">
          <a:blip r:embed="rId4">
            <a:alphaModFix/>
          </a:blip>
          <a:srcRect t="8200" r="-1" b="7699"/>
          <a:stretch/>
        </p:blipFill>
        <p:spPr>
          <a:xfrm>
            <a:off x="2145461" y="142036"/>
            <a:ext cx="1792674" cy="2093964"/>
          </a:xfrm>
          <a:prstGeom prst="rect">
            <a:avLst/>
          </a:prstGeom>
          <a:noFill/>
          <a:ln>
            <a:noFill/>
          </a:ln>
        </p:spPr>
      </p:pic>
      <p:sp>
        <p:nvSpPr>
          <p:cNvPr id="24" name="Google Shape;24;p1"/>
          <p:cNvSpPr txBox="1">
            <a:spLocks noGrp="1"/>
          </p:cNvSpPr>
          <p:nvPr>
            <p:ph type="body" idx="1"/>
          </p:nvPr>
        </p:nvSpPr>
        <p:spPr>
          <a:xfrm>
            <a:off x="4982800" y="2121400"/>
            <a:ext cx="6929100" cy="40509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lt1"/>
              </a:buClr>
              <a:buSzPts val="2000"/>
              <a:buChar char="•"/>
            </a:pPr>
            <a:r>
              <a:rPr lang="en-US" sz="2400" dirty="0"/>
              <a:t>Review both policy and scholarship for 2024 Award Year</a:t>
            </a:r>
            <a:endParaRPr sz="2400" dirty="0"/>
          </a:p>
          <a:p>
            <a:pPr marL="228600" lvl="0" indent="-228600" algn="l" rtl="0">
              <a:lnSpc>
                <a:spcPct val="90000"/>
              </a:lnSpc>
              <a:spcBef>
                <a:spcPts val="0"/>
              </a:spcBef>
              <a:spcAft>
                <a:spcPts val="0"/>
              </a:spcAft>
              <a:buSzPts val="2000"/>
              <a:buChar char="•"/>
            </a:pPr>
            <a:r>
              <a:rPr lang="en-US" sz="2400" dirty="0"/>
              <a:t>Policy Update</a:t>
            </a:r>
            <a:endParaRPr sz="2400" dirty="0"/>
          </a:p>
          <a:p>
            <a:pPr marL="685800" lvl="1" indent="-228600" algn="l" rtl="0">
              <a:lnSpc>
                <a:spcPct val="90000"/>
              </a:lnSpc>
              <a:spcBef>
                <a:spcPts val="500"/>
              </a:spcBef>
              <a:spcAft>
                <a:spcPts val="0"/>
              </a:spcAft>
              <a:buClr>
                <a:schemeClr val="lt1"/>
              </a:buClr>
              <a:buSzPts val="1600"/>
              <a:buChar char="•"/>
            </a:pPr>
            <a:r>
              <a:rPr lang="en-US" dirty="0"/>
              <a:t>Added verbiage to allow for 2 student awardees if no applications for Bachelor Degree Scholarship</a:t>
            </a:r>
            <a:endParaRPr dirty="0"/>
          </a:p>
          <a:p>
            <a:pPr marL="228600" lvl="0" indent="-228600" algn="l" rtl="0">
              <a:lnSpc>
                <a:spcPct val="90000"/>
              </a:lnSpc>
              <a:spcBef>
                <a:spcPts val="1000"/>
              </a:spcBef>
              <a:spcAft>
                <a:spcPts val="0"/>
              </a:spcAft>
              <a:buClr>
                <a:schemeClr val="lt1"/>
              </a:buClr>
              <a:buSzPts val="2000"/>
              <a:buChar char="•"/>
            </a:pPr>
            <a:r>
              <a:rPr lang="en-US" sz="2400" dirty="0"/>
              <a:t>Dates on scholarships updated to reflect the 2024 award</a:t>
            </a:r>
            <a:endParaRPr sz="2400" dirty="0"/>
          </a:p>
          <a:p>
            <a:pPr marL="685800" lvl="1" indent="-228600" algn="l" rtl="0">
              <a:lnSpc>
                <a:spcPct val="90000"/>
              </a:lnSpc>
              <a:spcBef>
                <a:spcPts val="500"/>
              </a:spcBef>
              <a:spcAft>
                <a:spcPts val="0"/>
              </a:spcAft>
              <a:buClr>
                <a:schemeClr val="lt1"/>
              </a:buClr>
              <a:buSzPts val="1600"/>
              <a:buChar char="•"/>
            </a:pPr>
            <a:r>
              <a:rPr lang="en-US" b="1" dirty="0">
                <a:solidFill>
                  <a:srgbClr val="FF0000"/>
                </a:solidFill>
              </a:rPr>
              <a:t>3/4/24</a:t>
            </a:r>
            <a:r>
              <a:rPr lang="en-US" dirty="0">
                <a:solidFill>
                  <a:srgbClr val="FF0000"/>
                </a:solidFill>
              </a:rPr>
              <a:t> </a:t>
            </a:r>
            <a:r>
              <a:rPr lang="en-US" dirty="0"/>
              <a:t>Applications due to WSRC Edu Co-Chairs</a:t>
            </a:r>
            <a:endParaRPr dirty="0"/>
          </a:p>
          <a:p>
            <a:pPr marL="685800" lvl="1" indent="-228600" algn="l" rtl="0">
              <a:lnSpc>
                <a:spcPct val="90000"/>
              </a:lnSpc>
              <a:spcBef>
                <a:spcPts val="500"/>
              </a:spcBef>
              <a:spcAft>
                <a:spcPts val="0"/>
              </a:spcAft>
              <a:buClr>
                <a:schemeClr val="lt1"/>
              </a:buClr>
              <a:buSzPts val="1600"/>
              <a:buChar char="•"/>
            </a:pPr>
            <a:r>
              <a:rPr lang="en-US" b="1" dirty="0">
                <a:solidFill>
                  <a:srgbClr val="FF0000"/>
                </a:solidFill>
              </a:rPr>
              <a:t>3/31/24</a:t>
            </a:r>
            <a:r>
              <a:rPr lang="en-US" b="1" dirty="0">
                <a:solidFill>
                  <a:srgbClr val="FFFF00"/>
                </a:solidFill>
              </a:rPr>
              <a:t> </a:t>
            </a:r>
            <a:r>
              <a:rPr lang="en-US" dirty="0"/>
              <a:t>Award Announcement</a:t>
            </a:r>
            <a:endParaRPr dirty="0"/>
          </a:p>
          <a:p>
            <a:pPr marL="685800" lvl="1" indent="-228600" algn="l" rtl="0">
              <a:lnSpc>
                <a:spcPct val="90000"/>
              </a:lnSpc>
              <a:spcBef>
                <a:spcPts val="500"/>
              </a:spcBef>
              <a:spcAft>
                <a:spcPts val="0"/>
              </a:spcAft>
              <a:buClr>
                <a:schemeClr val="lt1"/>
              </a:buClr>
              <a:buSzPts val="1600"/>
              <a:buChar char="•"/>
            </a:pPr>
            <a:r>
              <a:rPr lang="en-US" b="1" dirty="0">
                <a:solidFill>
                  <a:srgbClr val="FF0000"/>
                </a:solidFill>
              </a:rPr>
              <a:t>4/21/24</a:t>
            </a:r>
            <a:r>
              <a:rPr lang="en-US" dirty="0">
                <a:solidFill>
                  <a:srgbClr val="FF0000"/>
                </a:solidFill>
              </a:rPr>
              <a:t> </a:t>
            </a:r>
            <a:r>
              <a:rPr lang="en-US" dirty="0"/>
              <a:t>Award Issue at NRRCC</a:t>
            </a:r>
            <a:endParaRPr dirty="0"/>
          </a:p>
        </p:txBody>
      </p:sp>
      <p:pic>
        <p:nvPicPr>
          <p:cNvPr id="26" name="Google Shape;26;p1"/>
          <p:cNvPicPr preferRelativeResize="0"/>
          <p:nvPr/>
        </p:nvPicPr>
        <p:blipFill rotWithShape="1">
          <a:blip r:embed="rId5">
            <a:alphaModFix/>
          </a:blip>
          <a:srcRect/>
          <a:stretch/>
        </p:blipFill>
        <p:spPr>
          <a:xfrm>
            <a:off x="10545588" y="5460507"/>
            <a:ext cx="1366315" cy="1197438"/>
          </a:xfrm>
          <a:prstGeom prst="rect">
            <a:avLst/>
          </a:prstGeom>
          <a:noFill/>
          <a:ln>
            <a:noFill/>
          </a:ln>
        </p:spPr>
      </p:pic>
      <p:pic>
        <p:nvPicPr>
          <p:cNvPr id="27" name="Google Shape;27;p1"/>
          <p:cNvPicPr preferRelativeResize="0"/>
          <p:nvPr/>
        </p:nvPicPr>
        <p:blipFill>
          <a:blip r:embed="rId6">
            <a:alphaModFix/>
          </a:blip>
          <a:stretch>
            <a:fillRect/>
          </a:stretch>
        </p:blipFill>
        <p:spPr>
          <a:xfrm>
            <a:off x="284025" y="2797049"/>
            <a:ext cx="4105875" cy="26996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49D50-7CFE-4040-BF17-C6B9F164B534}"/>
              </a:ext>
            </a:extLst>
          </p:cNvPr>
          <p:cNvSpPr>
            <a:spLocks noGrp="1"/>
          </p:cNvSpPr>
          <p:nvPr>
            <p:ph type="title"/>
          </p:nvPr>
        </p:nvSpPr>
        <p:spPr>
          <a:xfrm>
            <a:off x="222596" y="187434"/>
            <a:ext cx="10515600" cy="1325563"/>
          </a:xfrm>
        </p:spPr>
        <p:txBody>
          <a:bodyPr/>
          <a:lstStyle/>
          <a:p>
            <a:r>
              <a:rPr lang="en-US" dirty="0"/>
              <a:t>President- Franz Schuttenhelm</a:t>
            </a:r>
          </a:p>
        </p:txBody>
      </p:sp>
      <p:sp>
        <p:nvSpPr>
          <p:cNvPr id="3" name="Content Placeholder 2">
            <a:extLst>
              <a:ext uri="{FF2B5EF4-FFF2-40B4-BE49-F238E27FC236}">
                <a16:creationId xmlns:a16="http://schemas.microsoft.com/office/drawing/2014/main" id="{A7D3D97D-40F9-4C9C-9696-7133CB692F55}"/>
              </a:ext>
            </a:extLst>
          </p:cNvPr>
          <p:cNvSpPr>
            <a:spLocks noGrp="1"/>
          </p:cNvSpPr>
          <p:nvPr>
            <p:ph idx="1"/>
          </p:nvPr>
        </p:nvSpPr>
        <p:spPr>
          <a:xfrm>
            <a:off x="143022" y="2142593"/>
            <a:ext cx="10932697" cy="4624602"/>
          </a:xfrm>
        </p:spPr>
        <p:txBody>
          <a:bodyPr>
            <a:normAutofit/>
          </a:bodyPr>
          <a:lstStyle/>
          <a:p>
            <a:endParaRPr lang="en-US" dirty="0"/>
          </a:p>
          <a:p>
            <a:endParaRPr lang="en-US" sz="2800" i="1" dirty="0"/>
          </a:p>
        </p:txBody>
      </p:sp>
      <p:pic>
        <p:nvPicPr>
          <p:cNvPr id="4" name="Picture 3">
            <a:extLst>
              <a:ext uri="{FF2B5EF4-FFF2-40B4-BE49-F238E27FC236}">
                <a16:creationId xmlns:a16="http://schemas.microsoft.com/office/drawing/2014/main" id="{F8D29AB0-EC99-4739-919A-69087337767A}"/>
              </a:ext>
            </a:extLst>
          </p:cNvPr>
          <p:cNvPicPr>
            <a:picLocks noChangeAspect="1"/>
          </p:cNvPicPr>
          <p:nvPr/>
        </p:nvPicPr>
        <p:blipFill>
          <a:blip r:embed="rId3"/>
          <a:stretch>
            <a:fillRect/>
          </a:stretch>
        </p:blipFill>
        <p:spPr>
          <a:xfrm>
            <a:off x="9760617" y="187434"/>
            <a:ext cx="1955159" cy="1955159"/>
          </a:xfrm>
          <a:prstGeom prst="rect">
            <a:avLst/>
          </a:prstGeom>
        </p:spPr>
      </p:pic>
      <p:sp>
        <p:nvSpPr>
          <p:cNvPr id="5" name="TextBox 4">
            <a:extLst>
              <a:ext uri="{FF2B5EF4-FFF2-40B4-BE49-F238E27FC236}">
                <a16:creationId xmlns:a16="http://schemas.microsoft.com/office/drawing/2014/main" id="{9DC032D1-D055-62C7-C484-51974B45B2E6}"/>
              </a:ext>
            </a:extLst>
          </p:cNvPr>
          <p:cNvSpPr txBox="1"/>
          <p:nvPr/>
        </p:nvSpPr>
        <p:spPr>
          <a:xfrm>
            <a:off x="373863" y="1512997"/>
            <a:ext cx="10853123" cy="6740307"/>
          </a:xfrm>
          <a:prstGeom prst="rect">
            <a:avLst/>
          </a:prstGeom>
          <a:noFill/>
        </p:spPr>
        <p:txBody>
          <a:bodyPr wrap="square" rtlCol="0">
            <a:spAutoFit/>
          </a:bodyPr>
          <a:lstStyle/>
          <a:p>
            <a:pPr marL="285750" indent="-285750">
              <a:buFont typeface="Arial" panose="020B0604020202020204" pitchFamily="34" charset="0"/>
              <a:buChar char="•"/>
            </a:pPr>
            <a:r>
              <a:rPr lang="en-US" sz="2000" dirty="0"/>
              <a:t>Supporting Legislative Team-</a:t>
            </a:r>
          </a:p>
          <a:p>
            <a:pPr marL="742950" lvl="1" indent="-285750">
              <a:buFont typeface="Arial" panose="020B0604020202020204" pitchFamily="34" charset="0"/>
              <a:buChar char="•"/>
            </a:pPr>
            <a:r>
              <a:rPr lang="en-US" sz="2000" dirty="0"/>
              <a:t>Collecting statutes exam related requirements from all states.</a:t>
            </a:r>
          </a:p>
          <a:p>
            <a:pPr marL="742950" lvl="1" indent="-285750">
              <a:buFont typeface="Arial" panose="020B0604020202020204" pitchFamily="34" charset="0"/>
              <a:buChar char="•"/>
            </a:pPr>
            <a:r>
              <a:rPr lang="en-US" sz="2000" dirty="0"/>
              <a:t>Meet with Gov. </a:t>
            </a:r>
            <a:r>
              <a:rPr lang="en-US" sz="2000" dirty="0" err="1"/>
              <a:t>Ever’s</a:t>
            </a:r>
            <a:r>
              <a:rPr lang="en-US" sz="2000" dirty="0"/>
              <a:t> team in next couple of months.</a:t>
            </a:r>
          </a:p>
          <a:p>
            <a:pPr marL="285750" indent="-285750">
              <a:buFont typeface="Arial" panose="020B0604020202020204" pitchFamily="34" charset="0"/>
              <a:buChar char="•"/>
            </a:pPr>
            <a:r>
              <a:rPr lang="en-US" sz="2000" dirty="0"/>
              <a:t>Fundraising Chair-</a:t>
            </a:r>
          </a:p>
          <a:p>
            <a:pPr marL="742950" lvl="1" indent="-285750">
              <a:buFont typeface="Arial" panose="020B0604020202020204" pitchFamily="34" charset="0"/>
              <a:buChar char="•"/>
            </a:pPr>
            <a:r>
              <a:rPr lang="en-US" sz="2000" dirty="0"/>
              <a:t>Completion of Packer donation drawing.</a:t>
            </a:r>
          </a:p>
          <a:p>
            <a:pPr marL="285750" indent="-285750">
              <a:buFont typeface="Arial" panose="020B0604020202020204" pitchFamily="34" charset="0"/>
              <a:buChar char="•"/>
            </a:pPr>
            <a:r>
              <a:rPr lang="en-US" sz="2000" dirty="0"/>
              <a:t>President’s panel at AARC Leadership Bootcamp</a:t>
            </a:r>
          </a:p>
          <a:p>
            <a:pPr marL="285750" indent="-285750">
              <a:buFont typeface="Arial" panose="020B0604020202020204" pitchFamily="34" charset="0"/>
              <a:buChar char="•"/>
            </a:pPr>
            <a:r>
              <a:rPr lang="en-US" sz="2000" dirty="0"/>
              <a:t>Newsletter- Any other ideas for where to share?</a:t>
            </a:r>
          </a:p>
          <a:p>
            <a:pPr marL="285750" indent="-285750">
              <a:buFont typeface="Arial" panose="020B0604020202020204" pitchFamily="34" charset="0"/>
              <a:buChar char="•"/>
            </a:pPr>
            <a:r>
              <a:rPr lang="en-US" sz="2000" dirty="0"/>
              <a:t>Arranging retreat speakers and agenda with Laura and Theresa.</a:t>
            </a:r>
          </a:p>
          <a:p>
            <a:pPr marL="285750" indent="-285750">
              <a:buFont typeface="Arial" panose="020B0604020202020204" pitchFamily="34" charset="0"/>
              <a:buChar char="•"/>
            </a:pPr>
            <a:r>
              <a:rPr lang="en-US" sz="2000" b="0" i="0" dirty="0">
                <a:solidFill>
                  <a:srgbClr val="292929"/>
                </a:solidFill>
                <a:effectLst/>
                <a:latin typeface="Inter"/>
              </a:rPr>
              <a:t>Revenue Sharing and Co-Marketing agreements amendment signed and Q2 money received.</a:t>
            </a:r>
          </a:p>
          <a:p>
            <a:pPr marL="285750" indent="-285750">
              <a:buFont typeface="Arial" panose="020B0604020202020204" pitchFamily="34" charset="0"/>
              <a:buChar char="•"/>
            </a:pPr>
            <a:r>
              <a:rPr lang="en-US" sz="2000" dirty="0"/>
              <a:t>Meeting with District Reps to present collection of onboarding items.</a:t>
            </a:r>
          </a:p>
          <a:p>
            <a:pPr marL="285750" indent="-285750">
              <a:buFont typeface="Arial" panose="020B0604020202020204" pitchFamily="34" charset="0"/>
              <a:buChar char="•"/>
            </a:pPr>
            <a:r>
              <a:rPr lang="en-US" sz="2000" dirty="0"/>
              <a:t>Working with Theresa on yearly “to do list” calendar for Presidents. This should also be able to expand to all board members.</a:t>
            </a:r>
          </a:p>
          <a:p>
            <a:pPr marL="285750" indent="-285750">
              <a:buFont typeface="Arial" panose="020B0604020202020204" pitchFamily="34" charset="0"/>
              <a:buChar char="•"/>
            </a:pPr>
            <a:r>
              <a:rPr lang="en-US" sz="2000" dirty="0"/>
              <a:t>Assisting Theresa with the new website. </a:t>
            </a:r>
          </a:p>
          <a:p>
            <a:pPr marL="285750" indent="-285750">
              <a:buFont typeface="Arial" panose="020B0604020202020204" pitchFamily="34" charset="0"/>
              <a:buChar char="•"/>
            </a:pPr>
            <a:r>
              <a:rPr lang="en-US" sz="2000" dirty="0"/>
              <a:t>District Representative and New Board Member orientation guides- via Teams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4069483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B5ED3-AD9E-26B0-C449-EA8B7C1867DD}"/>
              </a:ext>
            </a:extLst>
          </p:cNvPr>
          <p:cNvSpPr>
            <a:spLocks noGrp="1"/>
          </p:cNvSpPr>
          <p:nvPr>
            <p:ph type="title"/>
          </p:nvPr>
        </p:nvSpPr>
        <p:spPr/>
        <p:txBody>
          <a:bodyPr/>
          <a:lstStyle/>
          <a:p>
            <a:r>
              <a:rPr lang="en-US" dirty="0"/>
              <a:t>AARC Congress Promo Codes</a:t>
            </a:r>
          </a:p>
        </p:txBody>
      </p:sp>
      <p:sp>
        <p:nvSpPr>
          <p:cNvPr id="3" name="Content Placeholder 2">
            <a:extLst>
              <a:ext uri="{FF2B5EF4-FFF2-40B4-BE49-F238E27FC236}">
                <a16:creationId xmlns:a16="http://schemas.microsoft.com/office/drawing/2014/main" id="{F24C7E59-3A94-47D1-1CF7-C9F106CBB649}"/>
              </a:ext>
            </a:extLst>
          </p:cNvPr>
          <p:cNvSpPr>
            <a:spLocks noGrp="1"/>
          </p:cNvSpPr>
          <p:nvPr>
            <p:ph idx="1"/>
          </p:nvPr>
        </p:nvSpPr>
        <p:spPr/>
        <p:txBody>
          <a:bodyPr/>
          <a:lstStyle/>
          <a:p>
            <a:r>
              <a:rPr lang="en-US" dirty="0"/>
              <a:t>Minnesota $10.00 off-     MN10OFF</a:t>
            </a:r>
          </a:p>
          <a:p>
            <a:r>
              <a:rPr lang="en-US" dirty="0"/>
              <a:t>Wisconsin $10.00 off-      WI10OFF</a:t>
            </a:r>
          </a:p>
          <a:p>
            <a:endParaRPr lang="en-US" dirty="0"/>
          </a:p>
          <a:p>
            <a:r>
              <a:rPr lang="en-US" dirty="0"/>
              <a:t>Shared by AARC 8/18</a:t>
            </a:r>
          </a:p>
          <a:p>
            <a:r>
              <a:rPr lang="en-US" dirty="0"/>
              <a:t>We’ll also share in the meeting debrief email.</a:t>
            </a:r>
          </a:p>
          <a:p>
            <a:endParaRPr lang="en-US" dirty="0"/>
          </a:p>
          <a:p>
            <a:r>
              <a:rPr lang="en-US" dirty="0"/>
              <a:t>Early bird registration through Sept 21</a:t>
            </a:r>
            <a:r>
              <a:rPr lang="en-US" baseline="30000" dirty="0"/>
              <a:t>st</a:t>
            </a:r>
            <a:r>
              <a:rPr lang="en-US" dirty="0"/>
              <a:t>. </a:t>
            </a:r>
          </a:p>
        </p:txBody>
      </p:sp>
    </p:spTree>
    <p:extLst>
      <p:ext uri="{BB962C8B-B14F-4D97-AF65-F5344CB8AC3E}">
        <p14:creationId xmlns:p14="http://schemas.microsoft.com/office/powerpoint/2010/main" val="1520818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D3C13-989A-4BAF-B0DD-6CA5A10A17BC}"/>
              </a:ext>
            </a:extLst>
          </p:cNvPr>
          <p:cNvSpPr>
            <a:spLocks noGrp="1"/>
          </p:cNvSpPr>
          <p:nvPr>
            <p:ph type="title"/>
          </p:nvPr>
        </p:nvSpPr>
        <p:spPr/>
        <p:txBody>
          <a:bodyPr/>
          <a:lstStyle/>
          <a:p>
            <a:r>
              <a:rPr lang="en-US" dirty="0"/>
              <a:t>Vice President- Ron Pasewald</a:t>
            </a:r>
          </a:p>
        </p:txBody>
      </p:sp>
      <p:pic>
        <p:nvPicPr>
          <p:cNvPr id="4" name="Content Placeholder 3">
            <a:extLst>
              <a:ext uri="{FF2B5EF4-FFF2-40B4-BE49-F238E27FC236}">
                <a16:creationId xmlns:a16="http://schemas.microsoft.com/office/drawing/2014/main" id="{261C3703-8020-489A-9A0D-181259765A71}"/>
              </a:ext>
            </a:extLst>
          </p:cNvPr>
          <p:cNvPicPr>
            <a:picLocks noGrp="1" noChangeAspect="1"/>
          </p:cNvPicPr>
          <p:nvPr>
            <p:ph idx="1"/>
          </p:nvPr>
        </p:nvPicPr>
        <p:blipFill>
          <a:blip r:embed="rId3"/>
          <a:stretch>
            <a:fillRect/>
          </a:stretch>
        </p:blipFill>
        <p:spPr>
          <a:xfrm>
            <a:off x="8766495" y="365125"/>
            <a:ext cx="2392611" cy="2392611"/>
          </a:xfrm>
          <a:prstGeom prst="rect">
            <a:avLst/>
          </a:prstGeom>
        </p:spPr>
      </p:pic>
      <p:sp>
        <p:nvSpPr>
          <p:cNvPr id="5" name="TextBox 4">
            <a:extLst>
              <a:ext uri="{FF2B5EF4-FFF2-40B4-BE49-F238E27FC236}">
                <a16:creationId xmlns:a16="http://schemas.microsoft.com/office/drawing/2014/main" id="{62366A43-8AE7-4046-AE17-B6D4CBF02A02}"/>
              </a:ext>
            </a:extLst>
          </p:cNvPr>
          <p:cNvSpPr txBox="1"/>
          <p:nvPr/>
        </p:nvSpPr>
        <p:spPr>
          <a:xfrm>
            <a:off x="439232" y="1345870"/>
            <a:ext cx="9823509" cy="8371523"/>
          </a:xfrm>
          <a:prstGeom prst="rect">
            <a:avLst/>
          </a:prstGeom>
          <a:noFill/>
        </p:spPr>
        <p:txBody>
          <a:bodyPr wrap="square" lIns="91440" tIns="45720" rIns="91440" bIns="45720" rtlCol="0" anchor="t">
            <a:spAutoFit/>
          </a:bodyPr>
          <a:lstStyle/>
          <a:p>
            <a:r>
              <a:rPr lang="en-US" sz="2800" dirty="0"/>
              <a:t>Updates:</a:t>
            </a:r>
            <a:endParaRPr lang="en-US" dirty="0"/>
          </a:p>
          <a:p>
            <a:endParaRPr lang="en-US" sz="1400" dirty="0"/>
          </a:p>
          <a:p>
            <a:pPr marL="742950" lvl="1" indent="-285750">
              <a:buFont typeface="Arial"/>
              <a:buChar char="•"/>
            </a:pPr>
            <a:r>
              <a:rPr lang="en-US" sz="2000" dirty="0">
                <a:cs typeface="Calibri" panose="020F0502020204030204"/>
              </a:rPr>
              <a:t>WSRC District 4 Educational Symposium</a:t>
            </a:r>
          </a:p>
          <a:p>
            <a:pPr marL="1200150" lvl="2" indent="-285750">
              <a:buFont typeface="Arial"/>
              <a:buChar char="•"/>
            </a:pPr>
            <a:r>
              <a:rPr lang="en-US" sz="2000" dirty="0">
                <a:cs typeface="Calibri" panose="020F0502020204030204"/>
              </a:rPr>
              <a:t>Assisting Sarah B, Shanna &amp; </a:t>
            </a:r>
            <a:r>
              <a:rPr lang="en-US" sz="2000" dirty="0" err="1">
                <a:cs typeface="Calibri" panose="020F0502020204030204"/>
              </a:rPr>
              <a:t>Kellianne</a:t>
            </a:r>
            <a:r>
              <a:rPr lang="en-US" sz="2000" dirty="0">
                <a:cs typeface="Calibri" panose="020F0502020204030204"/>
              </a:rPr>
              <a:t> with planning</a:t>
            </a:r>
          </a:p>
          <a:p>
            <a:pPr marL="742950" lvl="1" indent="-285750">
              <a:buFont typeface="Arial"/>
              <a:buChar char="•"/>
            </a:pPr>
            <a:r>
              <a:rPr lang="en-US" sz="2000" dirty="0">
                <a:cs typeface="Calibri" panose="020F0502020204030204"/>
              </a:rPr>
              <a:t>National RT Compact Licensing</a:t>
            </a:r>
          </a:p>
          <a:p>
            <a:pPr marL="1200150" lvl="2" indent="-285750">
              <a:buFont typeface="Arial"/>
              <a:buChar char="•"/>
            </a:pPr>
            <a:r>
              <a:rPr lang="en-US" sz="2000" dirty="0">
                <a:cs typeface="Calibri" panose="020F0502020204030204"/>
              </a:rPr>
              <a:t>Created Educational video - went to membership July 2023</a:t>
            </a:r>
          </a:p>
          <a:p>
            <a:pPr marL="1200150" lvl="2" indent="-285750">
              <a:buFont typeface="Arial"/>
              <a:buChar char="•"/>
            </a:pPr>
            <a:r>
              <a:rPr lang="en-US" sz="2000" dirty="0">
                <a:cs typeface="Calibri" panose="020F0502020204030204"/>
              </a:rPr>
              <a:t>Created Compact Survey – going to AARC Connect </a:t>
            </a:r>
            <a:r>
              <a:rPr lang="en-US" sz="2000" dirty="0" err="1">
                <a:cs typeface="Calibri" panose="020F0502020204030204"/>
              </a:rPr>
              <a:t>HOD_Pres</a:t>
            </a:r>
            <a:r>
              <a:rPr lang="en-US" sz="2000" dirty="0">
                <a:cs typeface="Calibri" panose="020F0502020204030204"/>
              </a:rPr>
              <a:t> after Summer Forum (July 2023)</a:t>
            </a:r>
          </a:p>
          <a:p>
            <a:pPr marL="1200150" lvl="2" indent="-285750">
              <a:buFont typeface="Arial"/>
              <a:buChar char="•"/>
            </a:pPr>
            <a:r>
              <a:rPr lang="en-US" sz="2000" dirty="0">
                <a:cs typeface="Calibri" panose="020F0502020204030204"/>
              </a:rPr>
              <a:t>Waiting on approval for DOD Grant. </a:t>
            </a:r>
          </a:p>
          <a:p>
            <a:pPr marL="1657350" lvl="3" indent="-285750">
              <a:buFont typeface="Arial"/>
              <a:buChar char="•"/>
            </a:pPr>
            <a:r>
              <a:rPr lang="en-US" sz="2000" dirty="0">
                <a:cs typeface="Calibri" panose="020F0502020204030204"/>
              </a:rPr>
              <a:t>More to come on this…</a:t>
            </a:r>
          </a:p>
          <a:p>
            <a:pPr marL="742950" lvl="1" indent="-285750">
              <a:buFont typeface="Arial"/>
              <a:buChar char="•"/>
            </a:pPr>
            <a:r>
              <a:rPr lang="en-US" sz="2000" dirty="0">
                <a:cs typeface="Calibri" panose="020F0502020204030204"/>
              </a:rPr>
              <a:t>HS Career Fair visits</a:t>
            </a:r>
          </a:p>
          <a:p>
            <a:pPr marL="1200150" lvl="2" indent="-285750">
              <a:buFont typeface="Arial"/>
              <a:buChar char="•"/>
            </a:pPr>
            <a:r>
              <a:rPr lang="en-US" sz="2000" dirty="0">
                <a:cs typeface="Calibri" panose="020F0502020204030204"/>
              </a:rPr>
              <a:t>Have 3 visits set up</a:t>
            </a:r>
          </a:p>
          <a:p>
            <a:pPr marL="1657350" lvl="3" indent="-285750">
              <a:buFont typeface="Arial"/>
              <a:buChar char="•"/>
            </a:pPr>
            <a:r>
              <a:rPr lang="en-US" sz="2000" dirty="0">
                <a:cs typeface="Calibri" panose="020F0502020204030204"/>
              </a:rPr>
              <a:t>New Berlin Schools. (West and Eisenhower)</a:t>
            </a:r>
          </a:p>
          <a:p>
            <a:pPr marL="1657350" lvl="3" indent="-285750">
              <a:buFont typeface="Arial"/>
              <a:buChar char="•"/>
            </a:pPr>
            <a:r>
              <a:rPr lang="en-US" sz="2000" dirty="0">
                <a:cs typeface="Calibri" panose="020F0502020204030204"/>
              </a:rPr>
              <a:t>Muskego High</a:t>
            </a:r>
          </a:p>
          <a:p>
            <a:pPr marL="1200150" lvl="2" indent="-285750">
              <a:buFont typeface="Arial"/>
              <a:buChar char="•"/>
            </a:pPr>
            <a:r>
              <a:rPr lang="en-US" sz="2000" dirty="0">
                <a:cs typeface="Calibri" panose="020F0502020204030204"/>
              </a:rPr>
              <a:t>Have communications out to Milwaukee Public School Guidance team for future dates</a:t>
            </a:r>
          </a:p>
          <a:p>
            <a:endParaRPr lang="en-US" dirty="0"/>
          </a:p>
          <a:p>
            <a:endParaRPr lang="en-US" dirty="0"/>
          </a:p>
          <a:p>
            <a:endParaRPr lang="en-US" dirty="0"/>
          </a:p>
          <a:p>
            <a:endParaRPr lang="en-US" dirty="0"/>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p:txBody>
      </p:sp>
    </p:spTree>
    <p:extLst>
      <p:ext uri="{BB962C8B-B14F-4D97-AF65-F5344CB8AC3E}">
        <p14:creationId xmlns:p14="http://schemas.microsoft.com/office/powerpoint/2010/main" val="3453311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96561-9BBD-41BD-9D5B-FA4974FFC6F4}"/>
              </a:ext>
            </a:extLst>
          </p:cNvPr>
          <p:cNvSpPr>
            <a:spLocks noGrp="1"/>
          </p:cNvSpPr>
          <p:nvPr>
            <p:ph type="title"/>
          </p:nvPr>
        </p:nvSpPr>
        <p:spPr/>
        <p:txBody>
          <a:bodyPr/>
          <a:lstStyle/>
          <a:p>
            <a:r>
              <a:rPr lang="en-US" dirty="0"/>
              <a:t>President Elect- Theresa Meinen</a:t>
            </a:r>
          </a:p>
        </p:txBody>
      </p:sp>
      <p:pic>
        <p:nvPicPr>
          <p:cNvPr id="3" name="Picture 2">
            <a:extLst>
              <a:ext uri="{FF2B5EF4-FFF2-40B4-BE49-F238E27FC236}">
                <a16:creationId xmlns:a16="http://schemas.microsoft.com/office/drawing/2014/main" id="{7C13B729-F5F8-AEE1-6866-EE150D0C0900}"/>
              </a:ext>
            </a:extLst>
          </p:cNvPr>
          <p:cNvPicPr>
            <a:picLocks noChangeAspect="1"/>
          </p:cNvPicPr>
          <p:nvPr/>
        </p:nvPicPr>
        <p:blipFill rotWithShape="1">
          <a:blip r:embed="rId3"/>
          <a:srcRect l="17143" r="23899"/>
          <a:stretch/>
        </p:blipFill>
        <p:spPr>
          <a:xfrm>
            <a:off x="9163810" y="365125"/>
            <a:ext cx="1828800" cy="1991293"/>
          </a:xfrm>
          <a:prstGeom prst="rect">
            <a:avLst/>
          </a:prstGeom>
        </p:spPr>
      </p:pic>
      <p:sp>
        <p:nvSpPr>
          <p:cNvPr id="5" name="Content Placeholder 4">
            <a:extLst>
              <a:ext uri="{FF2B5EF4-FFF2-40B4-BE49-F238E27FC236}">
                <a16:creationId xmlns:a16="http://schemas.microsoft.com/office/drawing/2014/main" id="{2CA5F683-4760-858C-DEC3-32CD981715B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25736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7311B-34D4-4714-A921-D6EF6400FAE1}"/>
              </a:ext>
            </a:extLst>
          </p:cNvPr>
          <p:cNvSpPr>
            <a:spLocks noGrp="1"/>
          </p:cNvSpPr>
          <p:nvPr>
            <p:ph type="title"/>
          </p:nvPr>
        </p:nvSpPr>
        <p:spPr>
          <a:xfrm>
            <a:off x="278862" y="319088"/>
            <a:ext cx="8803845" cy="1371600"/>
          </a:xfrm>
        </p:spPr>
        <p:txBody>
          <a:bodyPr>
            <a:normAutofit/>
          </a:bodyPr>
          <a:lstStyle/>
          <a:p>
            <a:r>
              <a:rPr lang="en-US" dirty="0"/>
              <a:t>Treasurer Update- Laurel White</a:t>
            </a:r>
          </a:p>
        </p:txBody>
      </p:sp>
      <p:sp>
        <p:nvSpPr>
          <p:cNvPr id="3" name="Content Placeholder 2">
            <a:extLst>
              <a:ext uri="{FF2B5EF4-FFF2-40B4-BE49-F238E27FC236}">
                <a16:creationId xmlns:a16="http://schemas.microsoft.com/office/drawing/2014/main" id="{BF2FF6B0-635A-4034-B1B7-8B2BB986500F}"/>
              </a:ext>
            </a:extLst>
          </p:cNvPr>
          <p:cNvSpPr>
            <a:spLocks noGrp="1"/>
          </p:cNvSpPr>
          <p:nvPr>
            <p:ph idx="1"/>
          </p:nvPr>
        </p:nvSpPr>
        <p:spPr>
          <a:xfrm>
            <a:off x="520117" y="1690688"/>
            <a:ext cx="10833683" cy="4486275"/>
          </a:xfrm>
        </p:spPr>
        <p:txBody>
          <a:bodyPr/>
          <a:lstStyle/>
          <a:p>
            <a:pPr marL="0" indent="0">
              <a:buNone/>
            </a:pPr>
            <a:endParaRPr lang="en-US" dirty="0"/>
          </a:p>
          <a:p>
            <a:pPr marL="0" marR="0" indent="0" algn="l">
              <a:spcBef>
                <a:spcPts val="0"/>
              </a:spcBef>
              <a:spcAft>
                <a:spcPts val="0"/>
              </a:spcAft>
              <a:buNone/>
            </a:pP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0" algn="l">
              <a:spcBef>
                <a:spcPts val="0"/>
              </a:spcBef>
              <a:spcAft>
                <a:spcPts val="0"/>
              </a:spcAft>
              <a:buNone/>
            </a:pPr>
            <a:endParaRPr lang="en-US" sz="1800" b="1" dirty="0">
              <a:latin typeface="Arial" panose="020B0604020202020204" pitchFamily="34" charset="0"/>
              <a:ea typeface="Times New Roman" panose="02020603050405020304" pitchFamily="18" charset="0"/>
              <a:cs typeface="Times New Roman" panose="02020603050405020304" pitchFamily="18" charset="0"/>
            </a:endParaRPr>
          </a:p>
          <a:p>
            <a:pPr marL="0" marR="0" indent="0" algn="l">
              <a:spcBef>
                <a:spcPts val="0"/>
              </a:spcBef>
              <a:spcAft>
                <a:spcPts val="0"/>
              </a:spcAft>
              <a:buNone/>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Checking Account:</a:t>
            </a:r>
            <a:endParaRPr lang="en-US" sz="1800" b="1" dirty="0">
              <a:effectLst/>
              <a:latin typeface="Times New Roman" panose="02020603050405020304" pitchFamily="18" charset="0"/>
              <a:ea typeface="Times New Roman" panose="02020603050405020304" pitchFamily="18" charset="0"/>
            </a:endParaRPr>
          </a:p>
          <a:p>
            <a:pPr marL="0" marR="0" indent="0" algn="l">
              <a:spcBef>
                <a:spcPts val="0"/>
              </a:spcBef>
              <a:spcAft>
                <a:spcPts val="0"/>
              </a:spcAft>
              <a:buNone/>
            </a:pPr>
            <a:r>
              <a:rPr lang="en-US" sz="1800" b="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Times New Roman" panose="02020603050405020304" pitchFamily="18" charset="0"/>
            </a:endParaRPr>
          </a:p>
          <a:p>
            <a:pPr marL="0" marR="0" indent="0" algn="l">
              <a:spcBef>
                <a:spcPts val="0"/>
              </a:spcBef>
              <a:spcAft>
                <a:spcPts val="0"/>
              </a:spcAft>
              <a:buNone/>
            </a:pPr>
            <a:r>
              <a:rPr lang="en-US" sz="1800" b="0" dirty="0">
                <a:effectLst/>
                <a:latin typeface="Arial" panose="020B0604020202020204" pitchFamily="34" charset="0"/>
                <a:ea typeface="Times New Roman" panose="02020603050405020304" pitchFamily="18" charset="0"/>
                <a:cs typeface="Times New Roman" panose="02020603050405020304" pitchFamily="18" charset="0"/>
              </a:rPr>
              <a:t>Checking Account (Associated Bank) balance as of </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August 21, 2023 $69,136.96 </a:t>
            </a:r>
            <a:r>
              <a:rPr lang="en-US" sz="1800" b="0" i="1" dirty="0">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a:latin typeface="Arial" panose="020B0604020202020204" pitchFamily="34" charset="0"/>
                <a:ea typeface="Times New Roman" panose="02020603050405020304" pitchFamily="18" charset="0"/>
                <a:cs typeface="Times New Roman" panose="02020603050405020304" pitchFamily="18" charset="0"/>
              </a:rPr>
              <a:t>                      											</a:t>
            </a:r>
            <a:r>
              <a:rPr lang="en-US" sz="1800" b="0" i="1" dirty="0">
                <a:effectLst/>
                <a:latin typeface="Arial" panose="020B0604020202020204" pitchFamily="34" charset="0"/>
                <a:ea typeface="Times New Roman" panose="02020603050405020304" pitchFamily="18" charset="0"/>
                <a:cs typeface="Times New Roman" panose="02020603050405020304" pitchFamily="18" charset="0"/>
              </a:rPr>
              <a:t>Outstanding checks   </a:t>
            </a:r>
            <a:r>
              <a:rPr lang="en-US" sz="1800" b="0" i="1" u="sng" dirty="0">
                <a:effectLst/>
                <a:latin typeface="Arial" panose="020B0604020202020204" pitchFamily="34" charset="0"/>
                <a:ea typeface="Times New Roman" panose="02020603050405020304" pitchFamily="18" charset="0"/>
                <a:cs typeface="Times New Roman" panose="02020603050405020304" pitchFamily="18" charset="0"/>
              </a:rPr>
              <a:t>-$6,933.96</a:t>
            </a:r>
            <a:endParaRPr lang="en-US" sz="1800" b="1" dirty="0">
              <a:effectLst/>
              <a:latin typeface="Times New Roman" panose="02020603050405020304" pitchFamily="18" charset="0"/>
              <a:ea typeface="Times New Roman" panose="02020603050405020304" pitchFamily="18" charset="0"/>
            </a:endParaRPr>
          </a:p>
          <a:p>
            <a:pPr marL="0" marR="0" indent="0" algn="ctr">
              <a:spcBef>
                <a:spcPts val="0"/>
              </a:spcBef>
              <a:spcAft>
                <a:spcPts val="0"/>
              </a:spcAft>
              <a:buNone/>
            </a:pPr>
            <a:r>
              <a:rPr lang="en-US" sz="1800" b="0" i="1" dirty="0">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a:latin typeface="Arial" panose="020B0604020202020204" pitchFamily="34" charset="0"/>
                <a:ea typeface="Times New Roman" panose="02020603050405020304" pitchFamily="18" charset="0"/>
                <a:cs typeface="Times New Roman" panose="02020603050405020304" pitchFamily="18" charset="0"/>
              </a:rPr>
              <a:t>62,203.00</a:t>
            </a:r>
            <a:r>
              <a:rPr lang="en-US" sz="1800" b="0" i="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i="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Times New Roman" panose="02020603050405020304" pitchFamily="18" charset="0"/>
            </a:endParaRPr>
          </a:p>
          <a:p>
            <a:pPr marL="0" marR="0" indent="0" algn="l">
              <a:spcBef>
                <a:spcPts val="0"/>
              </a:spcBef>
              <a:spcAft>
                <a:spcPts val="0"/>
              </a:spcAft>
              <a:buNone/>
            </a:pPr>
            <a:r>
              <a:rPr lang="en-US" sz="1800" b="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Times New Roman" panose="02020603050405020304" pitchFamily="18" charset="0"/>
            </a:endParaRPr>
          </a:p>
          <a:p>
            <a:pPr marL="0" marR="0" indent="0" algn="l">
              <a:spcBef>
                <a:spcPts val="0"/>
              </a:spcBef>
              <a:spcAft>
                <a:spcPts val="0"/>
              </a:spcAft>
              <a:buNone/>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Investments:  As of </a:t>
            </a:r>
            <a:r>
              <a:rPr lang="en-US" b="1" dirty="0">
                <a:latin typeface="Arial" panose="020B0604020202020204" pitchFamily="34" charset="0"/>
                <a:ea typeface="Times New Roman" panose="02020603050405020304" pitchFamily="18" charset="0"/>
                <a:cs typeface="Times New Roman" panose="02020603050405020304" pitchFamily="18" charset="0"/>
              </a:rPr>
              <a:t>August 21, 2023</a:t>
            </a:r>
            <a:endParaRPr lang="en-US" sz="1800" b="1" dirty="0">
              <a:effectLst/>
              <a:latin typeface="Times New Roman" panose="02020603050405020304" pitchFamily="18" charset="0"/>
              <a:ea typeface="Times New Roman" panose="02020603050405020304" pitchFamily="18" charset="0"/>
            </a:endParaRPr>
          </a:p>
          <a:p>
            <a:pPr marL="0" marR="0" indent="0" algn="l">
              <a:spcBef>
                <a:spcPts val="0"/>
              </a:spcBef>
              <a:spcAft>
                <a:spcPts val="0"/>
              </a:spcAft>
              <a:buNone/>
            </a:pPr>
            <a:r>
              <a:rPr lang="en-US" sz="1800" b="0" dirty="0">
                <a:effectLst/>
                <a:latin typeface="Arial" panose="020B0604020202020204" pitchFamily="34" charset="0"/>
                <a:ea typeface="Times New Roman" panose="02020603050405020304" pitchFamily="18" charset="0"/>
                <a:cs typeface="Times New Roman" panose="02020603050405020304" pitchFamily="18" charset="0"/>
              </a:rPr>
              <a:t>Mutual Funds (Edward Jones)	                           		                  </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$ 103,863.73</a:t>
            </a:r>
            <a:endParaRPr lang="en-US" sz="1800" b="1" dirty="0">
              <a:effectLst/>
              <a:latin typeface="Times New Roman" panose="02020603050405020304" pitchFamily="18" charset="0"/>
              <a:ea typeface="Times New Roman" panose="02020603050405020304" pitchFamily="18" charset="0"/>
            </a:endParaRPr>
          </a:p>
          <a:p>
            <a:pPr marL="0" marR="0" indent="0" algn="l">
              <a:spcBef>
                <a:spcPts val="0"/>
              </a:spcBef>
              <a:spcAft>
                <a:spcPts val="0"/>
              </a:spcAft>
              <a:buNone/>
            </a:pPr>
            <a:endParaRPr lang="en-US" sz="1800" b="1" i="1" dirty="0">
              <a:latin typeface="Arial" panose="020B0604020202020204" pitchFamily="34" charset="0"/>
              <a:ea typeface="Times New Roman" panose="02020603050405020304" pitchFamily="18" charset="0"/>
              <a:cs typeface="Times New Roman" panose="02020603050405020304" pitchFamily="18" charset="0"/>
            </a:endParaRPr>
          </a:p>
          <a:p>
            <a:pPr marL="0" marR="0" indent="0" algn="l">
              <a:spcBef>
                <a:spcPts val="0"/>
              </a:spcBef>
              <a:spcAft>
                <a:spcPts val="0"/>
              </a:spcAft>
              <a:buNone/>
            </a:pPr>
            <a:r>
              <a:rPr lang="en-US" sz="1800" b="1" i="1" dirty="0">
                <a:effectLst/>
                <a:latin typeface="Arial" panose="020B0604020202020204" pitchFamily="34" charset="0"/>
                <a:ea typeface="Times New Roman" panose="02020603050405020304" pitchFamily="18" charset="0"/>
                <a:cs typeface="Times New Roman" panose="02020603050405020304" pitchFamily="18" charset="0"/>
              </a:rPr>
              <a:t>Total Assets:		                                                                             $ 166,066.43</a:t>
            </a:r>
            <a:endParaRPr lang="en-US" sz="1800" b="1" dirty="0">
              <a:effectLst/>
              <a:latin typeface="Times New Roman" panose="02020603050405020304" pitchFamily="18" charset="0"/>
              <a:ea typeface="Times New Roman" panose="02020603050405020304" pitchFamily="18" charset="0"/>
            </a:endParaRPr>
          </a:p>
          <a:p>
            <a:pPr marL="0" indent="0">
              <a:buNone/>
            </a:pPr>
            <a:endParaRPr lang="en-US" dirty="0"/>
          </a:p>
        </p:txBody>
      </p:sp>
      <p:pic>
        <p:nvPicPr>
          <p:cNvPr id="4" name="Picture 3">
            <a:extLst>
              <a:ext uri="{FF2B5EF4-FFF2-40B4-BE49-F238E27FC236}">
                <a16:creationId xmlns:a16="http://schemas.microsoft.com/office/drawing/2014/main" id="{EE1180D5-48DF-4C3F-BA91-DC8A355AC9EC}"/>
              </a:ext>
            </a:extLst>
          </p:cNvPr>
          <p:cNvPicPr>
            <a:picLocks noChangeAspect="1"/>
          </p:cNvPicPr>
          <p:nvPr/>
        </p:nvPicPr>
        <p:blipFill>
          <a:blip r:embed="rId3"/>
          <a:stretch>
            <a:fillRect/>
          </a:stretch>
        </p:blipFill>
        <p:spPr>
          <a:xfrm>
            <a:off x="9323962" y="804482"/>
            <a:ext cx="2670882" cy="2148193"/>
          </a:xfrm>
          <a:prstGeom prst="rect">
            <a:avLst/>
          </a:prstGeom>
        </p:spPr>
      </p:pic>
    </p:spTree>
    <p:extLst>
      <p:ext uri="{BB962C8B-B14F-4D97-AF65-F5344CB8AC3E}">
        <p14:creationId xmlns:p14="http://schemas.microsoft.com/office/powerpoint/2010/main" val="1659353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27758-08F6-4455-9539-A7346AD034EE}"/>
              </a:ext>
            </a:extLst>
          </p:cNvPr>
          <p:cNvSpPr>
            <a:spLocks noGrp="1"/>
          </p:cNvSpPr>
          <p:nvPr>
            <p:ph type="title"/>
          </p:nvPr>
        </p:nvSpPr>
        <p:spPr>
          <a:xfrm>
            <a:off x="8341567" y="2155371"/>
            <a:ext cx="3337248" cy="1744826"/>
          </a:xfrm>
        </p:spPr>
        <p:txBody>
          <a:bodyPr>
            <a:normAutofit/>
          </a:bodyPr>
          <a:lstStyle/>
          <a:p>
            <a:r>
              <a:rPr lang="en-US" sz="4000" dirty="0"/>
              <a:t>Treasurer Updates</a:t>
            </a:r>
          </a:p>
        </p:txBody>
      </p:sp>
      <p:sp>
        <p:nvSpPr>
          <p:cNvPr id="3" name="Content Placeholder 2">
            <a:extLst>
              <a:ext uri="{FF2B5EF4-FFF2-40B4-BE49-F238E27FC236}">
                <a16:creationId xmlns:a16="http://schemas.microsoft.com/office/drawing/2014/main" id="{820F8938-E7AE-431B-8348-D7759315E940}"/>
              </a:ext>
            </a:extLst>
          </p:cNvPr>
          <p:cNvSpPr>
            <a:spLocks noGrp="1"/>
          </p:cNvSpPr>
          <p:nvPr>
            <p:ph idx="1"/>
          </p:nvPr>
        </p:nvSpPr>
        <p:spPr>
          <a:xfrm>
            <a:off x="513185" y="1148578"/>
            <a:ext cx="7515080" cy="4007250"/>
          </a:xfrm>
        </p:spPr>
        <p:txBody>
          <a:bodyPr anchor="ctr">
            <a:normAutofit fontScale="25000" lnSpcReduction="20000"/>
          </a:bodyPr>
          <a:lstStyle/>
          <a:p>
            <a:pPr marL="0" indent="0">
              <a:lnSpc>
                <a:spcPct val="90000"/>
              </a:lnSpc>
              <a:spcBef>
                <a:spcPts val="0"/>
              </a:spcBef>
              <a:buNone/>
            </a:pPr>
            <a:endParaRPr lang="en-US" sz="6400" dirty="0">
              <a:solidFill>
                <a:schemeClr val="tx1">
                  <a:lumMod val="75000"/>
                  <a:lumOff val="25000"/>
                </a:schemeClr>
              </a:solidFill>
              <a:latin typeface="Times New Roman" panose="02020603050405020304" pitchFamily="18" charset="0"/>
              <a:ea typeface="Times New Roman" panose="02020603050405020304" pitchFamily="18" charset="0"/>
            </a:endParaRPr>
          </a:p>
          <a:p>
            <a:pPr marL="0" marR="0" lvl="0" indent="0">
              <a:spcBef>
                <a:spcPts val="0"/>
              </a:spcBef>
              <a:spcAft>
                <a:spcPts val="0"/>
              </a:spcAft>
              <a:buNone/>
            </a:pPr>
            <a:endParaRPr lang="en-US" sz="6400" dirty="0">
              <a:effectLst/>
              <a:latin typeface="Arial" panose="020B0604020202020204" pitchFamily="34" charset="0"/>
              <a:ea typeface="Times New Roman" panose="02020603050405020304" pitchFamily="18" charset="0"/>
            </a:endParaRPr>
          </a:p>
          <a:p>
            <a:pPr>
              <a:spcBef>
                <a:spcPts val="0"/>
              </a:spcBef>
              <a:spcAft>
                <a:spcPts val="0"/>
              </a:spcAft>
            </a:pPr>
            <a:r>
              <a:rPr lang="en-US" sz="6400" dirty="0">
                <a:effectLst/>
                <a:latin typeface="Times New Roman" panose="02020603050405020304" pitchFamily="18" charset="0"/>
                <a:ea typeface="Times New Roman" panose="02020603050405020304" pitchFamily="18" charset="0"/>
              </a:rPr>
              <a:t>Donation Raffle (Packer Tickets) was a success!</a:t>
            </a:r>
          </a:p>
          <a:p>
            <a:pPr marL="0" marR="0" lvl="0" indent="0">
              <a:spcBef>
                <a:spcPts val="0"/>
              </a:spcBef>
              <a:spcAft>
                <a:spcPts val="0"/>
              </a:spcAft>
              <a:buNone/>
            </a:pPr>
            <a:endParaRPr lang="en-US" sz="6400" dirty="0">
              <a:latin typeface="Arial" panose="020B0604020202020204" pitchFamily="34" charset="0"/>
              <a:ea typeface="Times New Roman" panose="02020603050405020304" pitchFamily="18" charset="0"/>
            </a:endParaRPr>
          </a:p>
          <a:p>
            <a:pPr>
              <a:spcBef>
                <a:spcPts val="0"/>
              </a:spcBef>
              <a:spcAft>
                <a:spcPts val="0"/>
              </a:spcAft>
            </a:pPr>
            <a:r>
              <a:rPr lang="en-US" sz="6400" dirty="0">
                <a:effectLst/>
                <a:latin typeface="Arial" panose="020B0604020202020204" pitchFamily="34" charset="0"/>
                <a:ea typeface="Times New Roman" panose="02020603050405020304" pitchFamily="18" charset="0"/>
              </a:rPr>
              <a:t>Investments have not really changed since last meeting.</a:t>
            </a:r>
            <a:endParaRPr lang="en-US" sz="64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6400" dirty="0">
              <a:latin typeface="Times New Roman" panose="02020603050405020304" pitchFamily="18" charset="0"/>
              <a:ea typeface="Times New Roman" panose="02020603050405020304" pitchFamily="18" charset="0"/>
            </a:endParaRPr>
          </a:p>
          <a:p>
            <a:pPr>
              <a:spcBef>
                <a:spcPts val="0"/>
              </a:spcBef>
              <a:spcAft>
                <a:spcPts val="0"/>
              </a:spcAft>
            </a:pPr>
            <a:r>
              <a:rPr lang="en-US" sz="6400" dirty="0">
                <a:latin typeface="Times New Roman" panose="02020603050405020304" pitchFamily="18" charset="0"/>
                <a:ea typeface="Times New Roman" panose="02020603050405020304" pitchFamily="18" charset="0"/>
              </a:rPr>
              <a:t>What is the plan for checking the mail? I think Ben still have the key.</a:t>
            </a:r>
            <a:endParaRPr lang="en-US" sz="64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endParaRPr lang="en-US" sz="6400" dirty="0">
              <a:effectLst/>
              <a:latin typeface="Times New Roman" panose="02020603050405020304" pitchFamily="18" charset="0"/>
              <a:ea typeface="Times New Roman" panose="02020603050405020304" pitchFamily="18" charset="0"/>
            </a:endParaRPr>
          </a:p>
          <a:p>
            <a:pPr>
              <a:spcBef>
                <a:spcPts val="0"/>
              </a:spcBef>
              <a:spcAft>
                <a:spcPts val="0"/>
              </a:spcAft>
            </a:pPr>
            <a:r>
              <a:rPr lang="en-US" sz="6400" dirty="0">
                <a:effectLst/>
                <a:latin typeface="Arial" panose="020B0604020202020204" pitchFamily="34" charset="0"/>
                <a:ea typeface="Times New Roman" panose="02020603050405020304" pitchFamily="18" charset="0"/>
              </a:rPr>
              <a:t>All of the 2023 financial activity can be viewed in the Excel spreadsheet titled </a:t>
            </a:r>
          </a:p>
          <a:p>
            <a:pPr marL="0" marR="0" lvl="0" indent="0">
              <a:spcBef>
                <a:spcPts val="0"/>
              </a:spcBef>
              <a:spcAft>
                <a:spcPts val="0"/>
              </a:spcAft>
              <a:buNone/>
            </a:pPr>
            <a:r>
              <a:rPr lang="en-US" sz="6400" b="1" dirty="0">
                <a:latin typeface="Arial" panose="020B0604020202020204" pitchFamily="34" charset="0"/>
                <a:ea typeface="Times New Roman" panose="02020603050405020304" pitchFamily="18" charset="0"/>
              </a:rPr>
              <a:t>	</a:t>
            </a:r>
          </a:p>
          <a:p>
            <a:pPr marL="0" marR="0" lvl="0" indent="0">
              <a:spcBef>
                <a:spcPts val="0"/>
              </a:spcBef>
              <a:spcAft>
                <a:spcPts val="0"/>
              </a:spcAft>
              <a:buNone/>
            </a:pPr>
            <a:endParaRPr lang="en-US" sz="6400" b="1" dirty="0">
              <a:effectLst/>
              <a:latin typeface="Arial" panose="020B0604020202020204" pitchFamily="34" charset="0"/>
              <a:ea typeface="Times New Roman" panose="02020603050405020304" pitchFamily="18" charset="0"/>
            </a:endParaRPr>
          </a:p>
          <a:p>
            <a:pPr marL="0" marR="0" lvl="0" indent="0">
              <a:spcBef>
                <a:spcPts val="0"/>
              </a:spcBef>
              <a:spcAft>
                <a:spcPts val="0"/>
              </a:spcAft>
              <a:buNone/>
            </a:pPr>
            <a:endParaRPr lang="en-US" sz="6400" b="1" dirty="0">
              <a:latin typeface="Arial" panose="020B0604020202020204" pitchFamily="34" charset="0"/>
              <a:ea typeface="Times New Roman" panose="02020603050405020304" pitchFamily="18" charset="0"/>
            </a:endParaRPr>
          </a:p>
          <a:p>
            <a:pPr marL="0" marR="0" lvl="0" indent="0">
              <a:spcBef>
                <a:spcPts val="0"/>
              </a:spcBef>
              <a:spcAft>
                <a:spcPts val="0"/>
              </a:spcAft>
              <a:buNone/>
            </a:pPr>
            <a:r>
              <a:rPr lang="en-US" sz="6400" b="1" dirty="0">
                <a:effectLst/>
                <a:latin typeface="Arial" panose="020B0604020202020204" pitchFamily="34" charset="0"/>
                <a:ea typeface="Times New Roman" panose="02020603050405020304" pitchFamily="18" charset="0"/>
              </a:rPr>
              <a:t>WSRC Quarterly reports 2023</a:t>
            </a:r>
            <a:endParaRPr lang="en-US" sz="6400" dirty="0">
              <a:effectLst/>
              <a:latin typeface="Arial" panose="020B0604020202020204" pitchFamily="34" charset="0"/>
              <a:ea typeface="Times New Roman" panose="02020603050405020304" pitchFamily="18" charset="0"/>
            </a:endParaRPr>
          </a:p>
          <a:p>
            <a:pPr marL="0" marR="0" indent="0">
              <a:spcBef>
                <a:spcPts val="0"/>
              </a:spcBef>
              <a:spcAft>
                <a:spcPts val="0"/>
              </a:spcAft>
              <a:buNone/>
            </a:pPr>
            <a:endParaRPr lang="en-US" sz="6400" dirty="0">
              <a:effectLst/>
              <a:latin typeface="Times New Roman" panose="02020603050405020304" pitchFamily="18" charset="0"/>
              <a:ea typeface="Times New Roman" panose="02020603050405020304" pitchFamily="18" charset="0"/>
            </a:endParaRPr>
          </a:p>
          <a:p>
            <a:pPr>
              <a:spcBef>
                <a:spcPts val="0"/>
              </a:spcBef>
              <a:spcAft>
                <a:spcPts val="0"/>
              </a:spcAft>
            </a:pPr>
            <a:r>
              <a:rPr lang="en-US" sz="6400" dirty="0">
                <a:effectLst/>
                <a:latin typeface="Arial" panose="020B0604020202020204" pitchFamily="34" charset="0"/>
                <a:ea typeface="Times New Roman" panose="02020603050405020304" pitchFamily="18" charset="0"/>
              </a:rPr>
              <a:t>A copy of the </a:t>
            </a:r>
            <a:r>
              <a:rPr lang="en-US" sz="6400" b="1" dirty="0">
                <a:effectLst/>
                <a:latin typeface="Arial" panose="020B0604020202020204" pitchFamily="34" charset="0"/>
                <a:ea typeface="Times New Roman" panose="02020603050405020304" pitchFamily="18" charset="0"/>
              </a:rPr>
              <a:t>2023 Budget</a:t>
            </a:r>
            <a:r>
              <a:rPr lang="en-US" sz="6400" dirty="0">
                <a:effectLst/>
                <a:latin typeface="Arial" panose="020B0604020202020204" pitchFamily="34" charset="0"/>
                <a:ea typeface="Times New Roman" panose="02020603050405020304" pitchFamily="18" charset="0"/>
              </a:rPr>
              <a:t> is also attached to the agenda. </a:t>
            </a:r>
            <a:endParaRPr lang="en-US" sz="6400" dirty="0">
              <a:effectLst/>
              <a:latin typeface="Times New Roman" panose="02020603050405020304" pitchFamily="18" charset="0"/>
              <a:ea typeface="Times New Roman" panose="02020603050405020304" pitchFamily="18" charset="0"/>
            </a:endParaRPr>
          </a:p>
          <a:p>
            <a:pPr marL="0" indent="0">
              <a:lnSpc>
                <a:spcPct val="90000"/>
              </a:lnSpc>
              <a:spcBef>
                <a:spcPts val="0"/>
              </a:spcBef>
              <a:buNone/>
            </a:pPr>
            <a:endParaRPr lang="en-US" sz="3100" dirty="0">
              <a:effectLst/>
              <a:latin typeface="Arial" panose="020B0604020202020204" pitchFamily="34" charset="0"/>
              <a:ea typeface="Times New Roman" panose="02020603050405020304" pitchFamily="18" charset="0"/>
            </a:endParaRPr>
          </a:p>
          <a:p>
            <a:pPr marL="0" indent="0">
              <a:lnSpc>
                <a:spcPct val="90000"/>
              </a:lnSpc>
              <a:spcBef>
                <a:spcPts val="0"/>
              </a:spcBef>
              <a:buNone/>
            </a:pPr>
            <a:endParaRPr lang="en-US" sz="2200" dirty="0">
              <a:effectLst/>
              <a:latin typeface="Arial" panose="020B0604020202020204" pitchFamily="34" charset="0"/>
              <a:ea typeface="Times New Roman" panose="02020603050405020304" pitchFamily="18" charset="0"/>
            </a:endParaRPr>
          </a:p>
          <a:p>
            <a:pPr marL="0" indent="0">
              <a:lnSpc>
                <a:spcPct val="90000"/>
              </a:lnSpc>
              <a:spcBef>
                <a:spcPts val="0"/>
              </a:spcBef>
              <a:buNone/>
            </a:pPr>
            <a:endParaRPr lang="en-US" sz="2200" dirty="0">
              <a:latin typeface="Arial" panose="020B0604020202020204" pitchFamily="34" charset="0"/>
              <a:ea typeface="Times New Roman" panose="02020603050405020304" pitchFamily="18" charset="0"/>
            </a:endParaRPr>
          </a:p>
          <a:p>
            <a:pPr marL="0" indent="0">
              <a:lnSpc>
                <a:spcPct val="90000"/>
              </a:lnSpc>
              <a:spcBef>
                <a:spcPts val="0"/>
              </a:spcBef>
              <a:buNone/>
            </a:pPr>
            <a:endParaRPr lang="en-US" sz="2200" dirty="0">
              <a:latin typeface="Arial" panose="020B0604020202020204" pitchFamily="34" charset="0"/>
              <a:ea typeface="Times New Roman" panose="02020603050405020304" pitchFamily="18" charset="0"/>
            </a:endParaRPr>
          </a:p>
          <a:p>
            <a:pPr>
              <a:lnSpc>
                <a:spcPct val="90000"/>
              </a:lnSpc>
              <a:spcBef>
                <a:spcPts val="0"/>
              </a:spcBef>
            </a:pPr>
            <a:endParaRPr lang="en-US" sz="1800" dirty="0">
              <a:effectLst/>
              <a:latin typeface="Arial" panose="020B0604020202020204" pitchFamily="34" charset="0"/>
              <a:ea typeface="Times New Roman" panose="02020603050405020304" pitchFamily="18" charset="0"/>
            </a:endParaRPr>
          </a:p>
          <a:p>
            <a:pPr>
              <a:lnSpc>
                <a:spcPct val="90000"/>
              </a:lnSpc>
              <a:spcBef>
                <a:spcPts val="0"/>
              </a:spcBef>
            </a:pPr>
            <a:endParaRPr lang="en-US" sz="1800" dirty="0">
              <a:effectLst/>
              <a:latin typeface="Arial" panose="020B0604020202020204" pitchFamily="34" charset="0"/>
              <a:ea typeface="Times New Roman" panose="02020603050405020304" pitchFamily="18" charset="0"/>
            </a:endParaRPr>
          </a:p>
          <a:p>
            <a:pPr marL="0" indent="0">
              <a:lnSpc>
                <a:spcPct val="90000"/>
              </a:lnSpc>
              <a:spcBef>
                <a:spcPts val="0"/>
              </a:spcBef>
              <a:buNone/>
            </a:pPr>
            <a:endParaRPr lang="en-US" sz="1800" dirty="0">
              <a:effectLst/>
              <a:latin typeface="Arial" panose="020B0604020202020204" pitchFamily="34" charset="0"/>
              <a:ea typeface="Times New Roman" panose="02020603050405020304" pitchFamily="18" charset="0"/>
            </a:endParaRPr>
          </a:p>
          <a:p>
            <a:pPr>
              <a:lnSpc>
                <a:spcPct val="90000"/>
              </a:lnSpc>
              <a:spcBef>
                <a:spcPts val="0"/>
              </a:spcBef>
            </a:pPr>
            <a:endParaRPr lang="en-US" dirty="0">
              <a:latin typeface="Arial" panose="020B0604020202020204" pitchFamily="34" charset="0"/>
              <a:ea typeface="Times New Roman" panose="02020603050405020304" pitchFamily="18" charset="0"/>
            </a:endParaRPr>
          </a:p>
          <a:p>
            <a:pPr marR="0" indent="0">
              <a:lnSpc>
                <a:spcPct val="90000"/>
              </a:lnSpc>
              <a:spcBef>
                <a:spcPts val="0"/>
              </a:spcBef>
              <a:spcAft>
                <a:spcPts val="0"/>
              </a:spcAft>
              <a:buNone/>
            </a:pPr>
            <a:r>
              <a:rPr lang="en-US" dirty="0">
                <a:solidFill>
                  <a:schemeClr val="tx1">
                    <a:lumMod val="75000"/>
                    <a:lumOff val="25000"/>
                  </a:schemeClr>
                </a:solidFill>
                <a:effectLst/>
                <a:latin typeface="Arial" panose="020B0604020202020204" pitchFamily="34" charset="0"/>
                <a:ea typeface="Times New Roman" panose="02020603050405020304" pitchFamily="18" charset="0"/>
              </a:rPr>
              <a:t> </a:t>
            </a:r>
            <a:endParaRPr lang="en-US" dirty="0">
              <a:solidFill>
                <a:schemeClr val="tx1">
                  <a:lumMod val="75000"/>
                  <a:lumOff val="25000"/>
                </a:schemeClr>
              </a:solidFill>
              <a:effectLst/>
              <a:latin typeface="Times New Roman" panose="02020603050405020304" pitchFamily="18" charset="0"/>
              <a:ea typeface="Times New Roman" panose="02020603050405020304" pitchFamily="18" charset="0"/>
            </a:endParaRPr>
          </a:p>
          <a:p>
            <a:pPr marR="0" indent="0">
              <a:lnSpc>
                <a:spcPct val="90000"/>
              </a:lnSpc>
              <a:spcBef>
                <a:spcPts val="0"/>
              </a:spcBef>
              <a:spcAft>
                <a:spcPts val="0"/>
              </a:spcAft>
              <a:buNone/>
            </a:pPr>
            <a:r>
              <a:rPr lang="en-US" dirty="0">
                <a:solidFill>
                  <a:schemeClr val="tx1">
                    <a:lumMod val="75000"/>
                    <a:lumOff val="25000"/>
                  </a:schemeClr>
                </a:solidFill>
                <a:effectLst/>
                <a:latin typeface="Arial" panose="020B0604020202020204" pitchFamily="34" charset="0"/>
                <a:ea typeface="Times New Roman" panose="02020603050405020304" pitchFamily="18" charset="0"/>
              </a:rPr>
              <a:t> </a:t>
            </a:r>
            <a:endParaRPr lang="en-US" dirty="0">
              <a:solidFill>
                <a:schemeClr val="tx1">
                  <a:lumMod val="75000"/>
                  <a:lumOff val="25000"/>
                </a:schemeClr>
              </a:solidFill>
              <a:effectLst/>
              <a:latin typeface="Times New Roman" panose="02020603050405020304" pitchFamily="18" charset="0"/>
              <a:ea typeface="Times New Roman" panose="02020603050405020304" pitchFamily="18" charset="0"/>
            </a:endParaRPr>
          </a:p>
          <a:p>
            <a:pPr marL="0" indent="0">
              <a:lnSpc>
                <a:spcPct val="90000"/>
              </a:lnSpc>
              <a:buNone/>
            </a:pPr>
            <a:endParaRPr lang="en-US" dirty="0">
              <a:solidFill>
                <a:schemeClr val="tx1">
                  <a:lumMod val="75000"/>
                  <a:lumOff val="25000"/>
                </a:schemeClr>
              </a:solidFill>
            </a:endParaRPr>
          </a:p>
        </p:txBody>
      </p:sp>
    </p:spTree>
    <p:extLst>
      <p:ext uri="{BB962C8B-B14F-4D97-AF65-F5344CB8AC3E}">
        <p14:creationId xmlns:p14="http://schemas.microsoft.com/office/powerpoint/2010/main" val="3789785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6041-575B-4DFE-A75D-D36E31B4F16D}"/>
              </a:ext>
            </a:extLst>
          </p:cNvPr>
          <p:cNvSpPr>
            <a:spLocks noGrp="1"/>
          </p:cNvSpPr>
          <p:nvPr>
            <p:ph type="title"/>
          </p:nvPr>
        </p:nvSpPr>
        <p:spPr/>
        <p:txBody>
          <a:bodyPr/>
          <a:lstStyle/>
          <a:p>
            <a:r>
              <a:rPr lang="en-US" dirty="0"/>
              <a:t>Roll Call- Quorum</a:t>
            </a:r>
          </a:p>
        </p:txBody>
      </p:sp>
      <p:sp>
        <p:nvSpPr>
          <p:cNvPr id="3" name="Content Placeholder 2">
            <a:extLst>
              <a:ext uri="{FF2B5EF4-FFF2-40B4-BE49-F238E27FC236}">
                <a16:creationId xmlns:a16="http://schemas.microsoft.com/office/drawing/2014/main" id="{93844F07-7EF2-4DB2-8CDE-77120F659AC6}"/>
              </a:ext>
            </a:extLst>
          </p:cNvPr>
          <p:cNvSpPr>
            <a:spLocks noGrp="1"/>
          </p:cNvSpPr>
          <p:nvPr>
            <p:ph idx="1"/>
          </p:nvPr>
        </p:nvSpPr>
        <p:spPr/>
        <p:txBody>
          <a:bodyPr>
            <a:normAutofit/>
          </a:bodyPr>
          <a:lstStyle/>
          <a:p>
            <a:pPr marL="0" indent="0">
              <a:buNone/>
            </a:pPr>
            <a:r>
              <a:rPr lang="en-US" dirty="0"/>
              <a:t>ARTICLE X - BOARD MEETINGS </a:t>
            </a:r>
          </a:p>
          <a:p>
            <a:r>
              <a:rPr lang="en-US" dirty="0"/>
              <a:t> A meeting of the Board of Directors may be called by the President or the majority of the voting membership of the board. </a:t>
            </a:r>
          </a:p>
          <a:p>
            <a:r>
              <a:rPr lang="en-US" dirty="0"/>
              <a:t>A majority of voting board members must be present to constitute a quorum. (13 voting members= require 7 for a quorum)</a:t>
            </a:r>
          </a:p>
          <a:p>
            <a:endParaRPr lang="en-US" dirty="0"/>
          </a:p>
          <a:p>
            <a:r>
              <a:rPr lang="en-US" dirty="0">
                <a:hlinkClick r:id="rId3" action="ppaction://hlinkfile"/>
              </a:rPr>
              <a:t>Attendance report 8-22-23</a:t>
            </a:r>
            <a:endParaRPr lang="en-US" dirty="0"/>
          </a:p>
        </p:txBody>
      </p:sp>
    </p:spTree>
    <p:extLst>
      <p:ext uri="{BB962C8B-B14F-4D97-AF65-F5344CB8AC3E}">
        <p14:creationId xmlns:p14="http://schemas.microsoft.com/office/powerpoint/2010/main" val="83165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5EB55-1E1C-497F-BF0C-F07E58A30012}"/>
              </a:ext>
            </a:extLst>
          </p:cNvPr>
          <p:cNvSpPr>
            <a:spLocks noGrp="1"/>
          </p:cNvSpPr>
          <p:nvPr>
            <p:ph type="title"/>
          </p:nvPr>
        </p:nvSpPr>
        <p:spPr>
          <a:xfrm>
            <a:off x="209026" y="243281"/>
            <a:ext cx="5945697" cy="1717646"/>
          </a:xfrm>
        </p:spPr>
        <p:txBody>
          <a:bodyPr>
            <a:normAutofit fontScale="90000"/>
          </a:bodyPr>
          <a:lstStyle/>
          <a:p>
            <a:r>
              <a:rPr lang="en-US" b="1" dirty="0"/>
              <a:t>Legislative-  </a:t>
            </a:r>
            <a:br>
              <a:rPr lang="en-US" b="1" dirty="0"/>
            </a:br>
            <a:r>
              <a:rPr lang="en-US" b="1" dirty="0"/>
              <a:t>Dave Allain, Sarah Bazelak and Kris Ostrander</a:t>
            </a:r>
          </a:p>
        </p:txBody>
      </p:sp>
      <p:pic>
        <p:nvPicPr>
          <p:cNvPr id="4" name="Content Placeholder 3">
            <a:extLst>
              <a:ext uri="{FF2B5EF4-FFF2-40B4-BE49-F238E27FC236}">
                <a16:creationId xmlns:a16="http://schemas.microsoft.com/office/drawing/2014/main" id="{3AAA39D9-E6F0-4723-BD83-C1AD061DBA59}"/>
              </a:ext>
            </a:extLst>
          </p:cNvPr>
          <p:cNvPicPr>
            <a:picLocks noGrp="1" noChangeAspect="1"/>
          </p:cNvPicPr>
          <p:nvPr>
            <p:ph idx="1"/>
          </p:nvPr>
        </p:nvPicPr>
        <p:blipFill>
          <a:blip r:embed="rId3"/>
          <a:stretch>
            <a:fillRect/>
          </a:stretch>
        </p:blipFill>
        <p:spPr>
          <a:xfrm>
            <a:off x="9844299" y="347573"/>
            <a:ext cx="1763967" cy="1373756"/>
          </a:xfrm>
          <a:prstGeom prst="rect">
            <a:avLst/>
          </a:prstGeom>
        </p:spPr>
      </p:pic>
      <p:pic>
        <p:nvPicPr>
          <p:cNvPr id="5" name="Picture 4">
            <a:extLst>
              <a:ext uri="{FF2B5EF4-FFF2-40B4-BE49-F238E27FC236}">
                <a16:creationId xmlns:a16="http://schemas.microsoft.com/office/drawing/2014/main" id="{AC020493-D173-4CDD-A1FC-963DF5D20856}"/>
              </a:ext>
            </a:extLst>
          </p:cNvPr>
          <p:cNvPicPr>
            <a:picLocks noChangeAspect="1"/>
          </p:cNvPicPr>
          <p:nvPr/>
        </p:nvPicPr>
        <p:blipFill>
          <a:blip r:embed="rId4"/>
          <a:stretch>
            <a:fillRect/>
          </a:stretch>
        </p:blipFill>
        <p:spPr>
          <a:xfrm>
            <a:off x="5662569" y="347574"/>
            <a:ext cx="1619075" cy="1375070"/>
          </a:xfrm>
          <a:prstGeom prst="rect">
            <a:avLst/>
          </a:prstGeom>
        </p:spPr>
      </p:pic>
      <p:sp>
        <p:nvSpPr>
          <p:cNvPr id="7" name="TextBox 6">
            <a:extLst>
              <a:ext uri="{FF2B5EF4-FFF2-40B4-BE49-F238E27FC236}">
                <a16:creationId xmlns:a16="http://schemas.microsoft.com/office/drawing/2014/main" id="{64254E8B-A134-46DD-8922-D251B1283617}"/>
              </a:ext>
            </a:extLst>
          </p:cNvPr>
          <p:cNvSpPr txBox="1"/>
          <p:nvPr/>
        </p:nvSpPr>
        <p:spPr>
          <a:xfrm>
            <a:off x="790662" y="2266236"/>
            <a:ext cx="10383473" cy="3785652"/>
          </a:xfrm>
          <a:prstGeom prst="rect">
            <a:avLst/>
          </a:prstGeom>
          <a:noFill/>
        </p:spPr>
        <p:txBody>
          <a:bodyPr wrap="square">
            <a:spAutoFit/>
          </a:bodyPr>
          <a:lstStyle/>
          <a:p>
            <a:r>
              <a:rPr lang="en-US" sz="2400" dirty="0"/>
              <a:t>Assembly Bill 143 and Senate Bill 160</a:t>
            </a:r>
          </a:p>
          <a:p>
            <a:pPr marL="914400" lvl="1" indent="-457200">
              <a:buFont typeface="Arial" panose="020B0604020202020204" pitchFamily="34" charset="0"/>
              <a:buChar char="•"/>
            </a:pPr>
            <a:r>
              <a:rPr lang="en-US" sz="2400" dirty="0"/>
              <a:t>Request removal of Rules and Statues Exam for Respiratory Care Practitioner licensing. </a:t>
            </a:r>
          </a:p>
          <a:p>
            <a:pPr marL="914400" lvl="1" indent="-457200">
              <a:buFont typeface="Arial" panose="020B0604020202020204" pitchFamily="34" charset="0"/>
              <a:buChar char="•"/>
            </a:pPr>
            <a:r>
              <a:rPr lang="en-US" sz="2400" dirty="0"/>
              <a:t>Includes OT, OTA, RPH, APN and LPC licenses.</a:t>
            </a:r>
          </a:p>
          <a:p>
            <a:pPr marL="914400" lvl="1" indent="-457200">
              <a:buFont typeface="Arial" panose="020B0604020202020204" pitchFamily="34" charset="0"/>
              <a:buChar char="•"/>
            </a:pPr>
            <a:r>
              <a:rPr lang="en-US" sz="2400" dirty="0"/>
              <a:t>AB143 heard before Assembly Committee on Licensing Reform</a:t>
            </a:r>
          </a:p>
          <a:p>
            <a:pPr marL="914400" lvl="1" indent="-457200">
              <a:buFont typeface="Arial" panose="020B0604020202020204" pitchFamily="34" charset="0"/>
              <a:buChar char="•"/>
            </a:pPr>
            <a:r>
              <a:rPr lang="en-US" sz="2400" dirty="0"/>
              <a:t>Pulled SB160 from Senate Committee on Licensing, Constitution and Federalism.  Strategic Stall because Senate Finance Committee only granted 17.75 new positions to DSPS.  Thirteen were temporary.  Leg review committee outcome bills were voted down at the May Licensing, Constitution and Federalism Committee.  </a:t>
            </a:r>
          </a:p>
        </p:txBody>
      </p:sp>
      <p:pic>
        <p:nvPicPr>
          <p:cNvPr id="3" name="Picture 2"/>
          <p:cNvPicPr>
            <a:picLocks noChangeAspect="1"/>
          </p:cNvPicPr>
          <p:nvPr/>
        </p:nvPicPr>
        <p:blipFill rotWithShape="1">
          <a:blip r:embed="rId5"/>
          <a:srcRect r="1577"/>
          <a:stretch/>
        </p:blipFill>
        <p:spPr>
          <a:xfrm>
            <a:off x="8028555" y="347573"/>
            <a:ext cx="1068832" cy="1373756"/>
          </a:xfrm>
          <a:prstGeom prst="rect">
            <a:avLst/>
          </a:prstGeom>
        </p:spPr>
      </p:pic>
    </p:spTree>
    <p:extLst>
      <p:ext uri="{BB962C8B-B14F-4D97-AF65-F5344CB8AC3E}">
        <p14:creationId xmlns:p14="http://schemas.microsoft.com/office/powerpoint/2010/main" val="2413504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AA6B-6003-4A37-82E7-5010B431EF7D}"/>
              </a:ext>
            </a:extLst>
          </p:cNvPr>
          <p:cNvSpPr>
            <a:spLocks noGrp="1"/>
          </p:cNvSpPr>
          <p:nvPr>
            <p:ph type="title"/>
          </p:nvPr>
        </p:nvSpPr>
        <p:spPr>
          <a:xfrm>
            <a:off x="838200" y="453007"/>
            <a:ext cx="10515600" cy="929280"/>
          </a:xfrm>
        </p:spPr>
        <p:txBody>
          <a:bodyPr>
            <a:normAutofit fontScale="90000"/>
          </a:bodyPr>
          <a:lstStyle/>
          <a:p>
            <a:r>
              <a:rPr lang="en-US" b="1" dirty="0"/>
              <a:t>Legislative – Dave Allain, Sarah Bazelak and Kris Ostrander</a:t>
            </a:r>
            <a:br>
              <a:rPr lang="en-US" b="1" dirty="0"/>
            </a:br>
            <a:endParaRPr lang="en-US" b="1" dirty="0"/>
          </a:p>
        </p:txBody>
      </p:sp>
      <p:sp>
        <p:nvSpPr>
          <p:cNvPr id="3" name="Content Placeholder 2">
            <a:extLst>
              <a:ext uri="{FF2B5EF4-FFF2-40B4-BE49-F238E27FC236}">
                <a16:creationId xmlns:a16="http://schemas.microsoft.com/office/drawing/2014/main" id="{1F8144CF-5E13-4B91-B0E1-5456A871A6A5}"/>
              </a:ext>
            </a:extLst>
          </p:cNvPr>
          <p:cNvSpPr>
            <a:spLocks noGrp="1"/>
          </p:cNvSpPr>
          <p:nvPr>
            <p:ph idx="1"/>
          </p:nvPr>
        </p:nvSpPr>
        <p:spPr>
          <a:xfrm>
            <a:off x="838200" y="1241571"/>
            <a:ext cx="10663106" cy="5530704"/>
          </a:xfrm>
        </p:spPr>
        <p:txBody>
          <a:bodyPr>
            <a:normAutofit fontScale="92500" lnSpcReduction="10000"/>
          </a:bodyPr>
          <a:lstStyle/>
          <a:p>
            <a:pPr marL="0" indent="0">
              <a:buNone/>
            </a:pPr>
            <a:r>
              <a:rPr lang="en-US" u="sng" dirty="0"/>
              <a:t>Next Steps</a:t>
            </a:r>
          </a:p>
          <a:p>
            <a:r>
              <a:rPr lang="en-US" dirty="0"/>
              <a:t>Meeting with Dan Hereth, DSPS 6/11/23</a:t>
            </a:r>
          </a:p>
          <a:p>
            <a:pPr lvl="1"/>
            <a:r>
              <a:rPr lang="en-US" dirty="0"/>
              <a:t>Focus on common ground for removal of rules and statutes exam.</a:t>
            </a:r>
          </a:p>
          <a:p>
            <a:pPr lvl="1"/>
            <a:r>
              <a:rPr lang="en-US" dirty="0"/>
              <a:t>Enforce that removal of the exam does not lower the standard for licensing in WI.</a:t>
            </a:r>
          </a:p>
          <a:p>
            <a:pPr lvl="1"/>
            <a:r>
              <a:rPr lang="en-US" dirty="0"/>
              <a:t>Schools and employers enforce competency.</a:t>
            </a:r>
          </a:p>
          <a:p>
            <a:pPr lvl="1"/>
            <a:r>
              <a:rPr lang="en-US" dirty="0"/>
              <a:t>Several other health care professions do not have to take the exam-equal standards in WI</a:t>
            </a:r>
          </a:p>
          <a:p>
            <a:pPr lvl="1"/>
            <a:r>
              <a:rPr lang="en-US" dirty="0"/>
              <a:t>Pharmacists and Nurses may need to be removed from the bills. </a:t>
            </a:r>
          </a:p>
          <a:p>
            <a:r>
              <a:rPr lang="en-US" dirty="0"/>
              <a:t>Meet with Governor Evers-To Be Scheduled</a:t>
            </a:r>
          </a:p>
          <a:p>
            <a:pPr lvl="1"/>
            <a:r>
              <a:rPr lang="en-US" dirty="0"/>
              <a:t>Unable to schedule in August.  George working on September dates.</a:t>
            </a:r>
          </a:p>
          <a:p>
            <a:pPr lvl="1"/>
            <a:r>
              <a:rPr lang="en-US" dirty="0"/>
              <a:t>Focus on common ground for removal of rules and statutes exam.</a:t>
            </a:r>
          </a:p>
          <a:p>
            <a:pPr lvl="1"/>
            <a:r>
              <a:rPr lang="en-US" dirty="0"/>
              <a:t>Enforce that removal of the exam does not lower the standard for licensing in WI.</a:t>
            </a:r>
          </a:p>
          <a:p>
            <a:pPr lvl="1"/>
            <a:r>
              <a:rPr lang="en-US" dirty="0"/>
              <a:t>Schools and employers enforce competency.</a:t>
            </a:r>
          </a:p>
          <a:p>
            <a:pPr lvl="1"/>
            <a:r>
              <a:rPr lang="en-US" dirty="0"/>
              <a:t>Several other health care professions do not have to take the exam-equal standards in WI</a:t>
            </a:r>
          </a:p>
          <a:p>
            <a:pPr lvl="1"/>
            <a:endParaRPr lang="en-US" dirty="0"/>
          </a:p>
          <a:p>
            <a:pPr lvl="1"/>
            <a:endParaRPr lang="en-US" dirty="0"/>
          </a:p>
        </p:txBody>
      </p:sp>
    </p:spTree>
    <p:extLst>
      <p:ext uri="{BB962C8B-B14F-4D97-AF65-F5344CB8AC3E}">
        <p14:creationId xmlns:p14="http://schemas.microsoft.com/office/powerpoint/2010/main" val="27078998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9349B-2DDF-45C2-B70D-8D51F44A2387}"/>
              </a:ext>
            </a:extLst>
          </p:cNvPr>
          <p:cNvSpPr>
            <a:spLocks noGrp="1"/>
          </p:cNvSpPr>
          <p:nvPr>
            <p:ph type="title"/>
          </p:nvPr>
        </p:nvSpPr>
        <p:spPr/>
        <p:txBody>
          <a:bodyPr/>
          <a:lstStyle/>
          <a:p>
            <a:r>
              <a:rPr lang="en-US" b="1" dirty="0"/>
              <a:t>Legislative-Dave Allain, Sarah Bazelak and Kris Ostrander</a:t>
            </a:r>
          </a:p>
        </p:txBody>
      </p:sp>
      <p:sp>
        <p:nvSpPr>
          <p:cNvPr id="3" name="Content Placeholder 2">
            <a:extLst>
              <a:ext uri="{FF2B5EF4-FFF2-40B4-BE49-F238E27FC236}">
                <a16:creationId xmlns:a16="http://schemas.microsoft.com/office/drawing/2014/main" id="{69D9A1F4-5D7D-49BF-97E7-7059D51DB848}"/>
              </a:ext>
            </a:extLst>
          </p:cNvPr>
          <p:cNvSpPr>
            <a:spLocks noGrp="1"/>
          </p:cNvSpPr>
          <p:nvPr>
            <p:ph idx="1"/>
          </p:nvPr>
        </p:nvSpPr>
        <p:spPr/>
        <p:txBody>
          <a:bodyPr>
            <a:normAutofit/>
          </a:bodyPr>
          <a:lstStyle/>
          <a:p>
            <a:pPr marL="0" indent="0">
              <a:buNone/>
            </a:pPr>
            <a:r>
              <a:rPr lang="en-US" dirty="0"/>
              <a:t>PACT Days-Washington D.C.</a:t>
            </a:r>
          </a:p>
          <a:p>
            <a:r>
              <a:rPr lang="en-US" dirty="0"/>
              <a:t>Rebranded as 2023 Annual Respiratory Fly-In </a:t>
            </a:r>
          </a:p>
          <a:p>
            <a:pPr lvl="1"/>
            <a:r>
              <a:rPr lang="en-US" dirty="0"/>
              <a:t>Better clarifies AARC Political Action Committee support</a:t>
            </a:r>
          </a:p>
          <a:p>
            <a:r>
              <a:rPr lang="en-US" dirty="0"/>
              <a:t>September 26-27, 2023</a:t>
            </a:r>
          </a:p>
          <a:p>
            <a:r>
              <a:rPr lang="en-US" dirty="0"/>
              <a:t>DoubleTree by Hilton Hotel </a:t>
            </a:r>
          </a:p>
          <a:p>
            <a:r>
              <a:rPr lang="en-US" dirty="0"/>
              <a:t>Sarah B and Dustin G representing WSRC.</a:t>
            </a:r>
          </a:p>
        </p:txBody>
      </p:sp>
    </p:spTree>
    <p:extLst>
      <p:ext uri="{BB962C8B-B14F-4D97-AF65-F5344CB8AC3E}">
        <p14:creationId xmlns:p14="http://schemas.microsoft.com/office/powerpoint/2010/main" val="538782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CBA8A-35F3-427A-95BF-302DB308347D}"/>
              </a:ext>
            </a:extLst>
          </p:cNvPr>
          <p:cNvSpPr>
            <a:spLocks noGrp="1"/>
          </p:cNvSpPr>
          <p:nvPr>
            <p:ph type="title"/>
          </p:nvPr>
        </p:nvSpPr>
        <p:spPr>
          <a:xfrm>
            <a:off x="0" y="7911"/>
            <a:ext cx="10515600" cy="1325563"/>
          </a:xfrm>
        </p:spPr>
        <p:txBody>
          <a:bodyPr/>
          <a:lstStyle/>
          <a:p>
            <a:r>
              <a:rPr lang="en-US" dirty="0"/>
              <a:t>Delegate-  Laura Packard</a:t>
            </a:r>
            <a:br>
              <a:rPr lang="en-US" dirty="0"/>
            </a:br>
            <a:r>
              <a:rPr lang="en-US" dirty="0"/>
              <a:t>Delegate Elect- Dustin Goodman </a:t>
            </a:r>
          </a:p>
        </p:txBody>
      </p:sp>
      <p:pic>
        <p:nvPicPr>
          <p:cNvPr id="5" name="Picture 4">
            <a:extLst>
              <a:ext uri="{FF2B5EF4-FFF2-40B4-BE49-F238E27FC236}">
                <a16:creationId xmlns:a16="http://schemas.microsoft.com/office/drawing/2014/main" id="{8515E536-27A6-40E4-B90E-95B8F53011F2}"/>
              </a:ext>
            </a:extLst>
          </p:cNvPr>
          <p:cNvPicPr>
            <a:picLocks noChangeAspect="1"/>
          </p:cNvPicPr>
          <p:nvPr/>
        </p:nvPicPr>
        <p:blipFill>
          <a:blip r:embed="rId3"/>
          <a:stretch>
            <a:fillRect/>
          </a:stretch>
        </p:blipFill>
        <p:spPr>
          <a:xfrm>
            <a:off x="7978141" y="0"/>
            <a:ext cx="2070170" cy="2338370"/>
          </a:xfrm>
          <a:prstGeom prst="rect">
            <a:avLst/>
          </a:prstGeom>
        </p:spPr>
      </p:pic>
      <p:pic>
        <p:nvPicPr>
          <p:cNvPr id="8" name="Picture 7">
            <a:extLst>
              <a:ext uri="{FF2B5EF4-FFF2-40B4-BE49-F238E27FC236}">
                <a16:creationId xmlns:a16="http://schemas.microsoft.com/office/drawing/2014/main" id="{A68FE515-51CB-7E8E-0CC3-CA804A05F3D0}"/>
              </a:ext>
            </a:extLst>
          </p:cNvPr>
          <p:cNvPicPr>
            <a:picLocks noChangeAspect="1"/>
          </p:cNvPicPr>
          <p:nvPr/>
        </p:nvPicPr>
        <p:blipFill rotWithShape="1">
          <a:blip r:embed="rId4"/>
          <a:srcRect l="4917" t="35719" r="27333" b="4049"/>
          <a:stretch/>
        </p:blipFill>
        <p:spPr>
          <a:xfrm>
            <a:off x="10226040" y="7911"/>
            <a:ext cx="1965960" cy="2330459"/>
          </a:xfrm>
          <a:prstGeom prst="rect">
            <a:avLst/>
          </a:prstGeom>
        </p:spPr>
      </p:pic>
      <p:sp>
        <p:nvSpPr>
          <p:cNvPr id="3" name="TextBox 2">
            <a:extLst>
              <a:ext uri="{FF2B5EF4-FFF2-40B4-BE49-F238E27FC236}">
                <a16:creationId xmlns:a16="http://schemas.microsoft.com/office/drawing/2014/main" id="{B9D8473A-A527-5A76-A017-3C845F3B9D3E}"/>
              </a:ext>
            </a:extLst>
          </p:cNvPr>
          <p:cNvSpPr txBox="1"/>
          <p:nvPr/>
        </p:nvSpPr>
        <p:spPr>
          <a:xfrm>
            <a:off x="466298" y="2497540"/>
            <a:ext cx="11259403"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WSRC Bylaws are due for review by Feb 2024 (submit by Jan).  Review at Fall Retreat.</a:t>
            </a:r>
          </a:p>
          <a:p>
            <a:pPr marL="285750" indent="-285750">
              <a:buFont typeface="Arial" panose="020B0604020202020204" pitchFamily="34" charset="0"/>
              <a:buChar char="•"/>
            </a:pPr>
            <a:r>
              <a:rPr lang="en-US" sz="2400" dirty="0"/>
              <a:t>3 Resolutions needing votes for July HOD Meeting – 2 passed at summer HOD, 1 Withdrawn</a:t>
            </a:r>
          </a:p>
          <a:p>
            <a:pPr marL="285750" indent="-285750">
              <a:buFont typeface="Arial" panose="020B0604020202020204" pitchFamily="34" charset="0"/>
              <a:buChar char="•"/>
            </a:pPr>
            <a:r>
              <a:rPr lang="en-US" sz="2400" dirty="0"/>
              <a:t>The big list review.</a:t>
            </a:r>
          </a:p>
          <a:p>
            <a:pPr marL="285750" indent="-285750">
              <a:buFont typeface="Arial" panose="020B0604020202020204" pitchFamily="34" charset="0"/>
              <a:buChar char="•"/>
            </a:pPr>
            <a:r>
              <a:rPr lang="en-US" sz="2400" dirty="0"/>
              <a:t>WSRC recognized in three categories for the Summit Award</a:t>
            </a:r>
          </a:p>
          <a:p>
            <a:pPr marL="285750" indent="-285750">
              <a:buFont typeface="Arial" panose="020B0604020202020204" pitchFamily="34" charset="0"/>
              <a:buChar char="•"/>
            </a:pPr>
            <a:r>
              <a:rPr lang="en-US" sz="2400" dirty="0"/>
              <a:t>Student Liaison \ Representation at National Meetings. | AARC Section Chairs will have a student ambassador </a:t>
            </a:r>
          </a:p>
          <a:p>
            <a:pPr marL="285750" indent="-285750">
              <a:buFont typeface="Arial" panose="020B0604020202020204" pitchFamily="34" charset="0"/>
              <a:buChar char="•"/>
            </a:pPr>
            <a:r>
              <a:rPr lang="en-US" sz="2400" dirty="0"/>
              <a:t>HOSA Partnership</a:t>
            </a:r>
          </a:p>
          <a:p>
            <a:pPr marL="285750" indent="-285750">
              <a:buFont typeface="Arial" panose="020B0604020202020204" pitchFamily="34" charset="0"/>
              <a:buChar char="•"/>
            </a:pPr>
            <a:r>
              <a:rPr lang="en-US" sz="2400" dirty="0"/>
              <a:t>NBRC Update | Exam Changes</a:t>
            </a:r>
          </a:p>
          <a:p>
            <a:pPr marL="285750" indent="-285750">
              <a:buFont typeface="Arial" panose="020B0604020202020204" pitchFamily="34" charset="0"/>
              <a:buChar char="•"/>
            </a:pPr>
            <a:r>
              <a:rPr lang="en-US" sz="2400" dirty="0"/>
              <a:t>Governmental Affairs | ACT Passed, APRT Position, </a:t>
            </a:r>
          </a:p>
        </p:txBody>
      </p:sp>
    </p:spTree>
    <p:extLst>
      <p:ext uri="{BB962C8B-B14F-4D97-AF65-F5344CB8AC3E}">
        <p14:creationId xmlns:p14="http://schemas.microsoft.com/office/powerpoint/2010/main" val="1159766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CBA8A-35F3-427A-95BF-302DB308347D}"/>
              </a:ext>
            </a:extLst>
          </p:cNvPr>
          <p:cNvSpPr>
            <a:spLocks noGrp="1"/>
          </p:cNvSpPr>
          <p:nvPr>
            <p:ph type="title"/>
          </p:nvPr>
        </p:nvSpPr>
        <p:spPr>
          <a:xfrm>
            <a:off x="0" y="7911"/>
            <a:ext cx="10515600" cy="1325563"/>
          </a:xfrm>
        </p:spPr>
        <p:txBody>
          <a:bodyPr/>
          <a:lstStyle/>
          <a:p>
            <a:r>
              <a:rPr lang="en-US" dirty="0"/>
              <a:t>Delegate-  Laura Packard</a:t>
            </a:r>
            <a:br>
              <a:rPr lang="en-US" dirty="0"/>
            </a:br>
            <a:r>
              <a:rPr lang="en-US" dirty="0"/>
              <a:t>Delegate Elect- Dustin Goodman </a:t>
            </a:r>
          </a:p>
        </p:txBody>
      </p:sp>
      <p:pic>
        <p:nvPicPr>
          <p:cNvPr id="5" name="Picture 4">
            <a:extLst>
              <a:ext uri="{FF2B5EF4-FFF2-40B4-BE49-F238E27FC236}">
                <a16:creationId xmlns:a16="http://schemas.microsoft.com/office/drawing/2014/main" id="{8515E536-27A6-40E4-B90E-95B8F53011F2}"/>
              </a:ext>
            </a:extLst>
          </p:cNvPr>
          <p:cNvPicPr>
            <a:picLocks noChangeAspect="1"/>
          </p:cNvPicPr>
          <p:nvPr/>
        </p:nvPicPr>
        <p:blipFill>
          <a:blip r:embed="rId3"/>
          <a:stretch>
            <a:fillRect/>
          </a:stretch>
        </p:blipFill>
        <p:spPr>
          <a:xfrm>
            <a:off x="7978141" y="0"/>
            <a:ext cx="2070170" cy="2338370"/>
          </a:xfrm>
          <a:prstGeom prst="rect">
            <a:avLst/>
          </a:prstGeom>
        </p:spPr>
      </p:pic>
      <p:pic>
        <p:nvPicPr>
          <p:cNvPr id="8" name="Picture 7">
            <a:extLst>
              <a:ext uri="{FF2B5EF4-FFF2-40B4-BE49-F238E27FC236}">
                <a16:creationId xmlns:a16="http://schemas.microsoft.com/office/drawing/2014/main" id="{A68FE515-51CB-7E8E-0CC3-CA804A05F3D0}"/>
              </a:ext>
            </a:extLst>
          </p:cNvPr>
          <p:cNvPicPr>
            <a:picLocks noChangeAspect="1"/>
          </p:cNvPicPr>
          <p:nvPr/>
        </p:nvPicPr>
        <p:blipFill rotWithShape="1">
          <a:blip r:embed="rId4"/>
          <a:srcRect l="4917" t="35719" r="27333" b="4049"/>
          <a:stretch/>
        </p:blipFill>
        <p:spPr>
          <a:xfrm>
            <a:off x="10226040" y="7911"/>
            <a:ext cx="1965960" cy="2330459"/>
          </a:xfrm>
          <a:prstGeom prst="rect">
            <a:avLst/>
          </a:prstGeom>
        </p:spPr>
      </p:pic>
      <p:graphicFrame>
        <p:nvGraphicFramePr>
          <p:cNvPr id="9" name="Table 8">
            <a:extLst>
              <a:ext uri="{FF2B5EF4-FFF2-40B4-BE49-F238E27FC236}">
                <a16:creationId xmlns:a16="http://schemas.microsoft.com/office/drawing/2014/main" id="{8B66869A-4A58-2AC7-43D2-4D1B7FFA89B9}"/>
              </a:ext>
            </a:extLst>
          </p:cNvPr>
          <p:cNvGraphicFramePr>
            <a:graphicFrameLocks noGrp="1"/>
          </p:cNvGraphicFramePr>
          <p:nvPr>
            <p:extLst>
              <p:ext uri="{D42A27DB-BD31-4B8C-83A1-F6EECF244321}">
                <p14:modId xmlns:p14="http://schemas.microsoft.com/office/powerpoint/2010/main" val="610317631"/>
              </p:ext>
            </p:extLst>
          </p:nvPr>
        </p:nvGraphicFramePr>
        <p:xfrm>
          <a:off x="709683" y="2825086"/>
          <a:ext cx="9034819" cy="3452884"/>
        </p:xfrm>
        <a:graphic>
          <a:graphicData uri="http://schemas.openxmlformats.org/drawingml/2006/table">
            <a:tbl>
              <a:tblPr/>
              <a:tblGrid>
                <a:gridCol w="921033">
                  <a:extLst>
                    <a:ext uri="{9D8B030D-6E8A-4147-A177-3AD203B41FA5}">
                      <a16:colId xmlns:a16="http://schemas.microsoft.com/office/drawing/2014/main" val="572609899"/>
                    </a:ext>
                  </a:extLst>
                </a:gridCol>
                <a:gridCol w="1423788">
                  <a:extLst>
                    <a:ext uri="{9D8B030D-6E8A-4147-A177-3AD203B41FA5}">
                      <a16:colId xmlns:a16="http://schemas.microsoft.com/office/drawing/2014/main" val="3393573295"/>
                    </a:ext>
                  </a:extLst>
                </a:gridCol>
                <a:gridCol w="2790164">
                  <a:extLst>
                    <a:ext uri="{9D8B030D-6E8A-4147-A177-3AD203B41FA5}">
                      <a16:colId xmlns:a16="http://schemas.microsoft.com/office/drawing/2014/main" val="861930153"/>
                    </a:ext>
                  </a:extLst>
                </a:gridCol>
                <a:gridCol w="2544119">
                  <a:extLst>
                    <a:ext uri="{9D8B030D-6E8A-4147-A177-3AD203B41FA5}">
                      <a16:colId xmlns:a16="http://schemas.microsoft.com/office/drawing/2014/main" val="2082685663"/>
                    </a:ext>
                  </a:extLst>
                </a:gridCol>
                <a:gridCol w="1355715">
                  <a:extLst>
                    <a:ext uri="{9D8B030D-6E8A-4147-A177-3AD203B41FA5}">
                      <a16:colId xmlns:a16="http://schemas.microsoft.com/office/drawing/2014/main" val="351289480"/>
                    </a:ext>
                  </a:extLst>
                </a:gridCol>
              </a:tblGrid>
              <a:tr h="1233173">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rPr>
                        <a:t>06/23</a:t>
                      </a:r>
                      <a:endParaRPr lang="en-US"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rPr>
                        <a:t>Affiliate Toolkits for Revenue Sharing</a:t>
                      </a:r>
                      <a:endParaRPr lang="en-US"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rPr>
                        <a:t>Discussions about what is needed for the toolkits and further details about it means to be in “good standing” with the AARC. </a:t>
                      </a:r>
                      <a:endParaRPr lang="en-US"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rPr>
                        <a:t>N/A</a:t>
                      </a:r>
                      <a:endParaRPr lang="en-US"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rPr>
                        <a:t>October 2023</a:t>
                      </a:r>
                      <a:endParaRPr lang="en-US"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8354535"/>
                  </a:ext>
                </a:extLst>
              </a:tr>
              <a:tr h="1233173">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rPr>
                        <a:t>07/23</a:t>
                      </a:r>
                      <a:endParaRPr lang="en-US"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rPr>
                        <a:t>Financial Reporting Resources</a:t>
                      </a:r>
                      <a:endParaRPr lang="en-US"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rPr>
                        <a:t>Committee Working towards finding and implementing resources to help societies with their tri-annual reporting. </a:t>
                      </a:r>
                      <a:endParaRPr lang="en-US"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rPr>
                        <a:t>N/A</a:t>
                      </a:r>
                      <a:endParaRPr lang="en-US"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rPr>
                        <a:t>October 2023</a:t>
                      </a:r>
                      <a:endParaRPr lang="en-US"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2488969"/>
                  </a:ext>
                </a:extLst>
              </a:tr>
              <a:tr h="986538">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rPr>
                        <a:t>07/23</a:t>
                      </a:r>
                      <a:endParaRPr lang="en-US"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rPr>
                        <a:t>PACT Preparation</a:t>
                      </a:r>
                      <a:endParaRPr lang="en-US"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rPr>
                        <a:t>Working the the PACT and the legislative Chairs to prepare for meeting in DC.</a:t>
                      </a:r>
                      <a:endParaRPr lang="en-US"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Calibri" panose="020F0502020204030204" pitchFamily="34" charset="0"/>
                          <a:ea typeface="Calibri" panose="020F0502020204030204" pitchFamily="34" charset="0"/>
                        </a:rPr>
                        <a:t>Have contacted my congressional rep. Awaiting a response – upcoming meeting. </a:t>
                      </a:r>
                      <a:endParaRPr lang="en-US"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rPr>
                        <a:t>August 2023. </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4516668"/>
                  </a:ext>
                </a:extLst>
              </a:tr>
            </a:tbl>
          </a:graphicData>
        </a:graphic>
      </p:graphicFrame>
    </p:spTree>
    <p:extLst>
      <p:ext uri="{BB962C8B-B14F-4D97-AF65-F5344CB8AC3E}">
        <p14:creationId xmlns:p14="http://schemas.microsoft.com/office/powerpoint/2010/main" val="2958672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89432-95B0-4A35-A9BA-BC18172898E0}"/>
              </a:ext>
            </a:extLst>
          </p:cNvPr>
          <p:cNvSpPr>
            <a:spLocks noGrp="1"/>
          </p:cNvSpPr>
          <p:nvPr>
            <p:ph type="title"/>
          </p:nvPr>
        </p:nvSpPr>
        <p:spPr/>
        <p:txBody>
          <a:bodyPr/>
          <a:lstStyle/>
          <a:p>
            <a:r>
              <a:rPr lang="en-US" dirty="0"/>
              <a:t>Facilities- Laura Packard</a:t>
            </a:r>
          </a:p>
        </p:txBody>
      </p:sp>
      <p:sp>
        <p:nvSpPr>
          <p:cNvPr id="3" name="Content Placeholder 2">
            <a:extLst>
              <a:ext uri="{FF2B5EF4-FFF2-40B4-BE49-F238E27FC236}">
                <a16:creationId xmlns:a16="http://schemas.microsoft.com/office/drawing/2014/main" id="{B9569811-0B00-4F01-BD8C-A7A3A8D14E50}"/>
              </a:ext>
            </a:extLst>
          </p:cNvPr>
          <p:cNvSpPr>
            <a:spLocks noGrp="1"/>
          </p:cNvSpPr>
          <p:nvPr>
            <p:ph idx="1"/>
          </p:nvPr>
        </p:nvSpPr>
        <p:spPr>
          <a:xfrm>
            <a:off x="497006" y="2141537"/>
            <a:ext cx="10515600" cy="4351338"/>
          </a:xfrm>
        </p:spPr>
        <p:txBody>
          <a:bodyPr/>
          <a:lstStyle/>
          <a:p>
            <a:endParaRPr lang="en-US" dirty="0"/>
          </a:p>
          <a:p>
            <a:endParaRPr lang="en-US" dirty="0"/>
          </a:p>
          <a:p>
            <a:endParaRPr lang="en-US" dirty="0"/>
          </a:p>
        </p:txBody>
      </p:sp>
      <p:pic>
        <p:nvPicPr>
          <p:cNvPr id="4" name="Picture 3">
            <a:extLst>
              <a:ext uri="{FF2B5EF4-FFF2-40B4-BE49-F238E27FC236}">
                <a16:creationId xmlns:a16="http://schemas.microsoft.com/office/drawing/2014/main" id="{8A3718B1-9EDC-1BFD-C923-12D1594F9514}"/>
              </a:ext>
            </a:extLst>
          </p:cNvPr>
          <p:cNvPicPr>
            <a:picLocks noChangeAspect="1"/>
          </p:cNvPicPr>
          <p:nvPr/>
        </p:nvPicPr>
        <p:blipFill>
          <a:blip r:embed="rId3"/>
          <a:stretch>
            <a:fillRect/>
          </a:stretch>
        </p:blipFill>
        <p:spPr>
          <a:xfrm>
            <a:off x="9590297" y="215000"/>
            <a:ext cx="1995515" cy="2257901"/>
          </a:xfrm>
          <a:prstGeom prst="rect">
            <a:avLst/>
          </a:prstGeom>
        </p:spPr>
      </p:pic>
      <p:sp>
        <p:nvSpPr>
          <p:cNvPr id="8" name="TextBox 7">
            <a:extLst>
              <a:ext uri="{FF2B5EF4-FFF2-40B4-BE49-F238E27FC236}">
                <a16:creationId xmlns:a16="http://schemas.microsoft.com/office/drawing/2014/main" id="{DE6BB377-877F-19B2-2C3E-81ED4B1674CE}"/>
              </a:ext>
            </a:extLst>
          </p:cNvPr>
          <p:cNvSpPr txBox="1"/>
          <p:nvPr/>
        </p:nvSpPr>
        <p:spPr>
          <a:xfrm>
            <a:off x="1422778" y="1732728"/>
            <a:ext cx="7734869" cy="4093428"/>
          </a:xfrm>
          <a:prstGeom prst="rect">
            <a:avLst/>
          </a:prstGeom>
          <a:noFill/>
        </p:spPr>
        <p:txBody>
          <a:bodyPr wrap="square">
            <a:spAutoFit/>
          </a:bodyPr>
          <a:lstStyle/>
          <a:p>
            <a:pPr algn="ctr"/>
            <a:r>
              <a:rPr lang="en-US" sz="2000" b="1" dirty="0"/>
              <a:t>FALL RETREAT</a:t>
            </a:r>
          </a:p>
          <a:p>
            <a:endParaRPr lang="en-US" sz="2000" b="1" dirty="0"/>
          </a:p>
          <a:p>
            <a:endParaRPr lang="en-US" sz="2000" b="1" dirty="0"/>
          </a:p>
          <a:p>
            <a:r>
              <a:rPr lang="en-US" sz="2000" b="1" dirty="0"/>
              <a:t>Location: La Crosse </a:t>
            </a:r>
          </a:p>
          <a:p>
            <a:endParaRPr lang="en-US" sz="2000" b="1" dirty="0"/>
          </a:p>
          <a:p>
            <a:r>
              <a:rPr lang="en-US" sz="2000" b="1" dirty="0"/>
              <a:t>Dates: Monday October 2 – Tuesday October 3</a:t>
            </a:r>
          </a:p>
          <a:p>
            <a:endParaRPr lang="en-US" sz="2000" b="1" dirty="0"/>
          </a:p>
          <a:p>
            <a:r>
              <a:rPr lang="en-US" sz="2000" b="1" dirty="0"/>
              <a:t>Monday – Half workday with Dinner and Team Building Event to follow. </a:t>
            </a:r>
          </a:p>
          <a:p>
            <a:endParaRPr lang="en-US" sz="2000" b="1" dirty="0"/>
          </a:p>
          <a:p>
            <a:r>
              <a:rPr lang="en-US" sz="2000" b="1" dirty="0"/>
              <a:t>Tuesday – Full workday with Breakfast and Lunch at meeting.  District Event.</a:t>
            </a:r>
          </a:p>
          <a:p>
            <a:endParaRPr lang="en-US" sz="2000" b="1" dirty="0"/>
          </a:p>
          <a:p>
            <a:r>
              <a:rPr lang="en-US" sz="2000" b="1" dirty="0"/>
              <a:t>Wednesday - Safe Travels</a:t>
            </a:r>
          </a:p>
        </p:txBody>
      </p:sp>
    </p:spTree>
    <p:extLst>
      <p:ext uri="{BB962C8B-B14F-4D97-AF65-F5344CB8AC3E}">
        <p14:creationId xmlns:p14="http://schemas.microsoft.com/office/powerpoint/2010/main" val="13209928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F3D32-F76F-1C89-5343-076CC8180BED}"/>
              </a:ext>
            </a:extLst>
          </p:cNvPr>
          <p:cNvSpPr>
            <a:spLocks noGrp="1"/>
          </p:cNvSpPr>
          <p:nvPr>
            <p:ph type="title"/>
          </p:nvPr>
        </p:nvSpPr>
        <p:spPr>
          <a:xfrm>
            <a:off x="581722" y="119799"/>
            <a:ext cx="10515600" cy="315912"/>
          </a:xfrm>
        </p:spPr>
        <p:txBody>
          <a:bodyPr>
            <a:normAutofit fontScale="90000"/>
          </a:bodyPr>
          <a:lstStyle/>
          <a:p>
            <a:r>
              <a:rPr lang="en-US" dirty="0"/>
              <a:t>Monday, Oct 2</a:t>
            </a:r>
            <a:r>
              <a:rPr lang="en-US" baseline="30000" dirty="0"/>
              <a:t>nd</a:t>
            </a:r>
            <a:r>
              <a:rPr lang="en-US" dirty="0"/>
              <a:t> – Western TC Campus TBD</a:t>
            </a:r>
          </a:p>
        </p:txBody>
      </p:sp>
      <p:sp>
        <p:nvSpPr>
          <p:cNvPr id="3" name="Content Placeholder 2">
            <a:extLst>
              <a:ext uri="{FF2B5EF4-FFF2-40B4-BE49-F238E27FC236}">
                <a16:creationId xmlns:a16="http://schemas.microsoft.com/office/drawing/2014/main" id="{6D018700-87A0-CF05-3EE2-BCB959C9C857}"/>
              </a:ext>
            </a:extLst>
          </p:cNvPr>
          <p:cNvSpPr>
            <a:spLocks noGrp="1"/>
          </p:cNvSpPr>
          <p:nvPr>
            <p:ph idx="1"/>
          </p:nvPr>
        </p:nvSpPr>
        <p:spPr>
          <a:xfrm>
            <a:off x="289932" y="646771"/>
            <a:ext cx="11563814" cy="5965902"/>
          </a:xfrm>
        </p:spPr>
        <p:txBody>
          <a:bodyPr>
            <a:normAutofit fontScale="77500" lnSpcReduction="20000"/>
          </a:bodyPr>
          <a:lstStyle/>
          <a:p>
            <a:pPr marL="0" marR="0" indent="0">
              <a:lnSpc>
                <a:spcPct val="107000"/>
              </a:lnSpc>
              <a:spcBef>
                <a:spcPts val="0"/>
              </a:spcBef>
              <a:spcAft>
                <a:spcPts val="800"/>
              </a:spcAft>
              <a:buNone/>
            </a:pPr>
            <a:r>
              <a:rPr lang="en-US" sz="2800" b="1" dirty="0">
                <a:effectLst/>
                <a:latin typeface="Calibri" panose="020F0502020204030204" pitchFamily="34" charset="0"/>
                <a:ea typeface="Calibri" panose="020F0502020204030204" pitchFamily="34" charset="0"/>
                <a:cs typeface="Times New Roman" panose="02020603050405020304" pitchFamily="18" charset="0"/>
              </a:rPr>
              <a:t>1230-1300:</a:t>
            </a:r>
            <a:r>
              <a:rPr lang="en-US" sz="2800" dirty="0">
                <a:effectLst/>
                <a:latin typeface="Calibri" panose="020F0502020204030204" pitchFamily="34" charset="0"/>
                <a:ea typeface="Calibri" panose="020F0502020204030204" pitchFamily="34" charset="0"/>
                <a:cs typeface="Times New Roman" panose="02020603050405020304" pitchFamily="18" charset="0"/>
              </a:rPr>
              <a:t>   Arrive at Western Technical College for the retreat to begin. Parking passes will be shared prior to the retreat.</a:t>
            </a:r>
          </a:p>
          <a:p>
            <a:pPr marL="0" marR="0" indent="0">
              <a:lnSpc>
                <a:spcPct val="107000"/>
              </a:lnSpc>
              <a:spcBef>
                <a:spcPts val="0"/>
              </a:spcBef>
              <a:spcAft>
                <a:spcPts val="0"/>
              </a:spcAft>
              <a:buNone/>
            </a:pPr>
            <a:r>
              <a:rPr lang="en-US" sz="2800" b="1" dirty="0">
                <a:effectLst/>
                <a:latin typeface="Calibri" panose="020F0502020204030204" pitchFamily="34" charset="0"/>
                <a:ea typeface="Calibri" panose="020F0502020204030204" pitchFamily="34" charset="0"/>
                <a:cs typeface="Times New Roman" panose="02020603050405020304" pitchFamily="18" charset="0"/>
              </a:rPr>
              <a:t>1300-1400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None/>
            </a:pPr>
            <a:r>
              <a:rPr lang="en-US" b="1" dirty="0">
                <a:latin typeface="Calibri" panose="020F0502020204030204" pitchFamily="34" charset="0"/>
                <a:ea typeface="Calibri" panose="020F0502020204030204" pitchFamily="34" charset="0"/>
                <a:cs typeface="Times New Roman" panose="02020603050405020304" pitchFamily="18" charset="0"/>
              </a:rPr>
              <a:t>AARC speaker TBD- Heather Wilden Arranging </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800" b="1" dirty="0">
                <a:effectLst/>
                <a:latin typeface="Calibri" panose="020F0502020204030204" pitchFamily="34" charset="0"/>
                <a:ea typeface="Calibri" panose="020F0502020204030204" pitchFamily="34" charset="0"/>
                <a:cs typeface="Times New Roman" panose="02020603050405020304" pitchFamily="18" charset="0"/>
              </a:rPr>
              <a:t>1400-1500</a:t>
            </a:r>
          </a:p>
          <a:p>
            <a:pPr marL="0" marR="0" indent="0">
              <a:lnSpc>
                <a:spcPct val="107000"/>
              </a:lnSpc>
              <a:spcBef>
                <a:spcPts val="0"/>
              </a:spcBef>
              <a:spcAft>
                <a:spcPts val="800"/>
              </a:spcAft>
              <a:buNone/>
            </a:pPr>
            <a:r>
              <a:rPr lang="en-US" b="1" dirty="0">
                <a:latin typeface="Calibri" panose="020F0502020204030204" pitchFamily="34" charset="0"/>
                <a:ea typeface="Calibri" panose="020F0502020204030204" pitchFamily="34" charset="0"/>
                <a:cs typeface="Times New Roman" panose="02020603050405020304" pitchFamily="18" charset="0"/>
              </a:rPr>
              <a:t>Teri Miller AARC VP of Internal Affairs</a:t>
            </a:r>
          </a:p>
          <a:p>
            <a:pPr marL="0" marR="0" indent="0">
              <a:lnSpc>
                <a:spcPct val="107000"/>
              </a:lnSpc>
              <a:spcBef>
                <a:spcPts val="0"/>
              </a:spcBef>
              <a:spcAft>
                <a:spcPts val="800"/>
              </a:spcAft>
              <a:buNone/>
            </a:pPr>
            <a:r>
              <a:rPr lang="en-US" sz="2800" b="1" dirty="0">
                <a:effectLst/>
                <a:latin typeface="Calibri" panose="020F0502020204030204" pitchFamily="34" charset="0"/>
                <a:ea typeface="Calibri" panose="020F0502020204030204" pitchFamily="34" charset="0"/>
                <a:cs typeface="Times New Roman" panose="02020603050405020304" pitchFamily="18" charset="0"/>
              </a:rPr>
              <a:t>	</a:t>
            </a:r>
            <a:r>
              <a:rPr lang="en-US" sz="2800" dirty="0">
                <a:effectLst/>
                <a:latin typeface="Calibri" panose="020F0502020204030204" pitchFamily="34" charset="0"/>
                <a:ea typeface="Calibri" panose="020F0502020204030204" pitchFamily="34" charset="0"/>
                <a:cs typeface="Times New Roman" panose="02020603050405020304" pitchFamily="18" charset="0"/>
              </a:rPr>
              <a:t>-HOSA, student involvement, and WSRC student chapter opportunity</a:t>
            </a:r>
          </a:p>
          <a:p>
            <a:pPr marL="0" marR="0" indent="0">
              <a:lnSpc>
                <a:spcPct val="107000"/>
              </a:lnSpc>
              <a:spcBef>
                <a:spcPts val="0"/>
              </a:spcBef>
              <a:spcAft>
                <a:spcPts val="800"/>
              </a:spcAft>
              <a:buNone/>
            </a:pPr>
            <a:r>
              <a:rPr lang="en-US" sz="2800" b="1" dirty="0">
                <a:effectLst/>
                <a:latin typeface="Calibri" panose="020F0502020204030204" pitchFamily="34" charset="0"/>
                <a:ea typeface="Calibri" panose="020F0502020204030204" pitchFamily="34" charset="0"/>
                <a:cs typeface="Times New Roman" panose="02020603050405020304" pitchFamily="18" charset="0"/>
              </a:rPr>
              <a:t>1500-1600</a:t>
            </a:r>
          </a:p>
          <a:p>
            <a:pPr marL="0" marR="0" indent="0">
              <a:lnSpc>
                <a:spcPct val="107000"/>
              </a:lnSpc>
              <a:spcBef>
                <a:spcPts val="0"/>
              </a:spcBef>
              <a:spcAft>
                <a:spcPts val="800"/>
              </a:spcAft>
              <a:buNone/>
            </a:pPr>
            <a:r>
              <a:rPr lang="en-US" sz="2800" b="1" dirty="0">
                <a:effectLst/>
                <a:latin typeface="Calibri" panose="020F0502020204030204" pitchFamily="34" charset="0"/>
                <a:ea typeface="Calibri" panose="020F0502020204030204" pitchFamily="34" charset="0"/>
                <a:cs typeface="Times New Roman" panose="02020603050405020304" pitchFamily="18" charset="0"/>
              </a:rPr>
              <a:t>BOD discussion on what was just shared:</a:t>
            </a:r>
          </a:p>
          <a:p>
            <a:pPr marL="800100" lvl="1" indent="-342900">
              <a:lnSpc>
                <a:spcPct val="107000"/>
              </a:lnSpc>
              <a:spcBef>
                <a:spcPts val="0"/>
              </a:spcBef>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HOSA and more student involvement/state chapter</a:t>
            </a:r>
          </a:p>
          <a:p>
            <a:pPr marL="800100" lvl="1" indent="-342900">
              <a:lnSpc>
                <a:spcPct val="107000"/>
              </a:lnSpc>
              <a:spcBef>
                <a:spcPts val="0"/>
              </a:spcBef>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How to model our plan with AARC. </a:t>
            </a:r>
          </a:p>
          <a:p>
            <a:pPr marL="800100" lvl="1" indent="-342900">
              <a:lnSpc>
                <a:spcPct val="107000"/>
              </a:lnSpc>
              <a:spcBef>
                <a:spcPts val="0"/>
              </a:spcBef>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Discuss Summit Award items.</a:t>
            </a:r>
          </a:p>
          <a:p>
            <a:pPr marR="0" indent="0">
              <a:lnSpc>
                <a:spcPct val="107000"/>
              </a:lnSpc>
              <a:spcBef>
                <a:spcPts val="0"/>
              </a:spcBef>
              <a:spcAft>
                <a:spcPts val="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800"/>
              </a:spcAft>
              <a:buNone/>
            </a:pPr>
            <a:r>
              <a:rPr lang="en-US" sz="2800" b="1" dirty="0">
                <a:effectLst/>
                <a:latin typeface="Calibri" panose="020F0502020204030204" pitchFamily="34" charset="0"/>
                <a:ea typeface="Calibri" panose="020F0502020204030204" pitchFamily="34" charset="0"/>
                <a:cs typeface="Times New Roman" panose="02020603050405020304" pitchFamily="18" charset="0"/>
              </a:rPr>
              <a:t>1600:</a:t>
            </a:r>
            <a:r>
              <a:rPr lang="en-US" sz="2800" dirty="0">
                <a:effectLst/>
                <a:latin typeface="Calibri" panose="020F0502020204030204" pitchFamily="34" charset="0"/>
                <a:ea typeface="Calibri" panose="020F0502020204030204" pitchFamily="34" charset="0"/>
                <a:cs typeface="Times New Roman" panose="02020603050405020304" pitchFamily="18" charset="0"/>
              </a:rPr>
              <a:t> Check-in to hotel.      </a:t>
            </a:r>
          </a:p>
          <a:p>
            <a:pPr marL="0" marR="0" indent="0">
              <a:lnSpc>
                <a:spcPct val="107000"/>
              </a:lnSpc>
              <a:spcBef>
                <a:spcPts val="0"/>
              </a:spcBef>
              <a:spcAft>
                <a:spcPts val="800"/>
              </a:spcAft>
              <a:buNone/>
            </a:pPr>
            <a:r>
              <a:rPr lang="en-US" sz="2800" b="1" dirty="0">
                <a:effectLst/>
                <a:latin typeface="Calibri" panose="020F0502020204030204" pitchFamily="34" charset="0"/>
                <a:ea typeface="Calibri" panose="020F0502020204030204" pitchFamily="34" charset="0"/>
                <a:cs typeface="Times New Roman" panose="02020603050405020304" pitchFamily="18" charset="0"/>
              </a:rPr>
              <a:t>1700-1830:</a:t>
            </a:r>
            <a:r>
              <a:rPr lang="en-US" sz="2800" dirty="0">
                <a:effectLst/>
                <a:latin typeface="Calibri" panose="020F0502020204030204" pitchFamily="34" charset="0"/>
                <a:ea typeface="Calibri" panose="020F0502020204030204" pitchFamily="34" charset="0"/>
                <a:cs typeface="Times New Roman" panose="02020603050405020304" pitchFamily="18" charset="0"/>
              </a:rPr>
              <a:t> BOD Dinner    </a:t>
            </a:r>
          </a:p>
          <a:p>
            <a:pPr marL="0" marR="0" indent="0">
              <a:lnSpc>
                <a:spcPct val="107000"/>
              </a:lnSpc>
              <a:spcBef>
                <a:spcPts val="0"/>
              </a:spcBef>
              <a:spcAft>
                <a:spcPts val="800"/>
              </a:spcAft>
              <a:buNone/>
            </a:pPr>
            <a:r>
              <a:rPr lang="en-US" sz="2800" b="1" dirty="0">
                <a:effectLst/>
                <a:latin typeface="Calibri" panose="020F0502020204030204" pitchFamily="34" charset="0"/>
                <a:ea typeface="Calibri" panose="020F0502020204030204" pitchFamily="34" charset="0"/>
                <a:cs typeface="Times New Roman" panose="02020603050405020304" pitchFamily="18" charset="0"/>
              </a:rPr>
              <a:t>1830-2100:</a:t>
            </a:r>
            <a:r>
              <a:rPr lang="en-US" sz="2800" dirty="0">
                <a:effectLst/>
                <a:latin typeface="Calibri" panose="020F0502020204030204" pitchFamily="34" charset="0"/>
                <a:ea typeface="Calibri" panose="020F0502020204030204" pitchFamily="34" charset="0"/>
                <a:cs typeface="Times New Roman" panose="02020603050405020304" pitchFamily="18" charset="0"/>
              </a:rPr>
              <a:t>  BOD Networking Event &amp; Team Building Activity. </a:t>
            </a:r>
          </a:p>
          <a:p>
            <a:endParaRPr lang="en-US" dirty="0"/>
          </a:p>
        </p:txBody>
      </p:sp>
    </p:spTree>
    <p:extLst>
      <p:ext uri="{BB962C8B-B14F-4D97-AF65-F5344CB8AC3E}">
        <p14:creationId xmlns:p14="http://schemas.microsoft.com/office/powerpoint/2010/main" val="2182002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E1669-D16B-674E-5B8E-7327687494D4}"/>
              </a:ext>
            </a:extLst>
          </p:cNvPr>
          <p:cNvSpPr>
            <a:spLocks noGrp="1"/>
          </p:cNvSpPr>
          <p:nvPr>
            <p:ph type="title"/>
          </p:nvPr>
        </p:nvSpPr>
        <p:spPr>
          <a:xfrm>
            <a:off x="258336" y="97496"/>
            <a:ext cx="10515600" cy="315912"/>
          </a:xfrm>
        </p:spPr>
        <p:txBody>
          <a:bodyPr>
            <a:normAutofit fontScale="90000"/>
          </a:bodyPr>
          <a:lstStyle/>
          <a:p>
            <a:r>
              <a:rPr lang="en-US" dirty="0"/>
              <a:t>Tuesday, Oct 3</a:t>
            </a:r>
            <a:r>
              <a:rPr lang="en-US" baseline="30000" dirty="0"/>
              <a:t>rd</a:t>
            </a:r>
            <a:r>
              <a:rPr lang="en-US" dirty="0"/>
              <a:t> – Western TC Campus TBD</a:t>
            </a:r>
          </a:p>
        </p:txBody>
      </p:sp>
      <p:sp>
        <p:nvSpPr>
          <p:cNvPr id="3" name="Content Placeholder 2">
            <a:extLst>
              <a:ext uri="{FF2B5EF4-FFF2-40B4-BE49-F238E27FC236}">
                <a16:creationId xmlns:a16="http://schemas.microsoft.com/office/drawing/2014/main" id="{7907A97D-A8DB-E5E7-3AF8-2EBB771021AA}"/>
              </a:ext>
            </a:extLst>
          </p:cNvPr>
          <p:cNvSpPr>
            <a:spLocks noGrp="1"/>
          </p:cNvSpPr>
          <p:nvPr>
            <p:ph idx="1"/>
          </p:nvPr>
        </p:nvSpPr>
        <p:spPr>
          <a:xfrm>
            <a:off x="178419" y="591014"/>
            <a:ext cx="11864897" cy="6169489"/>
          </a:xfrm>
        </p:spPr>
        <p:txBody>
          <a:bodyPr>
            <a:normAutofit fontScale="70000" lnSpcReduction="20000"/>
          </a:bodyPr>
          <a:lstStyle/>
          <a:p>
            <a:pPr marL="0" marR="0" indent="0">
              <a:lnSpc>
                <a:spcPct val="107000"/>
              </a:lnSpc>
              <a:spcBef>
                <a:spcPts val="0"/>
              </a:spcBef>
              <a:spcAft>
                <a:spcPts val="800"/>
              </a:spcAft>
              <a:buNone/>
            </a:pPr>
            <a:r>
              <a:rPr lang="en-US" sz="2800" b="1" dirty="0">
                <a:effectLst/>
                <a:latin typeface="Calibri" panose="020F0502020204030204" pitchFamily="34" charset="0"/>
                <a:ea typeface="Calibri" panose="020F0502020204030204" pitchFamily="34" charset="0"/>
                <a:cs typeface="Times New Roman" panose="02020603050405020304" pitchFamily="18" charset="0"/>
              </a:rPr>
              <a:t>0830-0900:</a:t>
            </a:r>
            <a:r>
              <a:rPr lang="en-US" sz="2800" dirty="0">
                <a:effectLst/>
                <a:latin typeface="Calibri" panose="020F0502020204030204" pitchFamily="34" charset="0"/>
                <a:ea typeface="Calibri" panose="020F0502020204030204" pitchFamily="34" charset="0"/>
                <a:cs typeface="Times New Roman" panose="02020603050405020304" pitchFamily="18" charset="0"/>
              </a:rPr>
              <a:t> Breakfast provided at Western TC campus</a:t>
            </a:r>
          </a:p>
          <a:p>
            <a:pPr marL="0" marR="0" indent="0">
              <a:lnSpc>
                <a:spcPct val="107000"/>
              </a:lnSpc>
              <a:spcBef>
                <a:spcPts val="0"/>
              </a:spcBef>
              <a:spcAft>
                <a:spcPts val="800"/>
              </a:spcAft>
              <a:buNone/>
            </a:pPr>
            <a:r>
              <a:rPr lang="en-US" sz="2800" b="1" dirty="0">
                <a:effectLst/>
                <a:latin typeface="Calibri" panose="020F0502020204030204" pitchFamily="34" charset="0"/>
                <a:ea typeface="Calibri" panose="020F0502020204030204" pitchFamily="34" charset="0"/>
                <a:cs typeface="Times New Roman" panose="02020603050405020304" pitchFamily="18" charset="0"/>
              </a:rPr>
              <a:t>0900-1200: </a:t>
            </a:r>
            <a:r>
              <a:rPr lang="en-US" sz="2800" i="1" dirty="0">
                <a:effectLst/>
                <a:latin typeface="Calibri" panose="020F0502020204030204" pitchFamily="34" charset="0"/>
                <a:ea typeface="Calibri" panose="020F0502020204030204" pitchFamily="34" charset="0"/>
                <a:cs typeface="Times New Roman" panose="02020603050405020304" pitchFamily="18" charset="0"/>
              </a:rPr>
              <a:t>(Check out of hotel prior to meeting. Check out is 11am, but you may be able to request a late checkout of 12. The Radisson can hold baggage if needed.)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Bef>
                <a:spcPts val="0"/>
              </a:spcBef>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Small group work: Transparency, Policies and procedures of roles, gameplans for each role, orientations, etc.</a:t>
            </a:r>
          </a:p>
          <a:p>
            <a:pPr marL="800100" lvl="1" indent="-342900">
              <a:lnSpc>
                <a:spcPct val="107000"/>
              </a:lnSpc>
              <a:spcBef>
                <a:spcPts val="0"/>
              </a:spcBef>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Small group work continued:  Social media, membership drives, outreach</a:t>
            </a:r>
          </a:p>
          <a:p>
            <a:pPr marL="800100" lvl="1" indent="-342900">
              <a:lnSpc>
                <a:spcPct val="107000"/>
              </a:lnSpc>
              <a:spcBef>
                <a:spcPts val="0"/>
              </a:spcBef>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Other chairs and roles continue with the previous bullet point items and/or seek other role goals/improvements.</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800" b="1" dirty="0">
                <a:effectLst/>
                <a:latin typeface="Calibri" panose="020F0502020204030204" pitchFamily="34" charset="0"/>
                <a:ea typeface="Calibri" panose="020F0502020204030204" pitchFamily="34" charset="0"/>
                <a:cs typeface="Times New Roman" panose="02020603050405020304" pitchFamily="18" charset="0"/>
              </a:rPr>
              <a:t>1200-1300:</a:t>
            </a:r>
            <a:r>
              <a:rPr lang="en-US" sz="2800" dirty="0">
                <a:effectLst/>
                <a:latin typeface="Calibri" panose="020F0502020204030204" pitchFamily="34" charset="0"/>
                <a:ea typeface="Calibri" panose="020F0502020204030204" pitchFamily="34" charset="0"/>
                <a:cs typeface="Times New Roman" panose="02020603050405020304" pitchFamily="18" charset="0"/>
              </a:rPr>
              <a:t> Lunch provided. </a:t>
            </a:r>
          </a:p>
          <a:p>
            <a:pPr marL="0" marR="0" indent="0">
              <a:lnSpc>
                <a:spcPct val="107000"/>
              </a:lnSpc>
              <a:spcBef>
                <a:spcPts val="0"/>
              </a:spcBef>
              <a:spcAft>
                <a:spcPts val="800"/>
              </a:spcAft>
              <a:buNone/>
            </a:pPr>
            <a:r>
              <a:rPr lang="en-US" sz="2800" b="1" dirty="0">
                <a:effectLst/>
                <a:latin typeface="Calibri" panose="020F0502020204030204" pitchFamily="34" charset="0"/>
                <a:ea typeface="Calibri" panose="020F0502020204030204" pitchFamily="34" charset="0"/>
                <a:cs typeface="Times New Roman" panose="02020603050405020304" pitchFamily="18" charset="0"/>
              </a:rPr>
              <a:t>1230-1300:  </a:t>
            </a:r>
          </a:p>
          <a:p>
            <a:pPr marL="0" marR="0" indent="0">
              <a:lnSpc>
                <a:spcPct val="107000"/>
              </a:lnSpc>
              <a:spcBef>
                <a:spcPts val="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Discuss Board meeting structure based on AARC leadership bootcamp suggestions/presentation.</a:t>
            </a:r>
          </a:p>
          <a:p>
            <a:pPr marL="0" marR="0" indent="0">
              <a:lnSpc>
                <a:spcPct val="107000"/>
              </a:lnSpc>
              <a:spcBef>
                <a:spcPts val="0"/>
              </a:spcBef>
              <a:spcAft>
                <a:spcPts val="800"/>
              </a:spcAft>
              <a:buNone/>
            </a:pPr>
            <a:r>
              <a:rPr lang="en-US" sz="2800" b="1" dirty="0">
                <a:effectLst/>
                <a:latin typeface="Calibri" panose="020F0502020204030204" pitchFamily="34" charset="0"/>
                <a:ea typeface="Calibri" panose="020F0502020204030204" pitchFamily="34" charset="0"/>
                <a:cs typeface="Times New Roman" panose="02020603050405020304" pitchFamily="18" charset="0"/>
              </a:rPr>
              <a:t>1300-1400: </a:t>
            </a:r>
            <a:r>
              <a:rPr lang="en-US" dirty="0">
                <a:effectLst/>
                <a:latin typeface="Calibri" panose="020F0502020204030204" pitchFamily="34" charset="0"/>
                <a:ea typeface="Calibri" panose="020F0502020204030204" pitchFamily="34" charset="0"/>
                <a:cs typeface="Times New Roman" panose="02020603050405020304" pitchFamily="18" charset="0"/>
              </a:rPr>
              <a:t>Guest Speaker/Q&amp;A to help </a:t>
            </a:r>
            <a:r>
              <a:rPr lang="en-US" dirty="0">
                <a:latin typeface="Calibri" panose="020F0502020204030204" pitchFamily="34" charset="0"/>
                <a:ea typeface="Calibri" panose="020F0502020204030204" pitchFamily="34" charset="0"/>
                <a:cs typeface="Times New Roman" panose="02020603050405020304" pitchFamily="18" charset="0"/>
              </a:rPr>
              <a:t>further advance </a:t>
            </a:r>
            <a:r>
              <a:rPr lang="en-US" dirty="0">
                <a:effectLst/>
                <a:latin typeface="Calibri" panose="020F0502020204030204" pitchFamily="34" charset="0"/>
                <a:ea typeface="Calibri" panose="020F0502020204030204" pitchFamily="34" charset="0"/>
                <a:cs typeface="Times New Roman" panose="02020603050405020304" pitchFamily="18" charset="0"/>
              </a:rPr>
              <a:t>our fundraising</a:t>
            </a:r>
          </a:p>
          <a:p>
            <a:pPr marL="0" marR="0" indent="0">
              <a:lnSpc>
                <a:spcPct val="107000"/>
              </a:lnSpc>
              <a:spcBef>
                <a:spcPts val="0"/>
              </a:spcBef>
              <a:spcAft>
                <a:spcPts val="800"/>
              </a:spcAft>
              <a:buNone/>
            </a:pPr>
            <a:r>
              <a:rPr lang="en-US" sz="2800" b="1" dirty="0">
                <a:effectLst/>
                <a:latin typeface="Calibri" panose="020F0502020204030204" pitchFamily="34" charset="0"/>
                <a:ea typeface="Calibri" panose="020F0502020204030204" pitchFamily="34" charset="0"/>
                <a:cs typeface="Times New Roman" panose="02020603050405020304" pitchFamily="18" charset="0"/>
              </a:rPr>
              <a:t>1400-1530 </a:t>
            </a:r>
            <a:r>
              <a:rPr lang="en-US" sz="2800" dirty="0">
                <a:effectLst/>
                <a:latin typeface="Calibri" panose="020F0502020204030204" pitchFamily="34" charset="0"/>
                <a:ea typeface="Calibri" panose="020F0502020204030204" pitchFamily="34" charset="0"/>
                <a:cs typeface="Times New Roman" panose="02020603050405020304" pitchFamily="18" charset="0"/>
              </a:rPr>
              <a:t>Discuss and finalize RC week plan. </a:t>
            </a:r>
          </a:p>
          <a:p>
            <a:pPr marL="800100" lvl="1" indent="-342900">
              <a:lnSpc>
                <a:spcPct val="107000"/>
              </a:lnSpc>
              <a:spcBef>
                <a:spcPts val="0"/>
              </a:spcBef>
              <a:spcAft>
                <a:spcPts val="800"/>
              </a:spcAft>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Large group discussion items: Social media ideas, Student involvement, More RT involvement, etc..</a:t>
            </a:r>
          </a:p>
          <a:p>
            <a:pPr marL="0" marR="0" indent="0">
              <a:lnSpc>
                <a:spcPct val="107000"/>
              </a:lnSpc>
              <a:spcBef>
                <a:spcPts val="0"/>
              </a:spcBef>
              <a:spcAft>
                <a:spcPts val="800"/>
              </a:spcAft>
              <a:buNone/>
            </a:pPr>
            <a:r>
              <a:rPr lang="en-US" b="1" dirty="0">
                <a:latin typeface="Calibri" panose="020F0502020204030204" pitchFamily="34" charset="0"/>
                <a:ea typeface="Calibri" panose="020F0502020204030204" pitchFamily="34" charset="0"/>
                <a:cs typeface="Times New Roman" panose="02020603050405020304" pitchFamily="18" charset="0"/>
              </a:rPr>
              <a:t>Approximately around 1530-1600</a:t>
            </a:r>
            <a:r>
              <a:rPr lang="en-US" sz="2800" b="1" dirty="0">
                <a:effectLst/>
                <a:latin typeface="Calibri" panose="020F0502020204030204" pitchFamily="34" charset="0"/>
                <a:ea typeface="Calibri" panose="020F0502020204030204" pitchFamily="34" charset="0"/>
                <a:cs typeface="Times New Roman" panose="02020603050405020304" pitchFamily="18" charset="0"/>
              </a:rPr>
              <a:t> </a:t>
            </a:r>
            <a:r>
              <a:rPr lang="en-US" sz="2800" dirty="0">
                <a:effectLst/>
                <a:latin typeface="Calibri" panose="020F0502020204030204" pitchFamily="34" charset="0"/>
                <a:ea typeface="Calibri" panose="020F0502020204030204" pitchFamily="34" charset="0"/>
                <a:cs typeface="Times New Roman" panose="02020603050405020304" pitchFamily="18" charset="0"/>
              </a:rPr>
              <a:t>BOD meeting</a:t>
            </a:r>
          </a:p>
          <a:p>
            <a:pPr marL="0" marR="0" indent="0">
              <a:lnSpc>
                <a:spcPct val="107000"/>
              </a:lnSpc>
              <a:spcBef>
                <a:spcPts val="0"/>
              </a:spcBef>
              <a:spcAft>
                <a:spcPts val="800"/>
              </a:spcAft>
              <a:buNone/>
            </a:pPr>
            <a:r>
              <a:rPr lang="en-US" b="1" dirty="0">
                <a:latin typeface="Calibri" panose="020F0502020204030204" pitchFamily="34" charset="0"/>
                <a:ea typeface="Calibri" panose="020F0502020204030204" pitchFamily="34" charset="0"/>
                <a:cs typeface="Times New Roman" panose="02020603050405020304" pitchFamily="18" charset="0"/>
              </a:rPr>
              <a:t>Evening District 6 gathering and dinner-  Approximately 1800</a:t>
            </a:r>
          </a:p>
          <a:p>
            <a:pPr>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Dr.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Dareaux</a:t>
            </a:r>
            <a:r>
              <a:rPr lang="en-US" sz="2800" dirty="0">
                <a:effectLst/>
                <a:latin typeface="Calibri" panose="020F0502020204030204" pitchFamily="34" charset="0"/>
                <a:ea typeface="Calibri" panose="020F0502020204030204" pitchFamily="34" charset="0"/>
                <a:cs typeface="Times New Roman" panose="02020603050405020304" pitchFamily="18" charset="0"/>
              </a:rPr>
              <a:t> Gundersen Health System,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Tezspire</a:t>
            </a:r>
            <a:r>
              <a:rPr lang="en-US" sz="2800" dirty="0">
                <a:effectLst/>
                <a:latin typeface="Calibri" panose="020F0502020204030204" pitchFamily="34" charset="0"/>
                <a:ea typeface="Calibri" panose="020F0502020204030204" pitchFamily="34" charset="0"/>
                <a:cs typeface="Times New Roman" panose="02020603050405020304" pitchFamily="18" charset="0"/>
              </a:rPr>
              <a:t> presentation at the Waterfront restaurant (walking </a:t>
            </a:r>
            <a:r>
              <a:rPr lang="en-US" dirty="0">
                <a:latin typeface="Calibri" panose="020F0502020204030204" pitchFamily="34" charset="0"/>
                <a:ea typeface="Calibri" panose="020F0502020204030204" pitchFamily="34" charset="0"/>
                <a:cs typeface="Times New Roman" panose="02020603050405020304" pitchFamily="18" charset="0"/>
              </a:rPr>
              <a:t>distance from Radisson). All District 6 RTs will be invited to come and meet the board. Thanks to Dr. Mahr for arranging.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a:p>
            <a:pPr marL="0" indent="0">
              <a:buNone/>
            </a:pPr>
            <a:r>
              <a:rPr lang="en-US" dirty="0"/>
              <a:t>Other options: community service</a:t>
            </a:r>
          </a:p>
        </p:txBody>
      </p:sp>
    </p:spTree>
    <p:extLst>
      <p:ext uri="{BB962C8B-B14F-4D97-AF65-F5344CB8AC3E}">
        <p14:creationId xmlns:p14="http://schemas.microsoft.com/office/powerpoint/2010/main" val="1715894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0D5B7-554B-4472-9092-D96A775E019C}"/>
              </a:ext>
            </a:extLst>
          </p:cNvPr>
          <p:cNvSpPr>
            <a:spLocks noGrp="1"/>
          </p:cNvSpPr>
          <p:nvPr>
            <p:ph type="title"/>
          </p:nvPr>
        </p:nvSpPr>
        <p:spPr>
          <a:xfrm>
            <a:off x="170597" y="-34460"/>
            <a:ext cx="10515600" cy="1325563"/>
          </a:xfrm>
        </p:spPr>
        <p:txBody>
          <a:bodyPr/>
          <a:lstStyle/>
          <a:p>
            <a:r>
              <a:rPr lang="en-US" dirty="0"/>
              <a:t>District 1- Megan </a:t>
            </a:r>
            <a:r>
              <a:rPr lang="en-US" dirty="0" err="1"/>
              <a:t>Ryba</a:t>
            </a:r>
            <a:endParaRPr lang="en-US" dirty="0"/>
          </a:p>
        </p:txBody>
      </p:sp>
      <p:pic>
        <p:nvPicPr>
          <p:cNvPr id="4" name="Picture 3">
            <a:extLst>
              <a:ext uri="{FF2B5EF4-FFF2-40B4-BE49-F238E27FC236}">
                <a16:creationId xmlns:a16="http://schemas.microsoft.com/office/drawing/2014/main" id="{DA3036C1-D7EA-4C26-8142-FAFFBAF393C4}"/>
              </a:ext>
            </a:extLst>
          </p:cNvPr>
          <p:cNvPicPr>
            <a:picLocks noChangeAspect="1"/>
          </p:cNvPicPr>
          <p:nvPr/>
        </p:nvPicPr>
        <p:blipFill>
          <a:blip r:embed="rId3"/>
          <a:stretch>
            <a:fillRect/>
          </a:stretch>
        </p:blipFill>
        <p:spPr>
          <a:xfrm>
            <a:off x="9968681" y="251083"/>
            <a:ext cx="1773529" cy="2354334"/>
          </a:xfrm>
          <a:prstGeom prst="rect">
            <a:avLst/>
          </a:prstGeom>
        </p:spPr>
      </p:pic>
      <p:pic>
        <p:nvPicPr>
          <p:cNvPr id="5" name="Picture 4">
            <a:extLst>
              <a:ext uri="{FF2B5EF4-FFF2-40B4-BE49-F238E27FC236}">
                <a16:creationId xmlns:a16="http://schemas.microsoft.com/office/drawing/2014/main" id="{37436436-0AE1-42CE-A765-D2C658EB5123}"/>
              </a:ext>
            </a:extLst>
          </p:cNvPr>
          <p:cNvPicPr>
            <a:picLocks noChangeAspect="1"/>
          </p:cNvPicPr>
          <p:nvPr/>
        </p:nvPicPr>
        <p:blipFill rotWithShape="1">
          <a:blip r:embed="rId4"/>
          <a:srcRect r="50000" b="31440"/>
          <a:stretch/>
        </p:blipFill>
        <p:spPr>
          <a:xfrm>
            <a:off x="9811603" y="2864606"/>
            <a:ext cx="2209800" cy="2951701"/>
          </a:xfrm>
          <a:prstGeom prst="rect">
            <a:avLst/>
          </a:prstGeom>
        </p:spPr>
      </p:pic>
      <p:sp>
        <p:nvSpPr>
          <p:cNvPr id="6" name="TextBox 5">
            <a:extLst>
              <a:ext uri="{FF2B5EF4-FFF2-40B4-BE49-F238E27FC236}">
                <a16:creationId xmlns:a16="http://schemas.microsoft.com/office/drawing/2014/main" id="{53C12263-633A-43ED-8E30-9F4551FD550B}"/>
              </a:ext>
            </a:extLst>
          </p:cNvPr>
          <p:cNvSpPr txBox="1"/>
          <p:nvPr/>
        </p:nvSpPr>
        <p:spPr>
          <a:xfrm>
            <a:off x="989902" y="6276008"/>
            <a:ext cx="11629938" cy="261610"/>
          </a:xfrm>
          <a:prstGeom prst="rect">
            <a:avLst/>
          </a:prstGeom>
          <a:noFill/>
        </p:spPr>
        <p:txBody>
          <a:bodyPr wrap="square" rtlCol="0">
            <a:spAutoFit/>
          </a:bodyPr>
          <a:lstStyle/>
          <a:p>
            <a:r>
              <a:rPr lang="en-US" sz="1100" b="0" i="0" dirty="0">
                <a:solidFill>
                  <a:srgbClr val="2A2A2A"/>
                </a:solidFill>
                <a:effectLst/>
                <a:latin typeface="Montserrat" panose="00000500000000000000" pitchFamily="2" charset="0"/>
              </a:rPr>
              <a:t>Counties of Douglas, Bayfield, Ashland, Burnette, Washburn, Sawyer, Polk, Barron, Rusk, St. Croix, Dunn, Chippewa, Pierce, Pepin and </a:t>
            </a:r>
            <a:r>
              <a:rPr lang="en-US" sz="1100" b="0" i="0" dirty="0" err="1">
                <a:solidFill>
                  <a:srgbClr val="2A2A2A"/>
                </a:solidFill>
                <a:effectLst/>
                <a:latin typeface="Montserrat" panose="00000500000000000000" pitchFamily="2" charset="0"/>
              </a:rPr>
              <a:t>Eau</a:t>
            </a:r>
            <a:r>
              <a:rPr lang="en-US" sz="1100" b="0" i="0" dirty="0">
                <a:solidFill>
                  <a:srgbClr val="2A2A2A"/>
                </a:solidFill>
                <a:effectLst/>
                <a:latin typeface="Montserrat" panose="00000500000000000000" pitchFamily="2" charset="0"/>
              </a:rPr>
              <a:t> Claire</a:t>
            </a:r>
            <a:endParaRPr lang="en-US" sz="1100" dirty="0"/>
          </a:p>
        </p:txBody>
      </p:sp>
      <p:sp>
        <p:nvSpPr>
          <p:cNvPr id="7" name="Content Placeholder 6">
            <a:extLst>
              <a:ext uri="{FF2B5EF4-FFF2-40B4-BE49-F238E27FC236}">
                <a16:creationId xmlns:a16="http://schemas.microsoft.com/office/drawing/2014/main" id="{6293B65C-0DD1-4903-96E9-D52908AA198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9097838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CD75F7A-C2CA-DD30-580B-CADDC253B65F}"/>
              </a:ext>
            </a:extLst>
          </p:cNvPr>
          <p:cNvSpPr txBox="1">
            <a:spLocks/>
          </p:cNvSpPr>
          <p:nvPr/>
        </p:nvSpPr>
        <p:spPr>
          <a:xfrm>
            <a:off x="-601980" y="252094"/>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District 2- Nick Goldberg</a:t>
            </a:r>
          </a:p>
        </p:txBody>
      </p:sp>
      <p:sp>
        <p:nvSpPr>
          <p:cNvPr id="7" name="TextBox 6">
            <a:extLst>
              <a:ext uri="{FF2B5EF4-FFF2-40B4-BE49-F238E27FC236}">
                <a16:creationId xmlns:a16="http://schemas.microsoft.com/office/drawing/2014/main" id="{DD20159F-C07C-3965-EB12-940D8350E51B}"/>
              </a:ext>
            </a:extLst>
          </p:cNvPr>
          <p:cNvSpPr txBox="1"/>
          <p:nvPr/>
        </p:nvSpPr>
        <p:spPr>
          <a:xfrm>
            <a:off x="1149291" y="6362070"/>
            <a:ext cx="10058399"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2A2A2A"/>
                </a:solidFill>
                <a:effectLst/>
                <a:latin typeface="Montserrat" panose="00000500000000000000" pitchFamily="2" charset="0"/>
              </a:rPr>
              <a:t>Counties of Iron, Vilas, Price, Oneida, Lincoln, Langlade, Taylor, Marathon, Clark, Wood, Portage, Waupaca, Adams and Waushara</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E9431B7-8BF1-522E-6557-C6916DCB2FDC}"/>
              </a:ext>
            </a:extLst>
          </p:cNvPr>
          <p:cNvPicPr>
            <a:picLocks noChangeAspect="1"/>
          </p:cNvPicPr>
          <p:nvPr/>
        </p:nvPicPr>
        <p:blipFill rotWithShape="1">
          <a:blip r:embed="rId3"/>
          <a:srcRect l="31053" r="15986" b="28342"/>
          <a:stretch/>
        </p:blipFill>
        <p:spPr>
          <a:xfrm>
            <a:off x="9722840" y="2557453"/>
            <a:ext cx="1761688" cy="2887681"/>
          </a:xfrm>
          <a:prstGeom prst="rect">
            <a:avLst/>
          </a:prstGeom>
        </p:spPr>
      </p:pic>
    </p:spTree>
    <p:extLst>
      <p:ext uri="{BB962C8B-B14F-4D97-AF65-F5344CB8AC3E}">
        <p14:creationId xmlns:p14="http://schemas.microsoft.com/office/powerpoint/2010/main" val="2137647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39BAB-FB2F-44D8-AFAD-E3D5B5C7E284}"/>
              </a:ext>
            </a:extLst>
          </p:cNvPr>
          <p:cNvSpPr>
            <a:spLocks noGrp="1"/>
          </p:cNvSpPr>
          <p:nvPr>
            <p:ph type="title"/>
          </p:nvPr>
        </p:nvSpPr>
        <p:spPr/>
        <p:txBody>
          <a:bodyPr/>
          <a:lstStyle/>
          <a:p>
            <a:r>
              <a:rPr lang="en-US" dirty="0"/>
              <a:t>Call to Order-</a:t>
            </a:r>
          </a:p>
        </p:txBody>
      </p:sp>
      <p:sp>
        <p:nvSpPr>
          <p:cNvPr id="3" name="Content Placeholder 2">
            <a:extLst>
              <a:ext uri="{FF2B5EF4-FFF2-40B4-BE49-F238E27FC236}">
                <a16:creationId xmlns:a16="http://schemas.microsoft.com/office/drawing/2014/main" id="{A79991DE-38A1-4140-BE3B-D8D50F0066F8}"/>
              </a:ext>
            </a:extLst>
          </p:cNvPr>
          <p:cNvSpPr>
            <a:spLocks noGrp="1"/>
          </p:cNvSpPr>
          <p:nvPr>
            <p:ph idx="1"/>
          </p:nvPr>
        </p:nvSpPr>
        <p:spPr/>
        <p:txBody>
          <a:bodyPr/>
          <a:lstStyle/>
          <a:p>
            <a:endParaRPr lang="en-US" dirty="0"/>
          </a:p>
          <a:p>
            <a:endParaRPr lang="en-US" dirty="0"/>
          </a:p>
        </p:txBody>
      </p:sp>
      <p:pic>
        <p:nvPicPr>
          <p:cNvPr id="4" name="Picture 3">
            <a:extLst>
              <a:ext uri="{FF2B5EF4-FFF2-40B4-BE49-F238E27FC236}">
                <a16:creationId xmlns:a16="http://schemas.microsoft.com/office/drawing/2014/main" id="{8507BC88-F41D-4E6C-97CC-27C81F3A2567}"/>
              </a:ext>
            </a:extLst>
          </p:cNvPr>
          <p:cNvPicPr>
            <a:picLocks noChangeAspect="1"/>
          </p:cNvPicPr>
          <p:nvPr/>
        </p:nvPicPr>
        <p:blipFill>
          <a:blip r:embed="rId3"/>
          <a:stretch>
            <a:fillRect/>
          </a:stretch>
        </p:blipFill>
        <p:spPr>
          <a:xfrm>
            <a:off x="4527332" y="2640873"/>
            <a:ext cx="6543675" cy="3381375"/>
          </a:xfrm>
          <a:prstGeom prst="rect">
            <a:avLst/>
          </a:prstGeom>
        </p:spPr>
      </p:pic>
    </p:spTree>
    <p:extLst>
      <p:ext uri="{BB962C8B-B14F-4D97-AF65-F5344CB8AC3E}">
        <p14:creationId xmlns:p14="http://schemas.microsoft.com/office/powerpoint/2010/main" val="5628788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07294-96C9-4D7E-B3F9-76C714497344}"/>
              </a:ext>
            </a:extLst>
          </p:cNvPr>
          <p:cNvSpPr>
            <a:spLocks noGrp="1"/>
          </p:cNvSpPr>
          <p:nvPr>
            <p:ph type="title"/>
          </p:nvPr>
        </p:nvSpPr>
        <p:spPr/>
        <p:txBody>
          <a:bodyPr/>
          <a:lstStyle/>
          <a:p>
            <a:r>
              <a:rPr lang="en-US" dirty="0"/>
              <a:t>District 3- Angela Troxell </a:t>
            </a:r>
          </a:p>
        </p:txBody>
      </p:sp>
      <p:pic>
        <p:nvPicPr>
          <p:cNvPr id="4" name="Picture 3">
            <a:extLst>
              <a:ext uri="{FF2B5EF4-FFF2-40B4-BE49-F238E27FC236}">
                <a16:creationId xmlns:a16="http://schemas.microsoft.com/office/drawing/2014/main" id="{4514786B-7DF2-4971-9192-0A3C6080516A}"/>
              </a:ext>
            </a:extLst>
          </p:cNvPr>
          <p:cNvPicPr>
            <a:picLocks noChangeAspect="1"/>
          </p:cNvPicPr>
          <p:nvPr/>
        </p:nvPicPr>
        <p:blipFill rotWithShape="1">
          <a:blip r:embed="rId3"/>
          <a:srcRect b="36551"/>
          <a:stretch/>
        </p:blipFill>
        <p:spPr>
          <a:xfrm>
            <a:off x="8971154" y="293717"/>
            <a:ext cx="1968048" cy="2063692"/>
          </a:xfrm>
          <a:prstGeom prst="rect">
            <a:avLst/>
          </a:prstGeom>
        </p:spPr>
      </p:pic>
      <p:sp>
        <p:nvSpPr>
          <p:cNvPr id="11" name="Content Placeholder 10">
            <a:extLst>
              <a:ext uri="{FF2B5EF4-FFF2-40B4-BE49-F238E27FC236}">
                <a16:creationId xmlns:a16="http://schemas.microsoft.com/office/drawing/2014/main" id="{7E70C38E-413E-42EC-BE04-7BECD24196E7}"/>
              </a:ext>
            </a:extLst>
          </p:cNvPr>
          <p:cNvSpPr>
            <a:spLocks noGrp="1"/>
          </p:cNvSpPr>
          <p:nvPr>
            <p:ph idx="1"/>
          </p:nvPr>
        </p:nvSpPr>
        <p:spPr/>
        <p:txBody>
          <a:bodyPr/>
          <a:lstStyle/>
          <a:p>
            <a:pPr marL="0" indent="0">
              <a:buNone/>
            </a:pPr>
            <a:endParaRPr lang="en-US" dirty="0"/>
          </a:p>
        </p:txBody>
      </p:sp>
      <p:sp>
        <p:nvSpPr>
          <p:cNvPr id="13" name="TextBox 12">
            <a:extLst>
              <a:ext uri="{FF2B5EF4-FFF2-40B4-BE49-F238E27FC236}">
                <a16:creationId xmlns:a16="http://schemas.microsoft.com/office/drawing/2014/main" id="{7EBCA56F-6512-45D4-9E83-F6D5686960EB}"/>
              </a:ext>
            </a:extLst>
          </p:cNvPr>
          <p:cNvSpPr txBox="1"/>
          <p:nvPr/>
        </p:nvSpPr>
        <p:spPr>
          <a:xfrm>
            <a:off x="943759" y="6348839"/>
            <a:ext cx="10515601"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2A2A2A"/>
                </a:solidFill>
                <a:effectLst/>
                <a:latin typeface="Montserrat" panose="00000500000000000000" pitchFamily="2" charset="0"/>
              </a:rPr>
              <a:t>Counties of Forest, Florence, Marinette, Oconto, Menomonie, Shawano, Door, Outagamie, Brown, Kewaunee, Winnebago, Calumet, Manitowoc, Fond du Lac and Sheboygan</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6098C623-6E67-45D4-BC15-DB390E85582F}"/>
              </a:ext>
            </a:extLst>
          </p:cNvPr>
          <p:cNvPicPr>
            <a:picLocks noChangeAspect="1"/>
          </p:cNvPicPr>
          <p:nvPr/>
        </p:nvPicPr>
        <p:blipFill rotWithShape="1">
          <a:blip r:embed="rId4"/>
          <a:srcRect l="50000" t="10684" b="22599"/>
          <a:stretch/>
        </p:blipFill>
        <p:spPr>
          <a:xfrm>
            <a:off x="9068490" y="2785145"/>
            <a:ext cx="2082534" cy="2994869"/>
          </a:xfrm>
          <a:prstGeom prst="rect">
            <a:avLst/>
          </a:prstGeom>
        </p:spPr>
      </p:pic>
    </p:spTree>
    <p:extLst>
      <p:ext uri="{BB962C8B-B14F-4D97-AF65-F5344CB8AC3E}">
        <p14:creationId xmlns:p14="http://schemas.microsoft.com/office/powerpoint/2010/main" val="9413643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B87B3-458A-4128-8381-C50EB33F2DBD}"/>
              </a:ext>
            </a:extLst>
          </p:cNvPr>
          <p:cNvSpPr>
            <a:spLocks noGrp="1"/>
          </p:cNvSpPr>
          <p:nvPr>
            <p:ph type="title"/>
          </p:nvPr>
        </p:nvSpPr>
        <p:spPr>
          <a:xfrm>
            <a:off x="185862" y="505985"/>
            <a:ext cx="10515600" cy="1325563"/>
          </a:xfrm>
        </p:spPr>
        <p:txBody>
          <a:bodyPr>
            <a:normAutofit/>
          </a:bodyPr>
          <a:lstStyle/>
          <a:p>
            <a:r>
              <a:rPr lang="en-US" dirty="0"/>
              <a:t>District 4- Shanna Schuele</a:t>
            </a:r>
            <a:br>
              <a:rPr lang="en-US" dirty="0"/>
            </a:br>
            <a:endParaRPr lang="en-US" dirty="0"/>
          </a:p>
        </p:txBody>
      </p:sp>
      <p:sp>
        <p:nvSpPr>
          <p:cNvPr id="8" name="TextBox 7">
            <a:extLst>
              <a:ext uri="{FF2B5EF4-FFF2-40B4-BE49-F238E27FC236}">
                <a16:creationId xmlns:a16="http://schemas.microsoft.com/office/drawing/2014/main" id="{989EE857-12E3-4E38-ADDE-78B0CCC21108}"/>
              </a:ext>
            </a:extLst>
          </p:cNvPr>
          <p:cNvSpPr txBox="1"/>
          <p:nvPr/>
        </p:nvSpPr>
        <p:spPr>
          <a:xfrm>
            <a:off x="3136784" y="6281014"/>
            <a:ext cx="6094602"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818181"/>
                </a:solidFill>
                <a:effectLst/>
                <a:latin typeface="Montserrat" panose="00000500000000000000" pitchFamily="2" charset="0"/>
              </a:rPr>
              <a:t>Counties of Washington, Ozaukee, Waukesha, Milwaukee, Racine and Kenosha</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5FF415A-FD87-46F3-8228-A485FEA90117}"/>
              </a:ext>
            </a:extLst>
          </p:cNvPr>
          <p:cNvPicPr>
            <a:picLocks noChangeAspect="1"/>
          </p:cNvPicPr>
          <p:nvPr/>
        </p:nvPicPr>
        <p:blipFill rotWithShape="1">
          <a:blip r:embed="rId3"/>
          <a:srcRect l="47794" t="47011" r="8038"/>
          <a:stretch/>
        </p:blipFill>
        <p:spPr>
          <a:xfrm>
            <a:off x="9877431" y="2838610"/>
            <a:ext cx="2128707" cy="2639692"/>
          </a:xfrm>
          <a:prstGeom prst="rect">
            <a:avLst/>
          </a:prstGeom>
        </p:spPr>
      </p:pic>
      <p:pic>
        <p:nvPicPr>
          <p:cNvPr id="5" name="Picture 4">
            <a:extLst>
              <a:ext uri="{FF2B5EF4-FFF2-40B4-BE49-F238E27FC236}">
                <a16:creationId xmlns:a16="http://schemas.microsoft.com/office/drawing/2014/main" id="{C655B30B-B244-B301-DB42-CBA2E75550A3}"/>
              </a:ext>
            </a:extLst>
          </p:cNvPr>
          <p:cNvPicPr>
            <a:picLocks noChangeAspect="1"/>
          </p:cNvPicPr>
          <p:nvPr/>
        </p:nvPicPr>
        <p:blipFill>
          <a:blip r:embed="rId4"/>
          <a:stretch>
            <a:fillRect/>
          </a:stretch>
        </p:blipFill>
        <p:spPr>
          <a:xfrm>
            <a:off x="9883795" y="260198"/>
            <a:ext cx="2122343" cy="2211705"/>
          </a:xfrm>
          <a:prstGeom prst="rect">
            <a:avLst/>
          </a:prstGeom>
        </p:spPr>
      </p:pic>
      <p:sp>
        <p:nvSpPr>
          <p:cNvPr id="3" name="TextBox 2">
            <a:extLst>
              <a:ext uri="{FF2B5EF4-FFF2-40B4-BE49-F238E27FC236}">
                <a16:creationId xmlns:a16="http://schemas.microsoft.com/office/drawing/2014/main" id="{E9FFDB6B-A534-09B4-B9DF-3290686E56B7}"/>
              </a:ext>
            </a:extLst>
          </p:cNvPr>
          <p:cNvSpPr txBox="1"/>
          <p:nvPr/>
        </p:nvSpPr>
        <p:spPr>
          <a:xfrm>
            <a:off x="0" y="1764393"/>
            <a:ext cx="5182784" cy="4647426"/>
          </a:xfrm>
          <a:prstGeom prst="rect">
            <a:avLst/>
          </a:prstGeom>
          <a:noFill/>
        </p:spPr>
        <p:txBody>
          <a:bodyPr wrap="square" rtlCol="0">
            <a:spAutoFit/>
          </a:bodyPr>
          <a:lstStyle/>
          <a:p>
            <a:r>
              <a:rPr lang="en-US" sz="2000" b="1" dirty="0"/>
              <a:t>Student Liaison </a:t>
            </a:r>
          </a:p>
          <a:p>
            <a:r>
              <a:rPr lang="en-US" sz="2000" dirty="0"/>
              <a:t>Amber Cato- MATC student </a:t>
            </a:r>
            <a:endParaRPr lang="en-US" sz="2000" b="1" dirty="0"/>
          </a:p>
          <a:p>
            <a:endParaRPr lang="en-US" sz="2000" b="1" dirty="0"/>
          </a:p>
          <a:p>
            <a:r>
              <a:rPr lang="en-US" sz="2000" b="1" dirty="0"/>
              <a:t>Event planning </a:t>
            </a:r>
          </a:p>
          <a:p>
            <a:pPr marL="342900" indent="-342900">
              <a:buFont typeface="Arial" panose="020B0604020202020204" pitchFamily="34" charset="0"/>
              <a:buChar char="•"/>
            </a:pPr>
            <a:r>
              <a:rPr lang="en-US" sz="2000" dirty="0"/>
              <a:t>WSRC Adult symposium</a:t>
            </a:r>
          </a:p>
          <a:p>
            <a:pPr marL="800100" lvl="1" indent="-342900">
              <a:buFont typeface="Wingdings" panose="05000000000000000000" pitchFamily="2" charset="2"/>
              <a:buChar char="Ø"/>
            </a:pPr>
            <a:r>
              <a:rPr lang="en-US" sz="2000" dirty="0"/>
              <a:t>Registration OPEN. </a:t>
            </a:r>
          </a:p>
          <a:p>
            <a:pPr marL="800100" lvl="1" indent="-342900">
              <a:buFont typeface="Wingdings" panose="05000000000000000000" pitchFamily="2" charset="2"/>
              <a:buChar char="Ø"/>
            </a:pPr>
            <a:r>
              <a:rPr lang="en-US" sz="2000" dirty="0"/>
              <a:t>5 CEUs </a:t>
            </a:r>
          </a:p>
          <a:p>
            <a:pPr lvl="1"/>
            <a:endParaRPr lang="en-US" sz="2000" dirty="0"/>
          </a:p>
          <a:p>
            <a:r>
              <a:rPr lang="en-US" sz="2000" b="1" dirty="0"/>
              <a:t>Social Event </a:t>
            </a:r>
          </a:p>
          <a:p>
            <a:pPr marL="800100" lvl="1" indent="-342900">
              <a:buFont typeface="Arial" panose="020B0604020202020204" pitchFamily="34" charset="0"/>
              <a:buChar char="•"/>
            </a:pPr>
            <a:r>
              <a:rPr lang="en-US" sz="2000" dirty="0"/>
              <a:t>Hosted on August 10</a:t>
            </a:r>
            <a:r>
              <a:rPr lang="en-US" sz="2000" baseline="30000" dirty="0"/>
              <a:t>th</a:t>
            </a:r>
            <a:r>
              <a:rPr lang="en-US" sz="2000" dirty="0"/>
              <a:t>, Milkmen Baseball game</a:t>
            </a:r>
          </a:p>
          <a:p>
            <a:pPr marL="1257300" lvl="2" indent="-342900">
              <a:buFont typeface="Wingdings" panose="05000000000000000000" pitchFamily="2" charset="2"/>
              <a:buChar char="Ø"/>
            </a:pPr>
            <a:r>
              <a:rPr lang="en-US" sz="2000" dirty="0"/>
              <a:t>23 tickets purchased</a:t>
            </a:r>
          </a:p>
          <a:p>
            <a:pPr marL="1257300" lvl="2" indent="-342900">
              <a:buFont typeface="Wingdings" panose="05000000000000000000" pitchFamily="2" charset="2"/>
              <a:buChar char="Ø"/>
            </a:pPr>
            <a:r>
              <a:rPr lang="en-US" sz="2000" dirty="0"/>
              <a:t>Raised over $100 for scholarship fund.  </a:t>
            </a:r>
          </a:p>
          <a:p>
            <a:pPr lvl="1"/>
            <a:endParaRPr lang="en-US" sz="2400" baseline="30000" dirty="0"/>
          </a:p>
        </p:txBody>
      </p:sp>
      <p:pic>
        <p:nvPicPr>
          <p:cNvPr id="4" name="Picture 3">
            <a:extLst>
              <a:ext uri="{FF2B5EF4-FFF2-40B4-BE49-F238E27FC236}">
                <a16:creationId xmlns:a16="http://schemas.microsoft.com/office/drawing/2014/main" id="{4A497ED0-CF0D-1F7B-3B7B-2FB9D8825383}"/>
              </a:ext>
            </a:extLst>
          </p:cNvPr>
          <p:cNvPicPr>
            <a:picLocks noChangeAspect="1"/>
          </p:cNvPicPr>
          <p:nvPr/>
        </p:nvPicPr>
        <p:blipFill>
          <a:blip r:embed="rId5"/>
          <a:stretch>
            <a:fillRect/>
          </a:stretch>
        </p:blipFill>
        <p:spPr>
          <a:xfrm>
            <a:off x="4598010" y="1277570"/>
            <a:ext cx="5182784" cy="3693278"/>
          </a:xfrm>
          <a:prstGeom prst="rect">
            <a:avLst/>
          </a:prstGeom>
        </p:spPr>
      </p:pic>
    </p:spTree>
    <p:extLst>
      <p:ext uri="{BB962C8B-B14F-4D97-AF65-F5344CB8AC3E}">
        <p14:creationId xmlns:p14="http://schemas.microsoft.com/office/powerpoint/2010/main" val="6019872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AB97C-2413-C63B-A237-C77C175176C0}"/>
              </a:ext>
            </a:extLst>
          </p:cNvPr>
          <p:cNvSpPr>
            <a:spLocks noGrp="1"/>
          </p:cNvSpPr>
          <p:nvPr>
            <p:ph type="title"/>
          </p:nvPr>
        </p:nvSpPr>
        <p:spPr>
          <a:xfrm>
            <a:off x="72144" y="99589"/>
            <a:ext cx="10515600" cy="707103"/>
          </a:xfrm>
        </p:spPr>
        <p:txBody>
          <a:bodyPr>
            <a:normAutofit/>
          </a:bodyPr>
          <a:lstStyle/>
          <a:p>
            <a:r>
              <a:rPr lang="en-US" b="1" dirty="0">
                <a:solidFill>
                  <a:srgbClr val="002060"/>
                </a:solidFill>
              </a:rPr>
              <a:t>District 4 Report </a:t>
            </a:r>
          </a:p>
        </p:txBody>
      </p:sp>
      <p:sp>
        <p:nvSpPr>
          <p:cNvPr id="6" name="TextBox 5">
            <a:extLst>
              <a:ext uri="{FF2B5EF4-FFF2-40B4-BE49-F238E27FC236}">
                <a16:creationId xmlns:a16="http://schemas.microsoft.com/office/drawing/2014/main" id="{7DD41DE3-A3A0-2BA3-D5F0-25924A38D167}"/>
              </a:ext>
            </a:extLst>
          </p:cNvPr>
          <p:cNvSpPr txBox="1"/>
          <p:nvPr/>
        </p:nvSpPr>
        <p:spPr>
          <a:xfrm>
            <a:off x="292599" y="1793351"/>
            <a:ext cx="5182784" cy="4647426"/>
          </a:xfrm>
          <a:prstGeom prst="rect">
            <a:avLst/>
          </a:prstGeom>
          <a:noFill/>
        </p:spPr>
        <p:txBody>
          <a:bodyPr wrap="square" rtlCol="0">
            <a:spAutoFit/>
          </a:bodyPr>
          <a:lstStyle/>
          <a:p>
            <a:r>
              <a:rPr lang="en-US" sz="2000" b="1" dirty="0"/>
              <a:t>Student Liaison </a:t>
            </a:r>
          </a:p>
          <a:p>
            <a:r>
              <a:rPr lang="en-US" sz="2000" dirty="0"/>
              <a:t>Amber Cato- MATC student </a:t>
            </a:r>
            <a:endParaRPr lang="en-US" sz="2000" b="1" dirty="0"/>
          </a:p>
          <a:p>
            <a:endParaRPr lang="en-US" sz="2000" b="1" dirty="0"/>
          </a:p>
          <a:p>
            <a:r>
              <a:rPr lang="en-US" sz="2000" b="1" dirty="0"/>
              <a:t>Event planning </a:t>
            </a:r>
          </a:p>
          <a:p>
            <a:pPr marL="342900" indent="-342900">
              <a:buFont typeface="Arial" panose="020B0604020202020204" pitchFamily="34" charset="0"/>
              <a:buChar char="•"/>
            </a:pPr>
            <a:r>
              <a:rPr lang="en-US" sz="2000" dirty="0"/>
              <a:t>WSRC Adult symposium</a:t>
            </a:r>
          </a:p>
          <a:p>
            <a:pPr marL="800100" lvl="1" indent="-342900">
              <a:buFont typeface="Wingdings" panose="05000000000000000000" pitchFamily="2" charset="2"/>
              <a:buChar char="Ø"/>
            </a:pPr>
            <a:r>
              <a:rPr lang="en-US" sz="2000" dirty="0"/>
              <a:t>Registration OPEN. </a:t>
            </a:r>
          </a:p>
          <a:p>
            <a:pPr marL="800100" lvl="1" indent="-342900">
              <a:buFont typeface="Wingdings" panose="05000000000000000000" pitchFamily="2" charset="2"/>
              <a:buChar char="Ø"/>
            </a:pPr>
            <a:r>
              <a:rPr lang="en-US" sz="2000" dirty="0"/>
              <a:t>5 CEUs </a:t>
            </a:r>
          </a:p>
          <a:p>
            <a:pPr lvl="1"/>
            <a:endParaRPr lang="en-US" sz="2000" dirty="0"/>
          </a:p>
          <a:p>
            <a:r>
              <a:rPr lang="en-US" sz="2000" b="1" dirty="0"/>
              <a:t>Social Event </a:t>
            </a:r>
          </a:p>
          <a:p>
            <a:pPr marL="800100" lvl="1" indent="-342900">
              <a:buFont typeface="Arial" panose="020B0604020202020204" pitchFamily="34" charset="0"/>
              <a:buChar char="•"/>
            </a:pPr>
            <a:r>
              <a:rPr lang="en-US" sz="2000" dirty="0"/>
              <a:t>Hosted on August 10</a:t>
            </a:r>
            <a:r>
              <a:rPr lang="en-US" sz="2000" baseline="30000" dirty="0"/>
              <a:t>th</a:t>
            </a:r>
            <a:r>
              <a:rPr lang="en-US" sz="2000" dirty="0"/>
              <a:t>, Milkmen Baseball game</a:t>
            </a:r>
          </a:p>
          <a:p>
            <a:pPr marL="1257300" lvl="2" indent="-342900">
              <a:buFont typeface="Wingdings" panose="05000000000000000000" pitchFamily="2" charset="2"/>
              <a:buChar char="Ø"/>
            </a:pPr>
            <a:r>
              <a:rPr lang="en-US" sz="2000" dirty="0"/>
              <a:t>23 tickets purchased</a:t>
            </a:r>
          </a:p>
          <a:p>
            <a:pPr marL="1257300" lvl="2" indent="-342900">
              <a:buFont typeface="Wingdings" panose="05000000000000000000" pitchFamily="2" charset="2"/>
              <a:buChar char="Ø"/>
            </a:pPr>
            <a:r>
              <a:rPr lang="en-US" sz="2000" dirty="0"/>
              <a:t>Raised over $100 for scholarship fund.  </a:t>
            </a:r>
          </a:p>
          <a:p>
            <a:pPr lvl="1"/>
            <a:endParaRPr lang="en-US" sz="2400" baseline="30000" dirty="0"/>
          </a:p>
        </p:txBody>
      </p:sp>
      <p:pic>
        <p:nvPicPr>
          <p:cNvPr id="4" name="Picture 3">
            <a:extLst>
              <a:ext uri="{FF2B5EF4-FFF2-40B4-BE49-F238E27FC236}">
                <a16:creationId xmlns:a16="http://schemas.microsoft.com/office/drawing/2014/main" id="{C015477F-A1A1-E2FA-9FCA-10D018214CBB}"/>
              </a:ext>
            </a:extLst>
          </p:cNvPr>
          <p:cNvPicPr>
            <a:picLocks noChangeAspect="1"/>
          </p:cNvPicPr>
          <p:nvPr/>
        </p:nvPicPr>
        <p:blipFill>
          <a:blip r:embed="rId3"/>
          <a:stretch>
            <a:fillRect/>
          </a:stretch>
        </p:blipFill>
        <p:spPr>
          <a:xfrm>
            <a:off x="6716619" y="2158723"/>
            <a:ext cx="4292782" cy="3059058"/>
          </a:xfrm>
          <a:prstGeom prst="rect">
            <a:avLst/>
          </a:prstGeom>
        </p:spPr>
      </p:pic>
    </p:spTree>
    <p:extLst>
      <p:ext uri="{BB962C8B-B14F-4D97-AF65-F5344CB8AC3E}">
        <p14:creationId xmlns:p14="http://schemas.microsoft.com/office/powerpoint/2010/main" val="3987745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3C9410EA-7EAD-CD56-C127-3928CE7B0AF9}"/>
              </a:ext>
            </a:extLst>
          </p:cNvPr>
          <p:cNvSpPr txBox="1">
            <a:spLocks noChangeArrowheads="1"/>
          </p:cNvSpPr>
          <p:nvPr/>
        </p:nvSpPr>
        <p:spPr bwMode="auto">
          <a:xfrm>
            <a:off x="1459308" y="215731"/>
            <a:ext cx="10058400" cy="590475"/>
          </a:xfrm>
          <a:prstGeom prst="rect">
            <a:avLst/>
          </a:prstGeom>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70C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lIns="91440" tIns="45720" rIns="91440" bIns="45720" numCol="1" rtlCol="0" anchor="b" anchorCtr="0" compatLnSpc="1">
            <a:prstTxWarp prst="textNoShape">
              <a:avLst/>
            </a:prstTxWarp>
            <a:normAutofit fontScale="92500" lnSpcReduction="20000"/>
          </a:bodyPr>
          <a:lstStyle/>
          <a:p>
            <a:pPr marR="0" lvl="0" indent="0" defTabSz="914400" fontAlgn="base">
              <a:lnSpc>
                <a:spcPct val="85000"/>
              </a:lnSpc>
              <a:spcBef>
                <a:spcPct val="0"/>
              </a:spcBef>
              <a:spcAft>
                <a:spcPts val="600"/>
              </a:spcAft>
              <a:buClrTx/>
              <a:buSzTx/>
              <a:tabLst/>
            </a:pPr>
            <a:r>
              <a:rPr kumimoji="0" lang="en-US" altLang="en-US" sz="4800" b="1" i="0" u="none" strike="noStrike" kern="1200" cap="none" spc="-50" normalizeH="0" baseline="0" dirty="0">
                <a:ln>
                  <a:noFill/>
                </a:ln>
                <a:solidFill>
                  <a:srgbClr val="002060"/>
                </a:solidFill>
                <a:effectLst/>
                <a:latin typeface="+mj-lt"/>
                <a:ea typeface="+mj-ea"/>
                <a:cs typeface="+mj-cs"/>
              </a:rPr>
              <a:t>WSRC Adult Respiratory Care Symposium </a:t>
            </a:r>
            <a:endParaRPr kumimoji="0" lang="en-US" altLang="en-US" sz="4800" b="0" i="0" u="none" strike="noStrike" kern="1200" cap="none" spc="-50" normalizeH="0" baseline="0" dirty="0">
              <a:ln>
                <a:noFill/>
              </a:ln>
              <a:solidFill>
                <a:srgbClr val="002060"/>
              </a:solidFill>
              <a:effectLst/>
              <a:latin typeface="+mj-lt"/>
              <a:ea typeface="+mj-ea"/>
              <a:cs typeface="+mj-cs"/>
            </a:endParaRPr>
          </a:p>
        </p:txBody>
      </p:sp>
      <p:pic>
        <p:nvPicPr>
          <p:cNvPr id="1028" name="Picture 4">
            <a:extLst>
              <a:ext uri="{FF2B5EF4-FFF2-40B4-BE49-F238E27FC236}">
                <a16:creationId xmlns:a16="http://schemas.microsoft.com/office/drawing/2014/main" id="{E9741A01-9606-E38E-F640-23BDA781F6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844"/>
          <a:stretch/>
        </p:blipFill>
        <p:spPr bwMode="auto">
          <a:xfrm>
            <a:off x="394283" y="1805520"/>
            <a:ext cx="1849434" cy="2074124"/>
          </a:xfrm>
          <a:prstGeom prst="rect">
            <a:avLst/>
          </a:pr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Text Box 3">
            <a:extLst>
              <a:ext uri="{FF2B5EF4-FFF2-40B4-BE49-F238E27FC236}">
                <a16:creationId xmlns:a16="http://schemas.microsoft.com/office/drawing/2014/main" id="{4F056DC0-438D-F1D5-1DBB-0995F6218BB2}"/>
              </a:ext>
            </a:extLst>
          </p:cNvPr>
          <p:cNvSpPr txBox="1">
            <a:spLocks noChangeArrowheads="1"/>
          </p:cNvSpPr>
          <p:nvPr/>
        </p:nvSpPr>
        <p:spPr bwMode="auto">
          <a:xfrm>
            <a:off x="2184994" y="1714176"/>
            <a:ext cx="9760929" cy="4023360"/>
          </a:xfrm>
          <a:prstGeom prst="rect">
            <a:avLst/>
          </a:prstGeom>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lIns="0" tIns="45720" rIns="0" bIns="45720" numCol="1" rtlCol="0" anchorCtr="0" compatLnSpc="1">
            <a:prstTxWarp prst="textNoShape">
              <a:avLst/>
            </a:prstTxWarp>
            <a:normAutofit/>
          </a:bodyPr>
          <a:lstStyle/>
          <a:p>
            <a:pPr marR="0" lvl="0" defTabSz="914400" fontAlgn="base">
              <a:lnSpc>
                <a:spcPct val="90000"/>
              </a:lnSpc>
              <a:spcBef>
                <a:spcPct val="0"/>
              </a:spcBef>
              <a:spcAft>
                <a:spcPts val="600"/>
              </a:spcAft>
              <a:buClr>
                <a:schemeClr val="accent1"/>
              </a:buClr>
              <a:buSzTx/>
              <a:buFont typeface="Calibri" panose="020F0502020204030204" pitchFamily="34" charset="0"/>
              <a:tabLst/>
            </a:pPr>
            <a:r>
              <a:rPr lang="en-US" altLang="en-US" sz="1200" b="1" dirty="0">
                <a:solidFill>
                  <a:schemeClr val="tx1">
                    <a:lumMod val="75000"/>
                    <a:lumOff val="25000"/>
                  </a:schemeClr>
                </a:solidFill>
              </a:rPr>
              <a:t>Agenda: </a:t>
            </a:r>
          </a:p>
          <a:p>
            <a:pPr marR="0" lvl="0" defTabSz="914400" fontAlgn="base">
              <a:lnSpc>
                <a:spcPct val="90000"/>
              </a:lnSpc>
              <a:spcBef>
                <a:spcPct val="0"/>
              </a:spcBef>
              <a:spcAft>
                <a:spcPts val="600"/>
              </a:spcAft>
              <a:buClr>
                <a:schemeClr val="accent1"/>
              </a:buClr>
              <a:buSzTx/>
              <a:buFont typeface="Calibri" panose="020F0502020204030204" pitchFamily="34" charset="0"/>
              <a:tabLst/>
            </a:pPr>
            <a:r>
              <a:rPr kumimoji="0" lang="en-US" altLang="en-US" sz="1200" b="1" i="0" u="none" strike="noStrike" cap="none" normalizeH="0" baseline="0" dirty="0">
                <a:ln>
                  <a:noFill/>
                </a:ln>
                <a:solidFill>
                  <a:schemeClr val="tx1">
                    <a:lumMod val="75000"/>
                    <a:lumOff val="25000"/>
                  </a:schemeClr>
                </a:solidFill>
                <a:effectLst/>
              </a:rPr>
              <a:t>0730-750 </a:t>
            </a:r>
            <a:r>
              <a:rPr kumimoji="0" lang="en-US" altLang="en-US" sz="1200" i="0" u="none" strike="noStrike" cap="none" normalizeH="0" baseline="0" dirty="0">
                <a:ln>
                  <a:noFill/>
                </a:ln>
                <a:solidFill>
                  <a:schemeClr val="tx1">
                    <a:lumMod val="75000"/>
                    <a:lumOff val="25000"/>
                  </a:schemeClr>
                </a:solidFill>
                <a:effectLst/>
              </a:rPr>
              <a:t>Registration</a:t>
            </a:r>
            <a:r>
              <a:rPr kumimoji="0" lang="en-US" altLang="en-US" sz="1200" b="1" i="0" u="none" strike="noStrike" cap="none" normalizeH="0" baseline="0" dirty="0">
                <a:ln>
                  <a:noFill/>
                </a:ln>
                <a:solidFill>
                  <a:schemeClr val="tx1">
                    <a:lumMod val="75000"/>
                    <a:lumOff val="25000"/>
                  </a:schemeClr>
                </a:solidFill>
                <a:effectLst/>
              </a:rPr>
              <a:t> </a:t>
            </a:r>
          </a:p>
          <a:p>
            <a:pPr marR="0" lvl="0" defTabSz="914400" fontAlgn="base">
              <a:lnSpc>
                <a:spcPct val="90000"/>
              </a:lnSpc>
              <a:spcBef>
                <a:spcPct val="0"/>
              </a:spcBef>
              <a:spcAft>
                <a:spcPts val="600"/>
              </a:spcAft>
              <a:buClr>
                <a:schemeClr val="accent1"/>
              </a:buClr>
              <a:buSzTx/>
              <a:buFont typeface="Calibri" panose="020F0502020204030204" pitchFamily="34" charset="0"/>
              <a:tabLst/>
            </a:pPr>
            <a:r>
              <a:rPr kumimoji="0" lang="en-US" altLang="en-US" sz="1200" b="1" i="0" u="none" strike="noStrike" cap="none" normalizeH="0" baseline="0" dirty="0">
                <a:ln>
                  <a:noFill/>
                </a:ln>
                <a:solidFill>
                  <a:schemeClr val="tx1">
                    <a:lumMod val="75000"/>
                    <a:lumOff val="25000"/>
                  </a:schemeClr>
                </a:solidFill>
                <a:effectLst/>
              </a:rPr>
              <a:t>0800-0810 </a:t>
            </a:r>
            <a:r>
              <a:rPr kumimoji="0" lang="en-US" altLang="en-US" sz="1200" i="0" u="none" strike="noStrike" cap="none" normalizeH="0" baseline="0" dirty="0">
                <a:ln>
                  <a:noFill/>
                </a:ln>
                <a:solidFill>
                  <a:schemeClr val="tx1">
                    <a:lumMod val="75000"/>
                    <a:lumOff val="25000"/>
                  </a:schemeClr>
                </a:solidFill>
                <a:effectLst/>
              </a:rPr>
              <a:t>Welcome </a:t>
            </a:r>
            <a:r>
              <a:rPr lang="en-US" altLang="en-US" sz="1200" dirty="0">
                <a:solidFill>
                  <a:schemeClr val="tx1">
                    <a:lumMod val="75000"/>
                    <a:lumOff val="25000"/>
                  </a:schemeClr>
                </a:solidFill>
              </a:rPr>
              <a:t>&amp; Housekeeping </a:t>
            </a:r>
          </a:p>
          <a:p>
            <a:pPr marR="0" lvl="0" defTabSz="914400" fontAlgn="base">
              <a:lnSpc>
                <a:spcPct val="90000"/>
              </a:lnSpc>
              <a:spcBef>
                <a:spcPct val="0"/>
              </a:spcBef>
              <a:spcAft>
                <a:spcPts val="600"/>
              </a:spcAft>
              <a:buClr>
                <a:schemeClr val="accent1"/>
              </a:buClr>
              <a:buSzTx/>
              <a:buFont typeface="Calibri" panose="020F0502020204030204" pitchFamily="34" charset="0"/>
              <a:tabLst/>
            </a:pPr>
            <a:r>
              <a:rPr kumimoji="0" lang="en-US" altLang="en-US" sz="1200" b="1" i="0" u="none" strike="noStrike" cap="none" normalizeH="0" baseline="0" dirty="0">
                <a:ln>
                  <a:noFill/>
                </a:ln>
                <a:solidFill>
                  <a:schemeClr val="tx1">
                    <a:lumMod val="75000"/>
                    <a:lumOff val="25000"/>
                  </a:schemeClr>
                </a:solidFill>
                <a:effectLst/>
              </a:rPr>
              <a:t>0815-0915 </a:t>
            </a:r>
            <a:r>
              <a:rPr kumimoji="0" lang="en-US" altLang="en-US" sz="1200" i="0" u="none" strike="noStrike" cap="none" normalizeH="0" baseline="0" dirty="0">
                <a:ln>
                  <a:noFill/>
                </a:ln>
                <a:solidFill>
                  <a:schemeClr val="tx1">
                    <a:lumMod val="75000"/>
                    <a:lumOff val="25000"/>
                  </a:schemeClr>
                </a:solidFill>
                <a:effectLst/>
              </a:rPr>
              <a:t>Beyond the Surface: Exploring the Use of Lung Ultrasound in Respiratory Care, Tyler Weiss MSc, RRT, RRT-ACCS, AE-C, FCCP</a:t>
            </a:r>
          </a:p>
          <a:p>
            <a:pPr marR="0" lvl="0" defTabSz="914400" fontAlgn="base">
              <a:lnSpc>
                <a:spcPct val="90000"/>
              </a:lnSpc>
              <a:spcBef>
                <a:spcPct val="0"/>
              </a:spcBef>
              <a:spcAft>
                <a:spcPts val="600"/>
              </a:spcAft>
              <a:buClr>
                <a:schemeClr val="accent1"/>
              </a:buClr>
              <a:buSzTx/>
              <a:buFont typeface="Calibri" panose="020F0502020204030204" pitchFamily="34" charset="0"/>
              <a:tabLst/>
            </a:pPr>
            <a:r>
              <a:rPr lang="en-US" altLang="en-US" sz="1200" b="1" dirty="0">
                <a:solidFill>
                  <a:schemeClr val="tx1">
                    <a:lumMod val="75000"/>
                    <a:lumOff val="25000"/>
                  </a:schemeClr>
                </a:solidFill>
              </a:rPr>
              <a:t>0920-1020 </a:t>
            </a:r>
            <a:r>
              <a:rPr lang="en-US" altLang="en-US" sz="1200" dirty="0">
                <a:solidFill>
                  <a:schemeClr val="tx1">
                    <a:lumMod val="75000"/>
                    <a:lumOff val="25000"/>
                  </a:schemeClr>
                </a:solidFill>
              </a:rPr>
              <a:t>Investing in YOU:  Professional Development for Leaders, Dana Evans MHA, RRT, RRT-NPS, FACHE, FAARC</a:t>
            </a:r>
            <a:endParaRPr kumimoji="0" lang="en-US" altLang="en-US" sz="1200" i="0" u="none" strike="noStrike" cap="none" normalizeH="0" baseline="0" dirty="0">
              <a:ln>
                <a:noFill/>
              </a:ln>
              <a:solidFill>
                <a:schemeClr val="tx1">
                  <a:lumMod val="75000"/>
                  <a:lumOff val="25000"/>
                </a:schemeClr>
              </a:solidFill>
              <a:effectLst/>
            </a:endParaRPr>
          </a:p>
          <a:p>
            <a:pPr marR="0" lvl="0" defTabSz="914400" fontAlgn="base">
              <a:lnSpc>
                <a:spcPct val="90000"/>
              </a:lnSpc>
              <a:spcBef>
                <a:spcPct val="0"/>
              </a:spcBef>
              <a:spcAft>
                <a:spcPts val="600"/>
              </a:spcAft>
              <a:buClr>
                <a:schemeClr val="accent1"/>
              </a:buClr>
              <a:buSzTx/>
              <a:buFont typeface="Calibri" panose="020F0502020204030204" pitchFamily="34" charset="0"/>
              <a:tabLst/>
            </a:pPr>
            <a:r>
              <a:rPr lang="en-US" altLang="en-US" sz="1200" b="1" dirty="0">
                <a:solidFill>
                  <a:schemeClr val="tx1">
                    <a:lumMod val="75000"/>
                    <a:lumOff val="25000"/>
                  </a:schemeClr>
                </a:solidFill>
              </a:rPr>
              <a:t>1025- 1125 </a:t>
            </a:r>
            <a:r>
              <a:rPr lang="en-US" altLang="en-US" sz="1200" dirty="0">
                <a:solidFill>
                  <a:schemeClr val="tx1">
                    <a:lumMod val="75000"/>
                    <a:lumOff val="25000"/>
                  </a:schemeClr>
                </a:solidFill>
              </a:rPr>
              <a:t>Identification and Prevention of Extubation Failure in Adults, Ramandeep Kaur, PhD, RRT-ACCS, AE-C</a:t>
            </a:r>
          </a:p>
          <a:p>
            <a:pPr marR="0" lvl="0" defTabSz="914400" fontAlgn="base">
              <a:lnSpc>
                <a:spcPct val="90000"/>
              </a:lnSpc>
              <a:spcBef>
                <a:spcPct val="0"/>
              </a:spcBef>
              <a:spcAft>
                <a:spcPts val="600"/>
              </a:spcAft>
              <a:buClr>
                <a:schemeClr val="accent1"/>
              </a:buClr>
              <a:buSzTx/>
              <a:buFont typeface="Calibri" panose="020F0502020204030204" pitchFamily="34" charset="0"/>
              <a:tabLst/>
            </a:pPr>
            <a:r>
              <a:rPr lang="en-US" altLang="en-US" sz="1200" b="1" dirty="0">
                <a:solidFill>
                  <a:schemeClr val="tx1">
                    <a:lumMod val="75000"/>
                    <a:lumOff val="25000"/>
                  </a:schemeClr>
                </a:solidFill>
              </a:rPr>
              <a:t> 1130-1215 </a:t>
            </a:r>
            <a:r>
              <a:rPr lang="en-US" altLang="en-US" sz="1200" dirty="0">
                <a:solidFill>
                  <a:schemeClr val="tx1">
                    <a:lumMod val="75000"/>
                    <a:lumOff val="25000"/>
                  </a:schemeClr>
                </a:solidFill>
              </a:rPr>
              <a:t>Lunch/ vendor walk through/membership discussion </a:t>
            </a:r>
          </a:p>
          <a:p>
            <a:pPr marR="0" lvl="0" defTabSz="914400" fontAlgn="base">
              <a:lnSpc>
                <a:spcPct val="90000"/>
              </a:lnSpc>
              <a:spcBef>
                <a:spcPct val="0"/>
              </a:spcBef>
              <a:spcAft>
                <a:spcPts val="600"/>
              </a:spcAft>
              <a:buClr>
                <a:schemeClr val="accent1"/>
              </a:buClr>
              <a:buSzTx/>
              <a:buFont typeface="Calibri" panose="020F0502020204030204" pitchFamily="34" charset="0"/>
              <a:tabLst/>
            </a:pPr>
            <a:r>
              <a:rPr lang="en-US" altLang="en-US" sz="1200" b="1" dirty="0">
                <a:solidFill>
                  <a:schemeClr val="tx1">
                    <a:lumMod val="75000"/>
                    <a:lumOff val="25000"/>
                  </a:schemeClr>
                </a:solidFill>
              </a:rPr>
              <a:t>1215-1230</a:t>
            </a:r>
            <a:r>
              <a:rPr lang="en-US" altLang="en-US" sz="1200" dirty="0">
                <a:solidFill>
                  <a:schemeClr val="tx1">
                    <a:lumMod val="75000"/>
                    <a:lumOff val="25000"/>
                  </a:schemeClr>
                </a:solidFill>
              </a:rPr>
              <a:t> WSRC Membership benefits </a:t>
            </a:r>
          </a:p>
          <a:p>
            <a:pPr marR="0" lvl="0" defTabSz="914400" fontAlgn="base">
              <a:lnSpc>
                <a:spcPct val="90000"/>
              </a:lnSpc>
              <a:spcBef>
                <a:spcPct val="0"/>
              </a:spcBef>
              <a:spcAft>
                <a:spcPts val="600"/>
              </a:spcAft>
              <a:buClr>
                <a:schemeClr val="accent1"/>
              </a:buClr>
              <a:buSzTx/>
              <a:buFont typeface="Calibri" panose="020F0502020204030204" pitchFamily="34" charset="0"/>
              <a:tabLst/>
            </a:pPr>
            <a:r>
              <a:rPr lang="en-US" altLang="en-US" sz="1200" b="1" dirty="0">
                <a:solidFill>
                  <a:schemeClr val="tx1">
                    <a:lumMod val="75000"/>
                    <a:lumOff val="25000"/>
                  </a:schemeClr>
                </a:solidFill>
              </a:rPr>
              <a:t>1235-1335 </a:t>
            </a:r>
            <a:r>
              <a:rPr lang="en-US" altLang="en-US" sz="1200" dirty="0">
                <a:solidFill>
                  <a:schemeClr val="tx1">
                    <a:lumMod val="75000"/>
                    <a:lumOff val="25000"/>
                  </a:schemeClr>
                </a:solidFill>
              </a:rPr>
              <a:t>Utilization of High Flow Therapy Across the Continuum of Care, Julie Jackson, BAS, RRT-ACCS, RRT, RCP </a:t>
            </a:r>
          </a:p>
          <a:p>
            <a:pPr marR="0" lvl="0" defTabSz="914400" fontAlgn="base">
              <a:lnSpc>
                <a:spcPct val="90000"/>
              </a:lnSpc>
              <a:spcBef>
                <a:spcPct val="0"/>
              </a:spcBef>
              <a:spcAft>
                <a:spcPts val="600"/>
              </a:spcAft>
              <a:buClr>
                <a:schemeClr val="accent1"/>
              </a:buClr>
              <a:buSzTx/>
              <a:buFont typeface="Calibri" panose="020F0502020204030204" pitchFamily="34" charset="0"/>
              <a:tabLst/>
            </a:pPr>
            <a:r>
              <a:rPr lang="en-US" altLang="en-US" sz="1200" b="1" dirty="0">
                <a:solidFill>
                  <a:schemeClr val="tx1">
                    <a:lumMod val="75000"/>
                    <a:lumOff val="25000"/>
                  </a:schemeClr>
                </a:solidFill>
              </a:rPr>
              <a:t>1340-1440 </a:t>
            </a:r>
            <a:r>
              <a:rPr lang="en-US" altLang="en-US" sz="1200" dirty="0">
                <a:solidFill>
                  <a:schemeClr val="tx1">
                    <a:lumMod val="75000"/>
                    <a:lumOff val="25000"/>
                  </a:schemeClr>
                </a:solidFill>
              </a:rPr>
              <a:t> Breathing Easy with Acute Asthma Exacerbations, Christopher S. Amato, MD FAAP, FACEP</a:t>
            </a:r>
          </a:p>
          <a:p>
            <a:pPr marR="0" lvl="0" defTabSz="914400" fontAlgn="base">
              <a:lnSpc>
                <a:spcPct val="90000"/>
              </a:lnSpc>
              <a:spcBef>
                <a:spcPct val="0"/>
              </a:spcBef>
              <a:spcAft>
                <a:spcPts val="600"/>
              </a:spcAft>
              <a:buClr>
                <a:schemeClr val="accent1"/>
              </a:buClr>
              <a:buSzTx/>
              <a:buFont typeface="Calibri" panose="020F0502020204030204" pitchFamily="34" charset="0"/>
              <a:tabLst/>
            </a:pPr>
            <a:r>
              <a:rPr lang="en-US" altLang="en-US" sz="1200" b="1" dirty="0">
                <a:solidFill>
                  <a:schemeClr val="tx1">
                    <a:lumMod val="75000"/>
                    <a:lumOff val="25000"/>
                  </a:schemeClr>
                </a:solidFill>
              </a:rPr>
              <a:t>1445-1455 </a:t>
            </a:r>
            <a:r>
              <a:rPr lang="en-US" altLang="en-US" sz="1200" dirty="0">
                <a:solidFill>
                  <a:schemeClr val="tx1">
                    <a:lumMod val="75000"/>
                    <a:lumOff val="25000"/>
                  </a:schemeClr>
                </a:solidFill>
              </a:rPr>
              <a:t>Thank you &amp; CEU instructions </a:t>
            </a:r>
          </a:p>
        </p:txBody>
      </p:sp>
      <p:sp>
        <p:nvSpPr>
          <p:cNvPr id="2" name="TextBox 1">
            <a:extLst>
              <a:ext uri="{FF2B5EF4-FFF2-40B4-BE49-F238E27FC236}">
                <a16:creationId xmlns:a16="http://schemas.microsoft.com/office/drawing/2014/main" id="{7B956DBD-AE3E-C4FF-9290-9D4F5E1C8D0C}"/>
              </a:ext>
            </a:extLst>
          </p:cNvPr>
          <p:cNvSpPr txBox="1"/>
          <p:nvPr/>
        </p:nvSpPr>
        <p:spPr>
          <a:xfrm>
            <a:off x="1459308" y="821022"/>
            <a:ext cx="8630817" cy="923330"/>
          </a:xfrm>
          <a:prstGeom prst="rect">
            <a:avLst/>
          </a:prstGeom>
          <a:noFill/>
        </p:spPr>
        <p:txBody>
          <a:bodyPr wrap="square" rtlCol="0">
            <a:spAutoFit/>
          </a:bodyPr>
          <a:lstStyle/>
          <a:p>
            <a:pPr algn="ctr"/>
            <a:r>
              <a:rPr lang="en-US" b="1" dirty="0"/>
              <a:t>Saturday, September 23</a:t>
            </a:r>
            <a:r>
              <a:rPr lang="en-US" b="1" baseline="30000" dirty="0"/>
              <a:t>rd</a:t>
            </a:r>
            <a:r>
              <a:rPr lang="en-US" b="1" dirty="0"/>
              <a:t>, 2023, 0800-1530 </a:t>
            </a:r>
          </a:p>
          <a:p>
            <a:pPr algn="ctr"/>
            <a:r>
              <a:rPr lang="en-US" dirty="0"/>
              <a:t>Froedtert Medical Center, 9200 W Wisconsin Ave, Milwaukee, WI.</a:t>
            </a:r>
          </a:p>
          <a:p>
            <a:pPr algn="ctr"/>
            <a:r>
              <a:rPr lang="en-US" b="1" dirty="0"/>
              <a:t>5 CRCE’s  &amp; Breakfast, lunch, refreshments included</a:t>
            </a:r>
          </a:p>
        </p:txBody>
      </p:sp>
      <p:sp>
        <p:nvSpPr>
          <p:cNvPr id="3" name="TextBox 2">
            <a:extLst>
              <a:ext uri="{FF2B5EF4-FFF2-40B4-BE49-F238E27FC236}">
                <a16:creationId xmlns:a16="http://schemas.microsoft.com/office/drawing/2014/main" id="{8619E551-DA33-4BA5-3786-8DCB1C02D27C}"/>
              </a:ext>
            </a:extLst>
          </p:cNvPr>
          <p:cNvSpPr txBox="1"/>
          <p:nvPr/>
        </p:nvSpPr>
        <p:spPr>
          <a:xfrm>
            <a:off x="723381" y="4566625"/>
            <a:ext cx="9204547" cy="1569660"/>
          </a:xfrm>
          <a:prstGeom prst="rect">
            <a:avLst/>
          </a:prstGeom>
          <a:noFill/>
        </p:spPr>
        <p:txBody>
          <a:bodyPr wrap="square" rtlCol="0">
            <a:spAutoFit/>
          </a:bodyPr>
          <a:lstStyle/>
          <a:p>
            <a:pPr algn="ctr"/>
            <a:r>
              <a:rPr lang="en-US" dirty="0"/>
              <a:t>Cost: $10 student , AARC members $30, Non-AARC members $40</a:t>
            </a:r>
          </a:p>
          <a:p>
            <a:pPr algn="ctr"/>
            <a:r>
              <a:rPr lang="en-US" dirty="0"/>
              <a:t>Registration due by September 1</a:t>
            </a:r>
            <a:r>
              <a:rPr lang="en-US" baseline="30000" dirty="0"/>
              <a:t>st. </a:t>
            </a:r>
          </a:p>
          <a:p>
            <a:pPr algn="ctr"/>
            <a:endParaRPr lang="en-US" baseline="30000" dirty="0"/>
          </a:p>
          <a:p>
            <a:pPr algn="ctr"/>
            <a:r>
              <a:rPr lang="en-US" dirty="0">
                <a:hlinkClick r:id="rId4"/>
              </a:rPr>
              <a:t>WSRC Adult Respiratory Care Symposium Tickets, Sat, Sep 23, 2023 at 7:30 AM | Eventbrite</a:t>
            </a:r>
            <a:endParaRPr lang="en-US" baseline="30000" dirty="0"/>
          </a:p>
          <a:p>
            <a:pPr algn="ctr"/>
            <a:endParaRPr lang="en-US" baseline="30000" dirty="0"/>
          </a:p>
          <a:p>
            <a:pPr algn="ctr"/>
            <a:endParaRPr lang="en-US" dirty="0"/>
          </a:p>
        </p:txBody>
      </p:sp>
      <p:sp>
        <p:nvSpPr>
          <p:cNvPr id="6" name="TextBox 5">
            <a:extLst>
              <a:ext uri="{FF2B5EF4-FFF2-40B4-BE49-F238E27FC236}">
                <a16:creationId xmlns:a16="http://schemas.microsoft.com/office/drawing/2014/main" id="{468BB0FA-03B6-94DB-1206-6EBCDF650416}"/>
              </a:ext>
            </a:extLst>
          </p:cNvPr>
          <p:cNvSpPr txBox="1"/>
          <p:nvPr/>
        </p:nvSpPr>
        <p:spPr>
          <a:xfrm>
            <a:off x="9773219" y="4346896"/>
            <a:ext cx="2164360" cy="369332"/>
          </a:xfrm>
          <a:prstGeom prst="rect">
            <a:avLst/>
          </a:prstGeom>
          <a:noFill/>
        </p:spPr>
        <p:txBody>
          <a:bodyPr wrap="square" rtlCol="0">
            <a:spAutoFit/>
          </a:bodyPr>
          <a:lstStyle/>
          <a:p>
            <a:pPr algn="ctr"/>
            <a:r>
              <a:rPr lang="en-US" dirty="0"/>
              <a:t>Registration QR code</a:t>
            </a:r>
          </a:p>
        </p:txBody>
      </p:sp>
      <p:pic>
        <p:nvPicPr>
          <p:cNvPr id="8" name="Picture 7">
            <a:extLst>
              <a:ext uri="{FF2B5EF4-FFF2-40B4-BE49-F238E27FC236}">
                <a16:creationId xmlns:a16="http://schemas.microsoft.com/office/drawing/2014/main" id="{966878FF-7959-E18A-3ACA-6602119A07DB}"/>
              </a:ext>
            </a:extLst>
          </p:cNvPr>
          <p:cNvPicPr>
            <a:picLocks noChangeAspect="1"/>
          </p:cNvPicPr>
          <p:nvPr/>
        </p:nvPicPr>
        <p:blipFill>
          <a:blip r:embed="rId5"/>
          <a:stretch>
            <a:fillRect/>
          </a:stretch>
        </p:blipFill>
        <p:spPr>
          <a:xfrm flipH="1">
            <a:off x="10090125" y="4754205"/>
            <a:ext cx="1530549" cy="1453935"/>
          </a:xfrm>
          <a:prstGeom prst="rect">
            <a:avLst/>
          </a:prstGeom>
        </p:spPr>
      </p:pic>
    </p:spTree>
    <p:extLst>
      <p:ext uri="{BB962C8B-B14F-4D97-AF65-F5344CB8AC3E}">
        <p14:creationId xmlns:p14="http://schemas.microsoft.com/office/powerpoint/2010/main" val="42189046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EDE0D-06FE-0443-5CAE-21CC1632AB79}"/>
              </a:ext>
            </a:extLst>
          </p:cNvPr>
          <p:cNvSpPr>
            <a:spLocks noGrp="1"/>
          </p:cNvSpPr>
          <p:nvPr>
            <p:ph type="title"/>
          </p:nvPr>
        </p:nvSpPr>
        <p:spPr>
          <a:xfrm>
            <a:off x="155812" y="18255"/>
            <a:ext cx="10515600" cy="1325563"/>
          </a:xfrm>
        </p:spPr>
        <p:txBody>
          <a:bodyPr/>
          <a:lstStyle/>
          <a:p>
            <a:r>
              <a:rPr lang="en-US" b="1" dirty="0">
                <a:solidFill>
                  <a:srgbClr val="002060"/>
                </a:solidFill>
              </a:rPr>
              <a:t>District Survey </a:t>
            </a:r>
          </a:p>
        </p:txBody>
      </p:sp>
      <p:sp>
        <p:nvSpPr>
          <p:cNvPr id="8" name="TextBox 7">
            <a:extLst>
              <a:ext uri="{FF2B5EF4-FFF2-40B4-BE49-F238E27FC236}">
                <a16:creationId xmlns:a16="http://schemas.microsoft.com/office/drawing/2014/main" id="{0FF2EAD0-9DF7-A78E-9703-D8D942171E9A}"/>
              </a:ext>
            </a:extLst>
          </p:cNvPr>
          <p:cNvSpPr txBox="1"/>
          <p:nvPr/>
        </p:nvSpPr>
        <p:spPr>
          <a:xfrm>
            <a:off x="443548" y="2040935"/>
            <a:ext cx="3539868" cy="3970318"/>
          </a:xfrm>
          <a:prstGeom prst="rect">
            <a:avLst/>
          </a:prstGeom>
          <a:noFill/>
        </p:spPr>
        <p:txBody>
          <a:bodyPr wrap="square" rtlCol="0">
            <a:spAutoFit/>
          </a:bodyPr>
          <a:lstStyle/>
          <a:p>
            <a:r>
              <a:rPr lang="en-US" dirty="0"/>
              <a:t>Survey released to gain an insight into opportunities for engagement of RTs across WI.</a:t>
            </a:r>
          </a:p>
          <a:p>
            <a:endParaRPr lang="en-US" dirty="0"/>
          </a:p>
          <a:p>
            <a:pPr marL="285750" indent="-285750">
              <a:buFont typeface="Wingdings" panose="05000000000000000000" pitchFamily="2" charset="2"/>
              <a:buChar char="§"/>
            </a:pPr>
            <a:r>
              <a:rPr lang="en-US" dirty="0"/>
              <a:t>41 responses so far </a:t>
            </a:r>
          </a:p>
          <a:p>
            <a:pPr marL="285750" indent="-285750">
              <a:buFont typeface="Wingdings" panose="05000000000000000000" pitchFamily="2" charset="2"/>
              <a:buChar char="§"/>
            </a:pPr>
            <a:r>
              <a:rPr lang="en-US" dirty="0"/>
              <a:t>Shared on social media. </a:t>
            </a:r>
          </a:p>
          <a:p>
            <a:pPr marL="285750" indent="-285750">
              <a:buFont typeface="Wingdings" panose="05000000000000000000" pitchFamily="2" charset="2"/>
              <a:buChar char="§"/>
            </a:pPr>
            <a:endParaRPr lang="en-US" dirty="0"/>
          </a:p>
          <a:p>
            <a:r>
              <a:rPr lang="en-US" b="1" dirty="0"/>
              <a:t>Call for help </a:t>
            </a:r>
          </a:p>
          <a:p>
            <a:r>
              <a:rPr lang="en-US" dirty="0"/>
              <a:t>Please help share survey (next slide deck) </a:t>
            </a:r>
          </a:p>
          <a:p>
            <a:r>
              <a:rPr lang="en-US" dirty="0"/>
              <a:t>  </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AA81B580-639F-872A-65A1-7E0350992EF1}"/>
              </a:ext>
            </a:extLst>
          </p:cNvPr>
          <p:cNvPicPr>
            <a:picLocks noChangeAspect="1"/>
          </p:cNvPicPr>
          <p:nvPr/>
        </p:nvPicPr>
        <p:blipFill>
          <a:blip r:embed="rId3"/>
          <a:stretch>
            <a:fillRect/>
          </a:stretch>
        </p:blipFill>
        <p:spPr>
          <a:xfrm>
            <a:off x="4010204" y="1023584"/>
            <a:ext cx="8396764" cy="3846740"/>
          </a:xfrm>
          <a:prstGeom prst="rect">
            <a:avLst/>
          </a:prstGeom>
        </p:spPr>
      </p:pic>
    </p:spTree>
    <p:extLst>
      <p:ext uri="{BB962C8B-B14F-4D97-AF65-F5344CB8AC3E}">
        <p14:creationId xmlns:p14="http://schemas.microsoft.com/office/powerpoint/2010/main" val="20945733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EB53E-0B2A-F51D-757E-693FE3980DD1}"/>
              </a:ext>
            </a:extLst>
          </p:cNvPr>
          <p:cNvSpPr>
            <a:spLocks noGrp="1"/>
          </p:cNvSpPr>
          <p:nvPr>
            <p:ph type="ctrTitle"/>
          </p:nvPr>
        </p:nvSpPr>
        <p:spPr>
          <a:xfrm>
            <a:off x="1097280" y="286603"/>
            <a:ext cx="10058400" cy="1450757"/>
          </a:xfrm>
        </p:spPr>
        <p:txBody>
          <a:bodyPr vert="horz" lIns="91440" tIns="45720" rIns="91440" bIns="45720" rtlCol="0" anchor="b">
            <a:normAutofit/>
          </a:bodyPr>
          <a:lstStyle/>
          <a:p>
            <a:r>
              <a:rPr lang="en-US" sz="4800">
                <a:solidFill>
                  <a:schemeClr val="tx1">
                    <a:lumMod val="75000"/>
                    <a:lumOff val="25000"/>
                  </a:schemeClr>
                </a:solidFill>
              </a:rPr>
              <a:t>WSRC Survey </a:t>
            </a:r>
          </a:p>
        </p:txBody>
      </p:sp>
      <p:pic>
        <p:nvPicPr>
          <p:cNvPr id="5" name="Picture 4">
            <a:extLst>
              <a:ext uri="{FF2B5EF4-FFF2-40B4-BE49-F238E27FC236}">
                <a16:creationId xmlns:a16="http://schemas.microsoft.com/office/drawing/2014/main" id="{0C672C55-E5CA-BDFB-EE52-BF8031867A72}"/>
              </a:ext>
            </a:extLst>
          </p:cNvPr>
          <p:cNvPicPr>
            <a:picLocks noChangeAspect="1"/>
          </p:cNvPicPr>
          <p:nvPr/>
        </p:nvPicPr>
        <p:blipFill>
          <a:blip r:embed="rId2"/>
          <a:stretch>
            <a:fillRect/>
          </a:stretch>
        </p:blipFill>
        <p:spPr>
          <a:xfrm>
            <a:off x="175254" y="1186490"/>
            <a:ext cx="3996176" cy="4023360"/>
          </a:xfrm>
          <a:prstGeom prst="rect">
            <a:avLst/>
          </a:prstGeom>
        </p:spPr>
      </p:pic>
      <p:sp>
        <p:nvSpPr>
          <p:cNvPr id="6" name="TextBox 5">
            <a:extLst>
              <a:ext uri="{FF2B5EF4-FFF2-40B4-BE49-F238E27FC236}">
                <a16:creationId xmlns:a16="http://schemas.microsoft.com/office/drawing/2014/main" id="{84473807-4EE7-ACA9-A094-E13004001456}"/>
              </a:ext>
            </a:extLst>
          </p:cNvPr>
          <p:cNvSpPr txBox="1"/>
          <p:nvPr/>
        </p:nvSpPr>
        <p:spPr>
          <a:xfrm>
            <a:off x="4599621" y="2213724"/>
            <a:ext cx="6515947" cy="4023360"/>
          </a:xfrm>
          <a:prstGeom prst="rect">
            <a:avLst/>
          </a:prstGeom>
        </p:spPr>
        <p:txBody>
          <a:bodyPr vert="horz" lIns="0" tIns="45720" rIns="0" bIns="45720" rtlCol="0">
            <a:normAutofit/>
          </a:bodyPr>
          <a:lstStyle/>
          <a:p>
            <a:pPr defTabSz="914400">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rPr>
              <a:t>The WSRC remains committed to supporting the needs of respiratory therapy across the state of Wisconsin.  To better understand your interest in local WSRC events, we are seeking RT professionals to complete this short survey (5 minutes) to allow us to take a strategic approach to future events and planning.  Please complete this survey and share this post with fellow WI RTs.    Every survey helps!</a:t>
            </a:r>
          </a:p>
        </p:txBody>
      </p:sp>
    </p:spTree>
    <p:extLst>
      <p:ext uri="{BB962C8B-B14F-4D97-AF65-F5344CB8AC3E}">
        <p14:creationId xmlns:p14="http://schemas.microsoft.com/office/powerpoint/2010/main" val="22470929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04B23-A0C8-4DC9-A3E1-F13E348CCD76}"/>
              </a:ext>
            </a:extLst>
          </p:cNvPr>
          <p:cNvSpPr>
            <a:spLocks noGrp="1"/>
          </p:cNvSpPr>
          <p:nvPr>
            <p:ph type="title"/>
          </p:nvPr>
        </p:nvSpPr>
        <p:spPr/>
        <p:txBody>
          <a:bodyPr/>
          <a:lstStyle/>
          <a:p>
            <a:r>
              <a:rPr lang="en-US"/>
              <a:t>District 5- Joe Punzel</a:t>
            </a:r>
            <a:endParaRPr lang="en-US" dirty="0"/>
          </a:p>
        </p:txBody>
      </p:sp>
      <p:sp>
        <p:nvSpPr>
          <p:cNvPr id="3" name="Content Placeholder 2">
            <a:extLst>
              <a:ext uri="{FF2B5EF4-FFF2-40B4-BE49-F238E27FC236}">
                <a16:creationId xmlns:a16="http://schemas.microsoft.com/office/drawing/2014/main" id="{CF75F80E-5C89-4188-A1A8-397A70DC1442}"/>
              </a:ext>
            </a:extLst>
          </p:cNvPr>
          <p:cNvSpPr>
            <a:spLocks noGrp="1"/>
          </p:cNvSpPr>
          <p:nvPr>
            <p:ph idx="1"/>
          </p:nvPr>
        </p:nvSpPr>
        <p:spPr>
          <a:xfrm>
            <a:off x="838200" y="1825625"/>
            <a:ext cx="8286345" cy="4351338"/>
          </a:xfrm>
        </p:spPr>
        <p:txBody>
          <a:bodyPr/>
          <a:lstStyle/>
          <a:p>
            <a:r>
              <a:rPr lang="en-US" dirty="0"/>
              <a:t>No Current events. Both scheduled events with Aerogen fell through for the summer.</a:t>
            </a:r>
          </a:p>
          <a:p>
            <a:r>
              <a:rPr lang="en-US" dirty="0"/>
              <a:t>Working recruitment for student AARC memberships with incoming students</a:t>
            </a:r>
          </a:p>
          <a:p>
            <a:r>
              <a:rPr lang="en-US" dirty="0"/>
              <a:t>Will have a Pints for Practitioners set up for Respiratory Care week </a:t>
            </a:r>
          </a:p>
        </p:txBody>
      </p:sp>
      <p:pic>
        <p:nvPicPr>
          <p:cNvPr id="4" name="Picture 3">
            <a:extLst>
              <a:ext uri="{FF2B5EF4-FFF2-40B4-BE49-F238E27FC236}">
                <a16:creationId xmlns:a16="http://schemas.microsoft.com/office/drawing/2014/main" id="{6B9A3168-A657-4315-811A-66EA68996047}"/>
              </a:ext>
            </a:extLst>
          </p:cNvPr>
          <p:cNvPicPr>
            <a:picLocks noChangeAspect="1"/>
          </p:cNvPicPr>
          <p:nvPr/>
        </p:nvPicPr>
        <p:blipFill rotWithShape="1">
          <a:blip r:embed="rId3"/>
          <a:srcRect b="21370"/>
          <a:stretch/>
        </p:blipFill>
        <p:spPr>
          <a:xfrm>
            <a:off x="9430273" y="121666"/>
            <a:ext cx="1819363" cy="2160140"/>
          </a:xfrm>
          <a:prstGeom prst="rect">
            <a:avLst/>
          </a:prstGeom>
        </p:spPr>
      </p:pic>
      <p:pic>
        <p:nvPicPr>
          <p:cNvPr id="5" name="Picture 4">
            <a:extLst>
              <a:ext uri="{FF2B5EF4-FFF2-40B4-BE49-F238E27FC236}">
                <a16:creationId xmlns:a16="http://schemas.microsoft.com/office/drawing/2014/main" id="{0A02F057-0B5B-4491-A4C6-87ADA3FF45F3}"/>
              </a:ext>
            </a:extLst>
          </p:cNvPr>
          <p:cNvPicPr>
            <a:picLocks noChangeAspect="1"/>
          </p:cNvPicPr>
          <p:nvPr/>
        </p:nvPicPr>
        <p:blipFill rotWithShape="1">
          <a:blip r:embed="rId4"/>
          <a:srcRect l="8927" t="58935" r="26568" b="2052"/>
          <a:stretch/>
        </p:blipFill>
        <p:spPr>
          <a:xfrm>
            <a:off x="9369482" y="2397154"/>
            <a:ext cx="2822518" cy="2063692"/>
          </a:xfrm>
          <a:prstGeom prst="rect">
            <a:avLst/>
          </a:prstGeom>
        </p:spPr>
      </p:pic>
      <p:sp>
        <p:nvSpPr>
          <p:cNvPr id="7" name="TextBox 6">
            <a:extLst>
              <a:ext uri="{FF2B5EF4-FFF2-40B4-BE49-F238E27FC236}">
                <a16:creationId xmlns:a16="http://schemas.microsoft.com/office/drawing/2014/main" id="{8052FC85-58BA-4930-B28B-82234C2630A4}"/>
              </a:ext>
            </a:extLst>
          </p:cNvPr>
          <p:cNvSpPr txBox="1"/>
          <p:nvPr/>
        </p:nvSpPr>
        <p:spPr>
          <a:xfrm>
            <a:off x="2629947" y="6311900"/>
            <a:ext cx="6094602"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2A2A2A"/>
                </a:solidFill>
                <a:effectLst/>
                <a:latin typeface="Montserrat" panose="00000500000000000000" pitchFamily="2" charset="0"/>
              </a:rPr>
              <a:t>Counties of Marquette, Green Lake, Sauk, Columbia, Dodge, Grant, Iowa, Dane, Jefferson, Lafayette, Green, Rock and Walworth</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56191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BE552-3982-439F-BC20-0CFAC2572F9D}"/>
              </a:ext>
            </a:extLst>
          </p:cNvPr>
          <p:cNvSpPr>
            <a:spLocks noGrp="1"/>
          </p:cNvSpPr>
          <p:nvPr>
            <p:ph type="title"/>
          </p:nvPr>
        </p:nvSpPr>
        <p:spPr>
          <a:xfrm>
            <a:off x="109263" y="234321"/>
            <a:ext cx="10222092" cy="1034922"/>
          </a:xfrm>
        </p:spPr>
        <p:txBody>
          <a:bodyPr>
            <a:normAutofit fontScale="90000"/>
          </a:bodyPr>
          <a:lstStyle/>
          <a:p>
            <a:r>
              <a:rPr lang="en-US" dirty="0"/>
              <a:t>District 6- Melody </a:t>
            </a:r>
            <a:r>
              <a:rPr lang="en-US" dirty="0" err="1"/>
              <a:t>Kloepfer</a:t>
            </a:r>
            <a:br>
              <a:rPr lang="en-US" dirty="0"/>
            </a:br>
            <a:endParaRPr lang="en-US" sz="4000" dirty="0"/>
          </a:p>
        </p:txBody>
      </p:sp>
      <p:sp>
        <p:nvSpPr>
          <p:cNvPr id="6" name="TextBox 5">
            <a:extLst>
              <a:ext uri="{FF2B5EF4-FFF2-40B4-BE49-F238E27FC236}">
                <a16:creationId xmlns:a16="http://schemas.microsoft.com/office/drawing/2014/main" id="{3E216CE9-2823-4AC6-95D8-7E614FD637E2}"/>
              </a:ext>
            </a:extLst>
          </p:cNvPr>
          <p:cNvSpPr txBox="1"/>
          <p:nvPr/>
        </p:nvSpPr>
        <p:spPr>
          <a:xfrm>
            <a:off x="2346939" y="6362070"/>
            <a:ext cx="7692006" cy="261610"/>
          </a:xfrm>
          <a:prstGeom prst="rect">
            <a:avLst/>
          </a:prstGeom>
          <a:noFill/>
        </p:spPr>
        <p:txBody>
          <a:bodyPr wrap="square">
            <a:spAutoFit/>
          </a:bodyPr>
          <a:lstStyle/>
          <a:p>
            <a:r>
              <a:rPr lang="en-US" sz="1100" b="0" i="0" dirty="0">
                <a:solidFill>
                  <a:srgbClr val="818181"/>
                </a:solidFill>
                <a:effectLst/>
                <a:latin typeface="Montserrat" panose="00000500000000000000" pitchFamily="2" charset="0"/>
              </a:rPr>
              <a:t>Counties of Buffalo, Jackson, </a:t>
            </a:r>
            <a:r>
              <a:rPr lang="en-US" sz="1100" b="0" i="0" dirty="0" err="1">
                <a:solidFill>
                  <a:srgbClr val="818181"/>
                </a:solidFill>
                <a:effectLst/>
                <a:latin typeface="Montserrat" panose="00000500000000000000" pitchFamily="2" charset="0"/>
              </a:rPr>
              <a:t>Trempeleau</a:t>
            </a:r>
            <a:r>
              <a:rPr lang="en-US" sz="1100" b="0" i="0" dirty="0">
                <a:solidFill>
                  <a:srgbClr val="818181"/>
                </a:solidFill>
                <a:effectLst/>
                <a:latin typeface="Montserrat" panose="00000500000000000000" pitchFamily="2" charset="0"/>
              </a:rPr>
              <a:t>, LaCrosse Monroe, Juneau, Vernon, Richland and Crawford.</a:t>
            </a:r>
            <a:endParaRPr lang="en-US" sz="1100" dirty="0"/>
          </a:p>
        </p:txBody>
      </p:sp>
      <p:pic>
        <p:nvPicPr>
          <p:cNvPr id="7" name="Picture 6">
            <a:extLst>
              <a:ext uri="{FF2B5EF4-FFF2-40B4-BE49-F238E27FC236}">
                <a16:creationId xmlns:a16="http://schemas.microsoft.com/office/drawing/2014/main" id="{B13C6739-5AAF-4156-9E32-561883E9F9CE}"/>
              </a:ext>
            </a:extLst>
          </p:cNvPr>
          <p:cNvPicPr>
            <a:picLocks noChangeAspect="1"/>
          </p:cNvPicPr>
          <p:nvPr/>
        </p:nvPicPr>
        <p:blipFill rotWithShape="1">
          <a:blip r:embed="rId3"/>
          <a:srcRect l="3433" t="43510" r="50000" b="8174"/>
          <a:stretch/>
        </p:blipFill>
        <p:spPr>
          <a:xfrm>
            <a:off x="9576422" y="2777855"/>
            <a:ext cx="2505127" cy="2675145"/>
          </a:xfrm>
          <a:prstGeom prst="rect">
            <a:avLst/>
          </a:prstGeom>
        </p:spPr>
      </p:pic>
      <p:sp>
        <p:nvSpPr>
          <p:cNvPr id="5" name="Content Placeholder 4">
            <a:extLst>
              <a:ext uri="{FF2B5EF4-FFF2-40B4-BE49-F238E27FC236}">
                <a16:creationId xmlns:a16="http://schemas.microsoft.com/office/drawing/2014/main" id="{C108DF5E-646A-D91F-3AD4-C53AE1A62988}"/>
              </a:ext>
            </a:extLst>
          </p:cNvPr>
          <p:cNvSpPr>
            <a:spLocks noGrp="1"/>
          </p:cNvSpPr>
          <p:nvPr>
            <p:ph idx="1"/>
          </p:nvPr>
        </p:nvSpPr>
        <p:spPr>
          <a:xfrm>
            <a:off x="0" y="1068665"/>
            <a:ext cx="10515600" cy="4351338"/>
          </a:xfrm>
        </p:spPr>
        <p:txBody>
          <a:bodyPr>
            <a:normAutofit fontScale="92500"/>
          </a:bodyPr>
          <a:lstStyle/>
          <a:p>
            <a:pPr marL="0" indent="0">
              <a:buNone/>
            </a:pPr>
            <a:r>
              <a:rPr lang="en-US" sz="2800" b="1" dirty="0"/>
              <a:t>Student Liaison </a:t>
            </a:r>
          </a:p>
          <a:p>
            <a:r>
              <a:rPr lang="en-US" sz="2800" dirty="0"/>
              <a:t>Leann Thao (Western Technical College)</a:t>
            </a:r>
          </a:p>
          <a:p>
            <a:pPr marL="0" indent="0">
              <a:buNone/>
            </a:pPr>
            <a:endParaRPr lang="en-US" sz="2800" dirty="0"/>
          </a:p>
          <a:p>
            <a:pPr marL="0" indent="0">
              <a:buNone/>
            </a:pPr>
            <a:endParaRPr lang="en-US" sz="2800" dirty="0"/>
          </a:p>
          <a:p>
            <a:pPr marL="0" indent="0">
              <a:buNone/>
            </a:pPr>
            <a:endParaRPr lang="en-US" sz="2800" dirty="0"/>
          </a:p>
          <a:p>
            <a:r>
              <a:rPr lang="en-US" dirty="0"/>
              <a:t>WSRC “chicken que” Fundraiser Thursday, October 19</a:t>
            </a:r>
            <a:r>
              <a:rPr lang="en-US" baseline="30000" dirty="0"/>
              <a:t>th</a:t>
            </a:r>
            <a:r>
              <a:rPr lang="en-US" dirty="0"/>
              <a:t> (pre-RC week)</a:t>
            </a:r>
          </a:p>
          <a:p>
            <a:r>
              <a:rPr lang="en-US" dirty="0"/>
              <a:t>Western RT Club students will assist with ticket sales and help that day. </a:t>
            </a:r>
          </a:p>
          <a:p>
            <a:r>
              <a:rPr lang="en-US" dirty="0"/>
              <a:t>Donated meal purchases will be available, so that anyone/anywhere can purchase a ticket and the meal will be donated. </a:t>
            </a:r>
          </a:p>
          <a:p>
            <a:endParaRPr lang="en-US" sz="2800" b="1" dirty="0"/>
          </a:p>
          <a:p>
            <a:endParaRPr lang="en-US" dirty="0"/>
          </a:p>
        </p:txBody>
      </p:sp>
      <p:sp>
        <p:nvSpPr>
          <p:cNvPr id="4" name="TextBox 3">
            <a:extLst>
              <a:ext uri="{FF2B5EF4-FFF2-40B4-BE49-F238E27FC236}">
                <a16:creationId xmlns:a16="http://schemas.microsoft.com/office/drawing/2014/main" id="{42A33D3C-5E34-D641-BC81-9875DB267604}"/>
              </a:ext>
            </a:extLst>
          </p:cNvPr>
          <p:cNvSpPr txBox="1"/>
          <p:nvPr/>
        </p:nvSpPr>
        <p:spPr>
          <a:xfrm>
            <a:off x="3049121" y="3244334"/>
            <a:ext cx="6098240" cy="369332"/>
          </a:xfrm>
          <a:prstGeom prst="rect">
            <a:avLst/>
          </a:prstGeom>
          <a:noFill/>
        </p:spPr>
        <p:txBody>
          <a:bodyPr wrap="square">
            <a:spAutoFit/>
          </a:bodyPr>
          <a:lstStyle/>
          <a:p>
            <a:r>
              <a:rPr lang="en-US" b="0" dirty="0">
                <a:effectLst/>
              </a:rPr>
              <a:t> </a:t>
            </a:r>
            <a:endParaRPr lang="en-US" dirty="0"/>
          </a:p>
        </p:txBody>
      </p:sp>
      <p:pic>
        <p:nvPicPr>
          <p:cNvPr id="10" name="Picture 9">
            <a:extLst>
              <a:ext uri="{FF2B5EF4-FFF2-40B4-BE49-F238E27FC236}">
                <a16:creationId xmlns:a16="http://schemas.microsoft.com/office/drawing/2014/main" id="{ACF2686B-78ED-211B-A768-7D7B0D067CD3}"/>
              </a:ext>
            </a:extLst>
          </p:cNvPr>
          <p:cNvPicPr>
            <a:picLocks noChangeAspect="1"/>
          </p:cNvPicPr>
          <p:nvPr/>
        </p:nvPicPr>
        <p:blipFill>
          <a:blip r:embed="rId4"/>
          <a:stretch>
            <a:fillRect/>
          </a:stretch>
        </p:blipFill>
        <p:spPr>
          <a:xfrm>
            <a:off x="9950224" y="64145"/>
            <a:ext cx="2131325" cy="2745561"/>
          </a:xfrm>
          <a:prstGeom prst="rect">
            <a:avLst/>
          </a:prstGeom>
        </p:spPr>
      </p:pic>
    </p:spTree>
    <p:extLst>
      <p:ext uri="{BB962C8B-B14F-4D97-AF65-F5344CB8AC3E}">
        <p14:creationId xmlns:p14="http://schemas.microsoft.com/office/powerpoint/2010/main" val="31635337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F7728-81F1-4CAD-A140-1B51213D742A}"/>
              </a:ext>
            </a:extLst>
          </p:cNvPr>
          <p:cNvSpPr>
            <a:spLocks noGrp="1"/>
          </p:cNvSpPr>
          <p:nvPr>
            <p:ph type="title"/>
          </p:nvPr>
        </p:nvSpPr>
        <p:spPr/>
        <p:txBody>
          <a:bodyPr>
            <a:normAutofit/>
          </a:bodyPr>
          <a:lstStyle/>
          <a:p>
            <a:r>
              <a:rPr lang="en-US" dirty="0"/>
              <a:t>Media Relations-  </a:t>
            </a:r>
            <a:br>
              <a:rPr lang="en-US" dirty="0"/>
            </a:br>
            <a:r>
              <a:rPr lang="en-US" dirty="0"/>
              <a:t>Pia McEleney &amp; Taya Haas</a:t>
            </a:r>
          </a:p>
        </p:txBody>
      </p:sp>
      <p:pic>
        <p:nvPicPr>
          <p:cNvPr id="4" name="Picture 3">
            <a:extLst>
              <a:ext uri="{FF2B5EF4-FFF2-40B4-BE49-F238E27FC236}">
                <a16:creationId xmlns:a16="http://schemas.microsoft.com/office/drawing/2014/main" id="{DA68781D-3BA7-3F69-3185-B6EFA3BC47D5}"/>
              </a:ext>
            </a:extLst>
          </p:cNvPr>
          <p:cNvPicPr>
            <a:picLocks noChangeAspect="1"/>
          </p:cNvPicPr>
          <p:nvPr/>
        </p:nvPicPr>
        <p:blipFill>
          <a:blip r:embed="rId3"/>
          <a:stretch>
            <a:fillRect/>
          </a:stretch>
        </p:blipFill>
        <p:spPr>
          <a:xfrm>
            <a:off x="10125701" y="65405"/>
            <a:ext cx="1776301" cy="2298103"/>
          </a:xfrm>
          <a:prstGeom prst="rect">
            <a:avLst/>
          </a:prstGeom>
        </p:spPr>
      </p:pic>
      <p:sp>
        <p:nvSpPr>
          <p:cNvPr id="6" name="Content Placeholder 5">
            <a:extLst>
              <a:ext uri="{FF2B5EF4-FFF2-40B4-BE49-F238E27FC236}">
                <a16:creationId xmlns:a16="http://schemas.microsoft.com/office/drawing/2014/main" id="{127A04F0-8933-B4D4-A727-98AC97536C51}"/>
              </a:ext>
            </a:extLst>
          </p:cNvPr>
          <p:cNvSpPr>
            <a:spLocks noGrp="1"/>
          </p:cNvSpPr>
          <p:nvPr>
            <p:ph sz="half" idx="1"/>
          </p:nvPr>
        </p:nvSpPr>
        <p:spPr>
          <a:xfrm>
            <a:off x="411480" y="2363508"/>
            <a:ext cx="5181600" cy="4351338"/>
          </a:xfrm>
        </p:spPr>
        <p:txBody>
          <a:bodyPr>
            <a:normAutofit fontScale="92500" lnSpcReduction="10000"/>
          </a:bodyPr>
          <a:lstStyle/>
          <a:p>
            <a:pPr rtl="0" fontAlgn="base">
              <a:spcBef>
                <a:spcPts val="0"/>
              </a:spcBef>
              <a:spcAft>
                <a:spcPts val="0"/>
              </a:spcAft>
              <a:buFont typeface="Arial" panose="020B0604020202020204" pitchFamily="34" charset="0"/>
              <a:buChar char="•"/>
            </a:pPr>
            <a:r>
              <a:rPr lang="en-US" sz="2100" b="0" i="0" u="none" strike="noStrike" dirty="0">
                <a:solidFill>
                  <a:srgbClr val="000000"/>
                </a:solidFill>
                <a:effectLst/>
                <a:latin typeface="Calibri" panose="020F0502020204030204" pitchFamily="34" charset="0"/>
              </a:rPr>
              <a:t>Facebook – 1,114 followers </a:t>
            </a:r>
            <a:endParaRPr lang="en-US" sz="2100" b="0" i="0" u="none" strike="noStrike" dirty="0">
              <a:solidFill>
                <a:srgbClr val="000000"/>
              </a:solidFill>
              <a:effectLst/>
              <a:latin typeface="Arial" panose="020B0604020202020204" pitchFamily="34" charset="0"/>
            </a:endParaRPr>
          </a:p>
          <a:p>
            <a:pPr marL="742950" lvl="1"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+31 from last meeting</a:t>
            </a:r>
            <a:endParaRPr lang="en-US" sz="1800" b="0" i="0" u="none" strike="noStrike" dirty="0">
              <a:solidFill>
                <a:srgbClr val="000000"/>
              </a:solidFill>
              <a:effectLst/>
              <a:latin typeface="Arial" panose="020B0604020202020204" pitchFamily="34" charset="0"/>
            </a:endParaRPr>
          </a:p>
          <a:p>
            <a:pPr marL="742950" lvl="1" indent="-285750" rtl="0" fontAlgn="base">
              <a:spcBef>
                <a:spcPts val="50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Engagement +118% in last 90 days</a:t>
            </a:r>
            <a:endParaRPr lang="en-US" sz="1800" b="0" i="0" u="none" strike="noStrike" dirty="0">
              <a:solidFill>
                <a:srgbClr val="000000"/>
              </a:solidFill>
              <a:effectLst/>
              <a:latin typeface="Arial" panose="020B0604020202020204" pitchFamily="34" charset="0"/>
            </a:endParaRPr>
          </a:p>
          <a:p>
            <a:pPr rtl="0" fontAlgn="base">
              <a:spcBef>
                <a:spcPts val="500"/>
              </a:spcBef>
              <a:spcAft>
                <a:spcPts val="0"/>
              </a:spcAft>
              <a:buFont typeface="Arial" panose="020B0604020202020204" pitchFamily="34" charset="0"/>
              <a:buChar char="•"/>
            </a:pPr>
            <a:r>
              <a:rPr lang="en-US" sz="2000" b="0" i="0" u="none" strike="noStrike" dirty="0">
                <a:solidFill>
                  <a:srgbClr val="000000"/>
                </a:solidFill>
                <a:effectLst/>
                <a:latin typeface="Calibri" panose="020F0502020204030204" pitchFamily="34" charset="0"/>
              </a:rPr>
              <a:t>Instagram -222 followers </a:t>
            </a:r>
            <a:endParaRPr lang="en-US" sz="2000" b="0" i="0" u="none" strike="noStrike" dirty="0">
              <a:solidFill>
                <a:srgbClr val="000000"/>
              </a:solidFill>
              <a:effectLst/>
              <a:latin typeface="Arial" panose="020B0604020202020204" pitchFamily="34" charset="0"/>
            </a:endParaRPr>
          </a:p>
          <a:p>
            <a:pPr marL="742950" lvl="1" indent="-285750" rtl="0" fontAlgn="base">
              <a:spcBef>
                <a:spcPts val="50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I am slacking on this :( </a:t>
            </a:r>
            <a:endParaRPr lang="en-US" sz="18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2100" b="0" i="0" u="none" strike="noStrike" dirty="0">
                <a:solidFill>
                  <a:srgbClr val="000000"/>
                </a:solidFill>
                <a:effectLst/>
                <a:latin typeface="Calibri" panose="020F0502020204030204" pitchFamily="34" charset="0"/>
              </a:rPr>
              <a:t>District 4 - Adult symposium </a:t>
            </a:r>
            <a:endParaRPr lang="en-US" sz="2100" b="0" i="0" u="none" strike="noStrike" dirty="0">
              <a:solidFill>
                <a:srgbClr val="000000"/>
              </a:solidFill>
              <a:effectLst/>
              <a:latin typeface="Arial" panose="020B0604020202020204" pitchFamily="34" charset="0"/>
            </a:endParaRPr>
          </a:p>
          <a:p>
            <a:pPr marL="742950" lvl="1" indent="-285750" rtl="0" fontAlgn="base">
              <a:spcBef>
                <a:spcPts val="100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Request $ for registration reimbursement</a:t>
            </a:r>
            <a:r>
              <a:rPr lang="en-US" sz="1900" b="0" i="0" u="none" strike="noStrike" dirty="0">
                <a:solidFill>
                  <a:srgbClr val="000000"/>
                </a:solidFill>
                <a:effectLst/>
                <a:latin typeface="Calibri" panose="020F0502020204030204" pitchFamily="34" charset="0"/>
              </a:rPr>
              <a:t> </a:t>
            </a:r>
            <a:endParaRPr lang="en-US" sz="19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2100" b="0" i="0" u="none" strike="noStrike" dirty="0">
                <a:solidFill>
                  <a:srgbClr val="000000"/>
                </a:solidFill>
                <a:effectLst/>
                <a:latin typeface="Calibri" panose="020F0502020204030204" pitchFamily="34" charset="0"/>
              </a:rPr>
              <a:t>Survey </a:t>
            </a:r>
            <a:endParaRPr lang="en-US" sz="2100" b="0" i="0" u="none" strike="noStrike" dirty="0">
              <a:solidFill>
                <a:srgbClr val="000000"/>
              </a:solidFill>
              <a:effectLst/>
              <a:latin typeface="Arial" panose="020B0604020202020204" pitchFamily="34" charset="0"/>
            </a:endParaRPr>
          </a:p>
          <a:p>
            <a:pPr marL="742950" lvl="1" indent="-285750" rtl="0" fontAlgn="base">
              <a:spcBef>
                <a:spcPts val="100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Currently 20 responses </a:t>
            </a:r>
            <a:endParaRPr lang="en-US" sz="1800" b="0" i="0" u="none" strike="noStrike" dirty="0">
              <a:solidFill>
                <a:srgbClr val="000000"/>
              </a:solidFill>
              <a:effectLst/>
              <a:latin typeface="Arial" panose="020B0604020202020204" pitchFamily="34" charset="0"/>
            </a:endParaRPr>
          </a:p>
          <a:p>
            <a:pPr marL="742950" lvl="1" indent="-285750" rtl="0" fontAlgn="base">
              <a:spcBef>
                <a:spcPts val="100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Give away for like share and comment 3 RT’s? </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2100" b="0" i="0" u="none" strike="noStrike" dirty="0" err="1">
                <a:solidFill>
                  <a:srgbClr val="000000"/>
                </a:solidFill>
                <a:effectLst/>
                <a:latin typeface="Calibri" panose="020F0502020204030204" pitchFamily="34" charset="0"/>
              </a:rPr>
              <a:t>Linkedin</a:t>
            </a:r>
            <a:r>
              <a:rPr lang="en-US" sz="2100" b="0" i="0" u="none" strike="noStrike" dirty="0">
                <a:solidFill>
                  <a:srgbClr val="000000"/>
                </a:solidFill>
                <a:effectLst/>
                <a:latin typeface="Calibri" panose="020F0502020204030204" pitchFamily="34" charset="0"/>
              </a:rPr>
              <a:t> Page up and Running </a:t>
            </a:r>
            <a:endParaRPr lang="en-US" sz="2100" b="0" i="0" u="none" strike="noStrike" dirty="0">
              <a:solidFill>
                <a:srgbClr val="000000"/>
              </a:solidFill>
              <a:effectLst/>
              <a:latin typeface="Arial" panose="020B0604020202020204" pitchFamily="34" charset="0"/>
            </a:endParaRPr>
          </a:p>
          <a:p>
            <a:pPr marL="0" indent="0">
              <a:buNone/>
            </a:pPr>
            <a:br>
              <a:rPr lang="en-US" b="0" dirty="0">
                <a:effectLst/>
              </a:rPr>
            </a:br>
            <a:endParaRPr lang="en-US" dirty="0"/>
          </a:p>
        </p:txBody>
      </p:sp>
      <p:sp>
        <p:nvSpPr>
          <p:cNvPr id="10" name="Content Placeholder 9">
            <a:extLst>
              <a:ext uri="{FF2B5EF4-FFF2-40B4-BE49-F238E27FC236}">
                <a16:creationId xmlns:a16="http://schemas.microsoft.com/office/drawing/2014/main" id="{AEB4358D-818B-6056-6913-124BE35D6150}"/>
              </a:ext>
            </a:extLst>
          </p:cNvPr>
          <p:cNvSpPr>
            <a:spLocks noGrp="1"/>
          </p:cNvSpPr>
          <p:nvPr>
            <p:ph sz="half" idx="2"/>
          </p:nvPr>
        </p:nvSpPr>
        <p:spPr>
          <a:xfrm>
            <a:off x="6301292" y="3084270"/>
            <a:ext cx="5181600" cy="4351338"/>
          </a:xfrm>
        </p:spPr>
        <p:txBody>
          <a:bodyPr>
            <a:normAutofit fontScale="92500" lnSpcReduction="10000"/>
          </a:bodyPr>
          <a:lstStyle/>
          <a:p>
            <a:pPr rtl="0" fontAlgn="base">
              <a:spcBef>
                <a:spcPts val="0"/>
              </a:spcBef>
              <a:spcAft>
                <a:spcPts val="0"/>
              </a:spcAft>
              <a:buFont typeface="Arial" panose="020B0604020202020204" pitchFamily="34" charset="0"/>
              <a:buChar char="•"/>
            </a:pPr>
            <a:r>
              <a:rPr lang="en-US" sz="2000" b="0" i="0" u="none" strike="noStrike" dirty="0">
                <a:solidFill>
                  <a:srgbClr val="000000"/>
                </a:solidFill>
                <a:effectLst/>
                <a:latin typeface="Calibri" panose="020F0502020204030204" pitchFamily="34" charset="0"/>
              </a:rPr>
              <a:t>Any other fun recurring ideas?</a:t>
            </a:r>
            <a:endParaRPr lang="en-US" sz="2000" b="0" i="0" u="none" strike="noStrike" dirty="0">
              <a:solidFill>
                <a:srgbClr val="000000"/>
              </a:solidFill>
              <a:effectLst/>
              <a:latin typeface="Arial" panose="020B0604020202020204" pitchFamily="34" charset="0"/>
            </a:endParaRPr>
          </a:p>
          <a:p>
            <a:pPr marL="742950" lvl="1" indent="-285750" rtl="0" fontAlgn="base">
              <a:spcBef>
                <a:spcPts val="0"/>
              </a:spcBef>
              <a:spcAft>
                <a:spcPts val="0"/>
              </a:spcAft>
              <a:buFont typeface="Arial" panose="020B0604020202020204" pitchFamily="34" charset="0"/>
              <a:buChar char="•"/>
            </a:pPr>
            <a:r>
              <a:rPr lang="en-US" sz="2000" b="0" i="0" u="none" strike="noStrike" dirty="0">
                <a:solidFill>
                  <a:srgbClr val="000000"/>
                </a:solidFill>
                <a:effectLst/>
                <a:latin typeface="Calibri" panose="020F0502020204030204" pitchFamily="34" charset="0"/>
              </a:rPr>
              <a:t>Thinking Thursday </a:t>
            </a:r>
            <a:endParaRPr lang="en-US" sz="2000" b="0" i="0" u="none" strike="noStrike" dirty="0">
              <a:solidFill>
                <a:srgbClr val="000000"/>
              </a:solidFill>
              <a:effectLst/>
              <a:latin typeface="Arial" panose="020B0604020202020204" pitchFamily="34" charset="0"/>
            </a:endParaRPr>
          </a:p>
          <a:p>
            <a:pPr marL="742950" lvl="1" indent="-285750" rtl="0" fontAlgn="base">
              <a:spcBef>
                <a:spcPts val="0"/>
              </a:spcBef>
              <a:spcAft>
                <a:spcPts val="0"/>
              </a:spcAft>
              <a:buFont typeface="Arial" panose="020B0604020202020204" pitchFamily="34" charset="0"/>
              <a:buChar char="•"/>
            </a:pPr>
            <a:r>
              <a:rPr lang="en-US" sz="2000" b="0" i="0" u="none" strike="noStrike" dirty="0">
                <a:solidFill>
                  <a:srgbClr val="000000"/>
                </a:solidFill>
                <a:effectLst/>
                <a:latin typeface="Calibri" panose="020F0502020204030204" pitchFamily="34" charset="0"/>
              </a:rPr>
              <a:t>Fun fact Friday starting soon</a:t>
            </a:r>
            <a:endParaRPr lang="en-US" sz="20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2000" b="0" i="0" u="none" strike="noStrike" dirty="0">
                <a:solidFill>
                  <a:srgbClr val="000000"/>
                </a:solidFill>
                <a:effectLst/>
                <a:latin typeface="Calibri" panose="020F0502020204030204" pitchFamily="34" charset="0"/>
              </a:rPr>
              <a:t>Like, share and comment! </a:t>
            </a:r>
            <a:endParaRPr lang="en-US" sz="20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2000" b="0" i="0" u="none" strike="noStrike" dirty="0">
                <a:solidFill>
                  <a:srgbClr val="000000"/>
                </a:solidFill>
                <a:effectLst/>
                <a:latin typeface="Calibri" panose="020F0502020204030204" pitchFamily="34" charset="0"/>
              </a:rPr>
              <a:t>AARC toolkits are being used </a:t>
            </a:r>
            <a:endParaRPr lang="en-US" sz="2000" b="0" i="0" u="none" strike="noStrike" dirty="0">
              <a:solidFill>
                <a:srgbClr val="000000"/>
              </a:solidFill>
              <a:effectLst/>
              <a:latin typeface="Arial" panose="020B0604020202020204" pitchFamily="34" charset="0"/>
            </a:endParaRPr>
          </a:p>
          <a:p>
            <a:pPr marL="0" indent="0" rtl="0">
              <a:spcBef>
                <a:spcPts val="1000"/>
              </a:spcBef>
              <a:spcAft>
                <a:spcPts val="0"/>
              </a:spcAft>
              <a:buNone/>
            </a:pPr>
            <a:br>
              <a:rPr lang="en-US" b="0" dirty="0">
                <a:effectLst/>
              </a:rPr>
            </a:br>
            <a:r>
              <a:rPr lang="en-US" sz="2800" b="0" i="0" u="none" strike="noStrike" dirty="0">
                <a:solidFill>
                  <a:srgbClr val="000000"/>
                </a:solidFill>
                <a:effectLst/>
                <a:latin typeface="Calibri" panose="020F0502020204030204" pitchFamily="34" charset="0"/>
              </a:rPr>
              <a:t>Any fun RT week ideas?</a:t>
            </a:r>
            <a:endParaRPr lang="en-US" b="0" dirty="0">
              <a:effectLst/>
            </a:endParaRPr>
          </a:p>
          <a:p>
            <a:pPr marL="0" indent="0">
              <a:buNone/>
            </a:pPr>
            <a:br>
              <a:rPr lang="en-US" dirty="0"/>
            </a:br>
            <a:endParaRPr lang="en-US" dirty="0"/>
          </a:p>
        </p:txBody>
      </p:sp>
      <p:pic>
        <p:nvPicPr>
          <p:cNvPr id="1026" name="Picture 2">
            <a:extLst>
              <a:ext uri="{FF2B5EF4-FFF2-40B4-BE49-F238E27FC236}">
                <a16:creationId xmlns:a16="http://schemas.microsoft.com/office/drawing/2014/main" id="{A69E9231-B48F-D05E-D649-205774D837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34" r="59843" b="16392"/>
          <a:stretch/>
        </p:blipFill>
        <p:spPr bwMode="auto">
          <a:xfrm>
            <a:off x="8012788" y="65405"/>
            <a:ext cx="1533794" cy="2336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1484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3E5A1-EE5E-48F1-B24B-4695A01FC9EC}"/>
              </a:ext>
            </a:extLst>
          </p:cNvPr>
          <p:cNvSpPr>
            <a:spLocks noGrp="1"/>
          </p:cNvSpPr>
          <p:nvPr>
            <p:ph type="title"/>
          </p:nvPr>
        </p:nvSpPr>
        <p:spPr>
          <a:xfrm>
            <a:off x="291148" y="752330"/>
            <a:ext cx="10515600" cy="1325563"/>
          </a:xfrm>
        </p:spPr>
        <p:txBody>
          <a:bodyPr>
            <a:normAutofit/>
          </a:bodyPr>
          <a:lstStyle/>
          <a:p>
            <a:r>
              <a:rPr lang="en-US" dirty="0"/>
              <a:t>Membership- </a:t>
            </a:r>
            <a:br>
              <a:rPr lang="en-US" dirty="0"/>
            </a:br>
            <a:r>
              <a:rPr lang="en-US" dirty="0"/>
              <a:t>Kellianne Fleming &amp;  Amy Setchell</a:t>
            </a:r>
          </a:p>
        </p:txBody>
      </p:sp>
      <p:pic>
        <p:nvPicPr>
          <p:cNvPr id="5" name="Content Placeholder 4">
            <a:extLst>
              <a:ext uri="{FF2B5EF4-FFF2-40B4-BE49-F238E27FC236}">
                <a16:creationId xmlns:a16="http://schemas.microsoft.com/office/drawing/2014/main" id="{10C62460-E6BD-4D2B-8902-1D53EAD89EAB}"/>
              </a:ext>
            </a:extLst>
          </p:cNvPr>
          <p:cNvPicPr>
            <a:picLocks noGrp="1" noChangeAspect="1"/>
          </p:cNvPicPr>
          <p:nvPr>
            <p:ph sz="half" idx="2"/>
          </p:nvPr>
        </p:nvPicPr>
        <p:blipFill>
          <a:blip r:embed="rId3"/>
          <a:stretch>
            <a:fillRect/>
          </a:stretch>
        </p:blipFill>
        <p:spPr>
          <a:xfrm>
            <a:off x="10128885" y="82151"/>
            <a:ext cx="1704975" cy="2038350"/>
          </a:xfrm>
        </p:spPr>
      </p:pic>
      <p:pic>
        <p:nvPicPr>
          <p:cNvPr id="3" name="Picture 2"/>
          <p:cNvPicPr>
            <a:picLocks noChangeAspect="1"/>
          </p:cNvPicPr>
          <p:nvPr/>
        </p:nvPicPr>
        <p:blipFill>
          <a:blip r:embed="rId4"/>
          <a:stretch>
            <a:fillRect/>
          </a:stretch>
        </p:blipFill>
        <p:spPr>
          <a:xfrm>
            <a:off x="8383511" y="82151"/>
            <a:ext cx="1575527" cy="2038350"/>
          </a:xfrm>
          <a:prstGeom prst="rect">
            <a:avLst/>
          </a:prstGeom>
        </p:spPr>
      </p:pic>
      <p:sp>
        <p:nvSpPr>
          <p:cNvPr id="8" name="Text Placeholder 5">
            <a:extLst>
              <a:ext uri="{FF2B5EF4-FFF2-40B4-BE49-F238E27FC236}">
                <a16:creationId xmlns:a16="http://schemas.microsoft.com/office/drawing/2014/main" id="{D8BFA6AC-4CF6-484F-8489-8D352CC4DE10}"/>
              </a:ext>
            </a:extLst>
          </p:cNvPr>
          <p:cNvSpPr txBox="1">
            <a:spLocks/>
          </p:cNvSpPr>
          <p:nvPr/>
        </p:nvSpPr>
        <p:spPr>
          <a:xfrm>
            <a:off x="3288345" y="5075527"/>
            <a:ext cx="5157787"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429679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16B26-D93B-4463-B85B-DB47CA324E77}"/>
              </a:ext>
            </a:extLst>
          </p:cNvPr>
          <p:cNvSpPr>
            <a:spLocks noGrp="1"/>
          </p:cNvSpPr>
          <p:nvPr>
            <p:ph type="title"/>
          </p:nvPr>
        </p:nvSpPr>
        <p:spPr>
          <a:xfrm>
            <a:off x="510654" y="185742"/>
            <a:ext cx="10515600" cy="733257"/>
          </a:xfrm>
        </p:spPr>
        <p:txBody>
          <a:bodyPr/>
          <a:lstStyle/>
          <a:p>
            <a:pPr algn="ctr"/>
            <a:r>
              <a:rPr lang="en-US" dirty="0"/>
              <a:t>A moment for </a:t>
            </a:r>
            <a:r>
              <a:rPr lang="en-US" b="1" dirty="0"/>
              <a:t>hyperoxygenation…..</a:t>
            </a:r>
            <a:endParaRPr lang="en-US" dirty="0"/>
          </a:p>
        </p:txBody>
      </p:sp>
      <p:sp>
        <p:nvSpPr>
          <p:cNvPr id="4" name="TextBox 3">
            <a:extLst>
              <a:ext uri="{FF2B5EF4-FFF2-40B4-BE49-F238E27FC236}">
                <a16:creationId xmlns:a16="http://schemas.microsoft.com/office/drawing/2014/main" id="{3C5CBDEC-3531-E74A-0085-A3C914BC639C}"/>
              </a:ext>
            </a:extLst>
          </p:cNvPr>
          <p:cNvSpPr txBox="1"/>
          <p:nvPr/>
        </p:nvSpPr>
        <p:spPr>
          <a:xfrm>
            <a:off x="1116496" y="1110959"/>
            <a:ext cx="8748215" cy="2308324"/>
          </a:xfrm>
          <a:prstGeom prst="rect">
            <a:avLst/>
          </a:prstGeom>
          <a:noFill/>
        </p:spPr>
        <p:txBody>
          <a:bodyPr wrap="square" rtlCol="0">
            <a:spAutoFit/>
          </a:bodyPr>
          <a:lstStyle/>
          <a:p>
            <a:pPr algn="ctr"/>
            <a:r>
              <a:rPr lang="en-US" b="1" dirty="0"/>
              <a:t>AARC Leadership Bootcamp 2023</a:t>
            </a:r>
          </a:p>
          <a:p>
            <a:pPr algn="ctr"/>
            <a:endParaRPr lang="en-US" b="1" dirty="0"/>
          </a:p>
          <a:p>
            <a:pPr algn="ctr"/>
            <a:r>
              <a:rPr lang="en-US" b="1" dirty="0"/>
              <a:t>Keynote speaker: Jann Freed, PhD             Leading with Wisdom</a:t>
            </a:r>
          </a:p>
          <a:p>
            <a:pPr algn="ctr"/>
            <a:endParaRPr lang="en-US" b="1" dirty="0"/>
          </a:p>
          <a:p>
            <a:pPr algn="ctr"/>
            <a:r>
              <a:rPr lang="en-US" sz="2400" b="1" dirty="0"/>
              <a:t>Leadership is not a position or title. </a:t>
            </a:r>
          </a:p>
          <a:p>
            <a:pPr algn="ctr"/>
            <a:r>
              <a:rPr lang="en-US" sz="2400" b="1" dirty="0"/>
              <a:t>It is a relationship.</a:t>
            </a:r>
          </a:p>
          <a:p>
            <a:pPr algn="ctr"/>
            <a:r>
              <a:rPr lang="en-US" sz="2400" b="1" dirty="0"/>
              <a:t>Leader: Person in a position to influence the lives of other. </a:t>
            </a:r>
          </a:p>
        </p:txBody>
      </p:sp>
      <p:sp>
        <p:nvSpPr>
          <p:cNvPr id="5" name="TextBox 4">
            <a:extLst>
              <a:ext uri="{FF2B5EF4-FFF2-40B4-BE49-F238E27FC236}">
                <a16:creationId xmlns:a16="http://schemas.microsoft.com/office/drawing/2014/main" id="{88770993-3EEB-E651-761F-9ED658221BE2}"/>
              </a:ext>
            </a:extLst>
          </p:cNvPr>
          <p:cNvSpPr txBox="1"/>
          <p:nvPr/>
        </p:nvSpPr>
        <p:spPr>
          <a:xfrm>
            <a:off x="1962656" y="4084323"/>
            <a:ext cx="7055893" cy="738664"/>
          </a:xfrm>
          <a:prstGeom prst="rect">
            <a:avLst/>
          </a:prstGeom>
          <a:noFill/>
        </p:spPr>
        <p:txBody>
          <a:bodyPr wrap="square" rtlCol="0">
            <a:spAutoFit/>
          </a:bodyPr>
          <a:lstStyle/>
          <a:p>
            <a:pPr algn="ctr"/>
            <a:r>
              <a:rPr lang="en-US" sz="2400" b="1" dirty="0"/>
              <a:t>The key question to ask.</a:t>
            </a:r>
          </a:p>
          <a:p>
            <a:pPr algn="ctr"/>
            <a:endParaRPr lang="en-US" dirty="0"/>
          </a:p>
        </p:txBody>
      </p:sp>
      <p:sp>
        <p:nvSpPr>
          <p:cNvPr id="6" name="TextBox 5">
            <a:extLst>
              <a:ext uri="{FF2B5EF4-FFF2-40B4-BE49-F238E27FC236}">
                <a16:creationId xmlns:a16="http://schemas.microsoft.com/office/drawing/2014/main" id="{FDE2A230-8149-6F57-3D5D-F2728B507283}"/>
              </a:ext>
            </a:extLst>
          </p:cNvPr>
          <p:cNvSpPr txBox="1"/>
          <p:nvPr/>
        </p:nvSpPr>
        <p:spPr>
          <a:xfrm>
            <a:off x="1962656" y="4892155"/>
            <a:ext cx="7902055" cy="1569660"/>
          </a:xfrm>
          <a:prstGeom prst="rect">
            <a:avLst/>
          </a:prstGeom>
          <a:noFill/>
        </p:spPr>
        <p:txBody>
          <a:bodyPr wrap="square" rtlCol="0">
            <a:spAutoFit/>
          </a:bodyPr>
          <a:lstStyle/>
          <a:p>
            <a:pPr algn="ctr"/>
            <a:r>
              <a:rPr lang="en-US" sz="4800" b="1" dirty="0"/>
              <a:t>What are 1 or 2 things that I can do to support you?</a:t>
            </a:r>
          </a:p>
        </p:txBody>
      </p:sp>
    </p:spTree>
    <p:extLst>
      <p:ext uri="{BB962C8B-B14F-4D97-AF65-F5344CB8AC3E}">
        <p14:creationId xmlns:p14="http://schemas.microsoft.com/office/powerpoint/2010/main" val="164601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26CC88-BC36-40B2-D74D-680A8C3A22CD}"/>
              </a:ext>
            </a:extLst>
          </p:cNvPr>
          <p:cNvPicPr>
            <a:picLocks noChangeAspect="1"/>
          </p:cNvPicPr>
          <p:nvPr/>
        </p:nvPicPr>
        <p:blipFill rotWithShape="1">
          <a:blip r:embed="rId3"/>
          <a:srcRect l="58235" b="27147"/>
          <a:stretch/>
        </p:blipFill>
        <p:spPr>
          <a:xfrm>
            <a:off x="204394" y="124865"/>
            <a:ext cx="11801140" cy="6616772"/>
          </a:xfrm>
          <a:prstGeom prst="rect">
            <a:avLst/>
          </a:prstGeom>
        </p:spPr>
      </p:pic>
    </p:spTree>
    <p:extLst>
      <p:ext uri="{BB962C8B-B14F-4D97-AF65-F5344CB8AC3E}">
        <p14:creationId xmlns:p14="http://schemas.microsoft.com/office/powerpoint/2010/main" val="34594032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83C478-B1BF-BBA1-6145-01EDE07A58E9}"/>
              </a:ext>
            </a:extLst>
          </p:cNvPr>
          <p:cNvPicPr>
            <a:picLocks noChangeAspect="1"/>
          </p:cNvPicPr>
          <p:nvPr/>
        </p:nvPicPr>
        <p:blipFill rotWithShape="1">
          <a:blip r:embed="rId3"/>
          <a:srcRect l="58324" b="27970"/>
          <a:stretch/>
        </p:blipFill>
        <p:spPr>
          <a:xfrm>
            <a:off x="279698" y="167896"/>
            <a:ext cx="11665237" cy="6480329"/>
          </a:xfrm>
          <a:prstGeom prst="rect">
            <a:avLst/>
          </a:prstGeom>
        </p:spPr>
      </p:pic>
    </p:spTree>
    <p:extLst>
      <p:ext uri="{BB962C8B-B14F-4D97-AF65-F5344CB8AC3E}">
        <p14:creationId xmlns:p14="http://schemas.microsoft.com/office/powerpoint/2010/main" val="2866768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0A305-20CD-4F38-9EC3-4DCD80BE162A}"/>
              </a:ext>
            </a:extLst>
          </p:cNvPr>
          <p:cNvSpPr>
            <a:spLocks noGrp="1"/>
          </p:cNvSpPr>
          <p:nvPr>
            <p:ph type="title"/>
          </p:nvPr>
        </p:nvSpPr>
        <p:spPr/>
        <p:txBody>
          <a:bodyPr/>
          <a:lstStyle/>
          <a:p>
            <a:r>
              <a:rPr lang="en-US" dirty="0"/>
              <a:t>NRRCC- Jen Horkan</a:t>
            </a:r>
          </a:p>
        </p:txBody>
      </p:sp>
      <p:pic>
        <p:nvPicPr>
          <p:cNvPr id="4" name="Picture 3">
            <a:extLst>
              <a:ext uri="{FF2B5EF4-FFF2-40B4-BE49-F238E27FC236}">
                <a16:creationId xmlns:a16="http://schemas.microsoft.com/office/drawing/2014/main" id="{0C80AEC4-457A-4000-B346-A77DE599BCAB}"/>
              </a:ext>
            </a:extLst>
          </p:cNvPr>
          <p:cNvPicPr>
            <a:picLocks noChangeAspect="1"/>
          </p:cNvPicPr>
          <p:nvPr/>
        </p:nvPicPr>
        <p:blipFill>
          <a:blip r:embed="rId3"/>
          <a:stretch>
            <a:fillRect/>
          </a:stretch>
        </p:blipFill>
        <p:spPr>
          <a:xfrm>
            <a:off x="9638851" y="72486"/>
            <a:ext cx="2185755" cy="1618202"/>
          </a:xfrm>
          <a:prstGeom prst="rect">
            <a:avLst/>
          </a:prstGeom>
        </p:spPr>
      </p:pic>
      <p:sp>
        <p:nvSpPr>
          <p:cNvPr id="5" name="Content Placeholder 4">
            <a:extLst>
              <a:ext uri="{FF2B5EF4-FFF2-40B4-BE49-F238E27FC236}">
                <a16:creationId xmlns:a16="http://schemas.microsoft.com/office/drawing/2014/main" id="{1640E708-1729-7365-3117-498B3EBB587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9582239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BAF82-CD82-4E67-914A-F3828B0DA3AF}"/>
              </a:ext>
            </a:extLst>
          </p:cNvPr>
          <p:cNvSpPr>
            <a:spLocks noGrp="1"/>
          </p:cNvSpPr>
          <p:nvPr>
            <p:ph type="title"/>
          </p:nvPr>
        </p:nvSpPr>
        <p:spPr/>
        <p:txBody>
          <a:bodyPr/>
          <a:lstStyle/>
          <a:p>
            <a:r>
              <a:rPr lang="en-US" dirty="0"/>
              <a:t>Elections- Sarah Schroeder</a:t>
            </a:r>
          </a:p>
        </p:txBody>
      </p:sp>
      <p:sp>
        <p:nvSpPr>
          <p:cNvPr id="3" name="Content Placeholder 2">
            <a:extLst>
              <a:ext uri="{FF2B5EF4-FFF2-40B4-BE49-F238E27FC236}">
                <a16:creationId xmlns:a16="http://schemas.microsoft.com/office/drawing/2014/main" id="{E1CFA87B-8EA2-4A70-9234-758E9C1C34B3}"/>
              </a:ext>
            </a:extLst>
          </p:cNvPr>
          <p:cNvSpPr>
            <a:spLocks noGrp="1"/>
          </p:cNvSpPr>
          <p:nvPr>
            <p:ph idx="1"/>
          </p:nvPr>
        </p:nvSpPr>
        <p:spPr>
          <a:xfrm>
            <a:off x="838200" y="1892331"/>
            <a:ext cx="10515600" cy="4351338"/>
          </a:xfrm>
        </p:spPr>
        <p:txBody>
          <a:bodyPr>
            <a:normAutofit/>
          </a:bodyPr>
          <a:lstStyle/>
          <a:p>
            <a:pPr marL="0" marR="0">
              <a:spcBef>
                <a:spcPts val="0"/>
              </a:spcBef>
              <a:spcAft>
                <a:spcPts val="1200"/>
              </a:spcAft>
            </a:pPr>
            <a:endParaRPr lang="en-US" sz="1800" dirty="0">
              <a:effectLst/>
              <a:latin typeface="Calibri" panose="020F0502020204030204" pitchFamily="34" charset="0"/>
              <a:ea typeface="Calibri" panose="020F0502020204030204" pitchFamily="34" charset="0"/>
            </a:endParaRPr>
          </a:p>
          <a:p>
            <a:endParaRPr lang="en-US" dirty="0"/>
          </a:p>
        </p:txBody>
      </p:sp>
      <p:pic>
        <p:nvPicPr>
          <p:cNvPr id="4" name="Picture 3">
            <a:extLst>
              <a:ext uri="{FF2B5EF4-FFF2-40B4-BE49-F238E27FC236}">
                <a16:creationId xmlns:a16="http://schemas.microsoft.com/office/drawing/2014/main" id="{3B55A10E-7FE5-436D-B1AA-9CBAB53967CE}"/>
              </a:ext>
            </a:extLst>
          </p:cNvPr>
          <p:cNvPicPr>
            <a:picLocks noChangeAspect="1"/>
          </p:cNvPicPr>
          <p:nvPr/>
        </p:nvPicPr>
        <p:blipFill rotWithShape="1">
          <a:blip r:embed="rId3"/>
          <a:srcRect r="10026" b="6666"/>
          <a:stretch/>
        </p:blipFill>
        <p:spPr>
          <a:xfrm>
            <a:off x="9310279" y="163482"/>
            <a:ext cx="1738021" cy="1994927"/>
          </a:xfrm>
          <a:prstGeom prst="rect">
            <a:avLst/>
          </a:prstGeom>
        </p:spPr>
      </p:pic>
    </p:spTree>
    <p:extLst>
      <p:ext uri="{BB962C8B-B14F-4D97-AF65-F5344CB8AC3E}">
        <p14:creationId xmlns:p14="http://schemas.microsoft.com/office/powerpoint/2010/main" val="28331749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3A72F-F362-400A-91FB-01AAF3522F86}"/>
              </a:ext>
            </a:extLst>
          </p:cNvPr>
          <p:cNvSpPr>
            <a:spLocks noGrp="1"/>
          </p:cNvSpPr>
          <p:nvPr>
            <p:ph type="title"/>
          </p:nvPr>
        </p:nvSpPr>
        <p:spPr/>
        <p:txBody>
          <a:bodyPr/>
          <a:lstStyle/>
          <a:p>
            <a:r>
              <a:rPr lang="en-US" dirty="0"/>
              <a:t>Policy &amp; Bylaws- Brett Buenzli</a:t>
            </a:r>
          </a:p>
        </p:txBody>
      </p:sp>
      <p:pic>
        <p:nvPicPr>
          <p:cNvPr id="4" name="Picture 3">
            <a:extLst>
              <a:ext uri="{FF2B5EF4-FFF2-40B4-BE49-F238E27FC236}">
                <a16:creationId xmlns:a16="http://schemas.microsoft.com/office/drawing/2014/main" id="{1AC2199E-F67F-40B2-B7C5-EE2AFD6436D4}"/>
              </a:ext>
            </a:extLst>
          </p:cNvPr>
          <p:cNvPicPr>
            <a:picLocks noChangeAspect="1"/>
          </p:cNvPicPr>
          <p:nvPr/>
        </p:nvPicPr>
        <p:blipFill rotWithShape="1">
          <a:blip r:embed="rId3"/>
          <a:srcRect l="27294" r="26774" b="10016"/>
          <a:stretch/>
        </p:blipFill>
        <p:spPr>
          <a:xfrm>
            <a:off x="9183539" y="222877"/>
            <a:ext cx="1780872" cy="2327376"/>
          </a:xfrm>
          <a:prstGeom prst="rect">
            <a:avLst/>
          </a:prstGeom>
        </p:spPr>
      </p:pic>
    </p:spTree>
    <p:extLst>
      <p:ext uri="{BB962C8B-B14F-4D97-AF65-F5344CB8AC3E}">
        <p14:creationId xmlns:p14="http://schemas.microsoft.com/office/powerpoint/2010/main" val="3628601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6EE99-06E4-4AA8-95C4-6D5DC16FD63D}"/>
              </a:ext>
            </a:extLst>
          </p:cNvPr>
          <p:cNvSpPr>
            <a:spLocks noGrp="1"/>
          </p:cNvSpPr>
          <p:nvPr>
            <p:ph type="title"/>
          </p:nvPr>
        </p:nvSpPr>
        <p:spPr/>
        <p:txBody>
          <a:bodyPr/>
          <a:lstStyle/>
          <a:p>
            <a:r>
              <a:rPr lang="en-US" dirty="0"/>
              <a:t>Military Liaison- Jarrett Brandes</a:t>
            </a:r>
            <a:br>
              <a:rPr lang="en-US" dirty="0"/>
            </a:br>
            <a:endParaRPr lang="en-US" i="1" dirty="0"/>
          </a:p>
        </p:txBody>
      </p:sp>
      <p:sp>
        <p:nvSpPr>
          <p:cNvPr id="3" name="Content Placeholder 2">
            <a:extLst>
              <a:ext uri="{FF2B5EF4-FFF2-40B4-BE49-F238E27FC236}">
                <a16:creationId xmlns:a16="http://schemas.microsoft.com/office/drawing/2014/main" id="{17704DD7-77B3-4272-B018-405E5AAEDCA6}"/>
              </a:ext>
            </a:extLst>
          </p:cNvPr>
          <p:cNvSpPr>
            <a:spLocks noGrp="1"/>
          </p:cNvSpPr>
          <p:nvPr>
            <p:ph idx="1"/>
          </p:nvPr>
        </p:nvSpPr>
        <p:spPr/>
        <p:txBody>
          <a:bodyPr/>
          <a:lstStyle/>
          <a:p>
            <a:endParaRPr lang="en-US" dirty="0"/>
          </a:p>
          <a:p>
            <a:pPr marL="0" indent="0">
              <a:buNone/>
            </a:pPr>
            <a:endParaRPr lang="en-US" dirty="0"/>
          </a:p>
        </p:txBody>
      </p:sp>
      <p:pic>
        <p:nvPicPr>
          <p:cNvPr id="6" name="Picture 5" descr="A picture containing person, person&#10;&#10;Description automatically generated">
            <a:extLst>
              <a:ext uri="{FF2B5EF4-FFF2-40B4-BE49-F238E27FC236}">
                <a16:creationId xmlns:a16="http://schemas.microsoft.com/office/drawing/2014/main" id="{6E1841AC-D11A-09C4-8363-6EC5480431EA}"/>
              </a:ext>
            </a:extLst>
          </p:cNvPr>
          <p:cNvPicPr>
            <a:picLocks noChangeAspect="1"/>
          </p:cNvPicPr>
          <p:nvPr/>
        </p:nvPicPr>
        <p:blipFill rotWithShape="1">
          <a:blip r:embed="rId3">
            <a:extLst>
              <a:ext uri="{28A0092B-C50C-407E-A947-70E740481C1C}">
                <a14:useLocalDpi xmlns:a14="http://schemas.microsoft.com/office/drawing/2010/main" val="0"/>
              </a:ext>
            </a:extLst>
          </a:blip>
          <a:srcRect t="23434" b="13052"/>
          <a:stretch/>
        </p:blipFill>
        <p:spPr>
          <a:xfrm>
            <a:off x="9378855" y="215000"/>
            <a:ext cx="2041477" cy="2163072"/>
          </a:xfrm>
          <a:prstGeom prst="rect">
            <a:avLst/>
          </a:prstGeom>
        </p:spPr>
      </p:pic>
    </p:spTree>
    <p:extLst>
      <p:ext uri="{BB962C8B-B14F-4D97-AF65-F5344CB8AC3E}">
        <p14:creationId xmlns:p14="http://schemas.microsoft.com/office/powerpoint/2010/main" val="34946394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7A10C-88F5-47BD-8778-95345912D5EC}"/>
              </a:ext>
            </a:extLst>
          </p:cNvPr>
          <p:cNvSpPr>
            <a:spLocks noGrp="1"/>
          </p:cNvSpPr>
          <p:nvPr>
            <p:ph type="title"/>
          </p:nvPr>
        </p:nvSpPr>
        <p:spPr/>
        <p:txBody>
          <a:bodyPr/>
          <a:lstStyle/>
          <a:p>
            <a:r>
              <a:rPr lang="en-US" dirty="0"/>
              <a:t>AARC House of Delegates-</a:t>
            </a:r>
            <a:br>
              <a:rPr lang="en-US" dirty="0"/>
            </a:br>
            <a:r>
              <a:rPr lang="en-US" dirty="0"/>
              <a:t>Jodi Jaeger</a:t>
            </a:r>
          </a:p>
        </p:txBody>
      </p:sp>
      <p:sp>
        <p:nvSpPr>
          <p:cNvPr id="3" name="Content Placeholder 2">
            <a:extLst>
              <a:ext uri="{FF2B5EF4-FFF2-40B4-BE49-F238E27FC236}">
                <a16:creationId xmlns:a16="http://schemas.microsoft.com/office/drawing/2014/main" id="{192B33D6-6618-4B33-8E05-75A741789C48}"/>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6D065C29-A431-4EFA-B1D0-FB5F9D7921A4}"/>
              </a:ext>
            </a:extLst>
          </p:cNvPr>
          <p:cNvPicPr>
            <a:picLocks noChangeAspect="1"/>
          </p:cNvPicPr>
          <p:nvPr/>
        </p:nvPicPr>
        <p:blipFill rotWithShape="1">
          <a:blip r:embed="rId3"/>
          <a:srcRect t="-1" r="25987" b="44405"/>
          <a:stretch/>
        </p:blipFill>
        <p:spPr>
          <a:xfrm>
            <a:off x="9569358" y="286930"/>
            <a:ext cx="2015837" cy="1877430"/>
          </a:xfrm>
          <a:prstGeom prst="rect">
            <a:avLst/>
          </a:prstGeom>
        </p:spPr>
      </p:pic>
    </p:spTree>
    <p:extLst>
      <p:ext uri="{BB962C8B-B14F-4D97-AF65-F5344CB8AC3E}">
        <p14:creationId xmlns:p14="http://schemas.microsoft.com/office/powerpoint/2010/main" val="36058244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65139-B0CD-49C9-911C-02643D427602}"/>
              </a:ext>
            </a:extLst>
          </p:cNvPr>
          <p:cNvSpPr>
            <a:spLocks noGrp="1"/>
          </p:cNvSpPr>
          <p:nvPr>
            <p:ph type="title"/>
          </p:nvPr>
        </p:nvSpPr>
        <p:spPr/>
        <p:txBody>
          <a:bodyPr/>
          <a:lstStyle/>
          <a:p>
            <a:r>
              <a:rPr lang="en-US" dirty="0"/>
              <a:t>Secretary- Crystal Lockard</a:t>
            </a:r>
          </a:p>
        </p:txBody>
      </p:sp>
      <p:sp>
        <p:nvSpPr>
          <p:cNvPr id="3" name="Content Placeholder 2">
            <a:extLst>
              <a:ext uri="{FF2B5EF4-FFF2-40B4-BE49-F238E27FC236}">
                <a16:creationId xmlns:a16="http://schemas.microsoft.com/office/drawing/2014/main" id="{44A8652F-C74B-494C-B2AA-FF99CCA24AD7}"/>
              </a:ext>
            </a:extLst>
          </p:cNvPr>
          <p:cNvSpPr>
            <a:spLocks noGrp="1"/>
          </p:cNvSpPr>
          <p:nvPr>
            <p:ph idx="1"/>
          </p:nvPr>
        </p:nvSpPr>
        <p:spPr>
          <a:xfrm>
            <a:off x="496695" y="3017360"/>
            <a:ext cx="11198610" cy="4351338"/>
          </a:xfrm>
        </p:spPr>
        <p:txBody>
          <a:bodyPr/>
          <a:lstStyle/>
          <a:p>
            <a:pPr marL="0" indent="0">
              <a:buNone/>
            </a:pPr>
            <a:r>
              <a:rPr lang="en-US" sz="3200" dirty="0">
                <a:latin typeface="Calibri" panose="020F0502020204030204" pitchFamily="34" charset="0"/>
                <a:ea typeface="Calibri" panose="020F0502020204030204" pitchFamily="34" charset="0"/>
              </a:rPr>
              <a:t>Fi</a:t>
            </a:r>
            <a:r>
              <a:rPr lang="en-US" sz="3200" dirty="0">
                <a:effectLst/>
                <a:latin typeface="Calibri" panose="020F0502020204030204" pitchFamily="34" charset="0"/>
                <a:ea typeface="Calibri" panose="020F0502020204030204" pitchFamily="34" charset="0"/>
              </a:rPr>
              <a:t>ll out and email reports for those who have not sent/completed them prior to the meeting</a:t>
            </a:r>
          </a:p>
          <a:p>
            <a:pPr marL="0" indent="0">
              <a:buNone/>
            </a:pPr>
            <a:endParaRPr lang="en-US" dirty="0"/>
          </a:p>
        </p:txBody>
      </p:sp>
      <p:pic>
        <p:nvPicPr>
          <p:cNvPr id="1027" name="Picture 3">
            <a:extLst>
              <a:ext uri="{FF2B5EF4-FFF2-40B4-BE49-F238E27FC236}">
                <a16:creationId xmlns:a16="http://schemas.microsoft.com/office/drawing/2014/main" id="{4C0BA39B-A8FE-C120-A096-264676C0ED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55" b="24297"/>
          <a:stretch/>
        </p:blipFill>
        <p:spPr bwMode="auto">
          <a:xfrm>
            <a:off x="9381869" y="365125"/>
            <a:ext cx="2102106" cy="221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78304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BA536-86A6-4C96-A1EE-F221EFBD2950}"/>
              </a:ext>
            </a:extLst>
          </p:cNvPr>
          <p:cNvSpPr>
            <a:spLocks noGrp="1"/>
          </p:cNvSpPr>
          <p:nvPr>
            <p:ph type="title"/>
          </p:nvPr>
        </p:nvSpPr>
        <p:spPr>
          <a:xfrm>
            <a:off x="419100" y="500062"/>
            <a:ext cx="11353800" cy="1325563"/>
          </a:xfrm>
        </p:spPr>
        <p:txBody>
          <a:bodyPr/>
          <a:lstStyle/>
          <a:p>
            <a:pPr algn="ctr"/>
            <a:r>
              <a:rPr lang="en-US" dirty="0"/>
              <a:t>Other Committee Reports or business to discuss?</a:t>
            </a:r>
          </a:p>
        </p:txBody>
      </p:sp>
      <p:sp>
        <p:nvSpPr>
          <p:cNvPr id="3" name="Content Placeholder 2">
            <a:extLst>
              <a:ext uri="{FF2B5EF4-FFF2-40B4-BE49-F238E27FC236}">
                <a16:creationId xmlns:a16="http://schemas.microsoft.com/office/drawing/2014/main" id="{FF91BB40-7681-4C37-893B-509121033C47}"/>
              </a:ext>
            </a:extLst>
          </p:cNvPr>
          <p:cNvSpPr>
            <a:spLocks noGrp="1"/>
          </p:cNvSpPr>
          <p:nvPr>
            <p:ph idx="1"/>
          </p:nvPr>
        </p:nvSpPr>
        <p:spPr/>
        <p:txBody>
          <a:bodyPr/>
          <a:lstStyle/>
          <a:p>
            <a:r>
              <a:rPr lang="en-US" dirty="0"/>
              <a:t>New Business Discussed and not completed?</a:t>
            </a:r>
          </a:p>
        </p:txBody>
      </p:sp>
    </p:spTree>
    <p:extLst>
      <p:ext uri="{BB962C8B-B14F-4D97-AF65-F5344CB8AC3E}">
        <p14:creationId xmlns:p14="http://schemas.microsoft.com/office/powerpoint/2010/main" val="33743139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7774F-FAEF-49C0-AC80-E333C5C55718}"/>
              </a:ext>
            </a:extLst>
          </p:cNvPr>
          <p:cNvSpPr>
            <a:spLocks noGrp="1"/>
          </p:cNvSpPr>
          <p:nvPr>
            <p:ph type="title"/>
          </p:nvPr>
        </p:nvSpPr>
        <p:spPr/>
        <p:txBody>
          <a:bodyPr>
            <a:normAutofit/>
          </a:bodyPr>
          <a:lstStyle/>
          <a:p>
            <a:r>
              <a:rPr lang="en-US" dirty="0"/>
              <a:t>Next Meetings </a:t>
            </a:r>
            <a:endParaRPr lang="en-US" sz="4000" i="1" dirty="0"/>
          </a:p>
        </p:txBody>
      </p:sp>
      <p:pic>
        <p:nvPicPr>
          <p:cNvPr id="4" name="Picture 3">
            <a:extLst>
              <a:ext uri="{FF2B5EF4-FFF2-40B4-BE49-F238E27FC236}">
                <a16:creationId xmlns:a16="http://schemas.microsoft.com/office/drawing/2014/main" id="{647103DC-CF0F-4394-BCDF-45D65A04A36D}"/>
              </a:ext>
            </a:extLst>
          </p:cNvPr>
          <p:cNvPicPr>
            <a:picLocks noChangeAspect="1"/>
          </p:cNvPicPr>
          <p:nvPr/>
        </p:nvPicPr>
        <p:blipFill>
          <a:blip r:embed="rId3"/>
          <a:stretch>
            <a:fillRect/>
          </a:stretch>
        </p:blipFill>
        <p:spPr>
          <a:xfrm>
            <a:off x="9455191" y="78163"/>
            <a:ext cx="2402032" cy="1786283"/>
          </a:xfrm>
          <a:prstGeom prst="rect">
            <a:avLst/>
          </a:prstGeom>
        </p:spPr>
      </p:pic>
      <p:sp>
        <p:nvSpPr>
          <p:cNvPr id="5" name="Rectangle 1">
            <a:extLst>
              <a:ext uri="{FF2B5EF4-FFF2-40B4-BE49-F238E27FC236}">
                <a16:creationId xmlns:a16="http://schemas.microsoft.com/office/drawing/2014/main" id="{620EC258-F85A-A691-151E-149FCE7FE102}"/>
              </a:ext>
            </a:extLst>
          </p:cNvPr>
          <p:cNvSpPr>
            <a:spLocks noGrp="1" noChangeArrowheads="1"/>
          </p:cNvSpPr>
          <p:nvPr>
            <p:ph idx="1"/>
          </p:nvPr>
        </p:nvSpPr>
        <p:spPr bwMode="auto">
          <a:xfrm>
            <a:off x="649124" y="2667069"/>
            <a:ext cx="8907888" cy="3347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1" i="0" u="none" strike="noStrike" cap="none" normalizeH="0" baseline="30000" dirty="0">
              <a:ln>
                <a:noFill/>
              </a:ln>
              <a:solidFill>
                <a:schemeClr val="tx1"/>
              </a:solidFill>
              <a:effectLst/>
              <a:ea typeface="Calibri" panose="020F0502020204030204" pitchFamily="34" charset="0"/>
            </a:endParaRPr>
          </a:p>
          <a:p>
            <a:pPr marL="0" marR="0">
              <a:spcBef>
                <a:spcPts val="0"/>
              </a:spcBef>
              <a:spcAft>
                <a:spcPts val="0"/>
              </a:spcAft>
            </a:pPr>
            <a:r>
              <a:rPr lang="en-US" sz="3200" b="1" dirty="0">
                <a:effectLst/>
                <a:ea typeface="Calibri" panose="020F0502020204030204" pitchFamily="34" charset="0"/>
              </a:rPr>
              <a:t>October 3</a:t>
            </a:r>
            <a:r>
              <a:rPr lang="en-US" sz="3200" b="1" baseline="30000" dirty="0">
                <a:effectLst/>
                <a:ea typeface="Calibri" panose="020F0502020204030204" pitchFamily="34" charset="0"/>
              </a:rPr>
              <a:t>rd</a:t>
            </a:r>
            <a:r>
              <a:rPr lang="en-US" sz="3200" b="1" dirty="0">
                <a:effectLst/>
                <a:ea typeface="Calibri" panose="020F0502020204030204" pitchFamily="34" charset="0"/>
              </a:rPr>
              <a:t> at the conclusion of the WSRC retreat </a:t>
            </a:r>
          </a:p>
          <a:p>
            <a:pPr marL="0" marR="0">
              <a:spcBef>
                <a:spcPts val="0"/>
              </a:spcBef>
              <a:spcAft>
                <a:spcPts val="0"/>
              </a:spcAft>
            </a:pPr>
            <a:r>
              <a:rPr lang="en-US" sz="3200" b="1" dirty="0">
                <a:effectLst/>
                <a:ea typeface="Calibri" panose="020F0502020204030204" pitchFamily="34" charset="0"/>
              </a:rPr>
              <a:t>December 12 1630-1800 (Tuesday)</a:t>
            </a:r>
            <a:endParaRPr lang="en-US" sz="3200" dirty="0">
              <a:effectLst/>
              <a:ea typeface="Calibri" panose="020F0502020204030204" pitchFamily="34" charset="0"/>
            </a:endParaRPr>
          </a:p>
          <a:p>
            <a:pPr marL="0" marR="0">
              <a:spcBef>
                <a:spcPts val="0"/>
              </a:spcBef>
              <a:spcAft>
                <a:spcPts val="0"/>
              </a:spcAft>
            </a:pPr>
            <a:r>
              <a:rPr lang="en-US" sz="3200" b="1" dirty="0">
                <a:effectLst/>
                <a:ea typeface="Calibri" panose="020F0502020204030204" pitchFamily="34" charset="0"/>
              </a:rPr>
              <a:t>March 5 1630-1800 (Tuesday)</a:t>
            </a:r>
            <a:endParaRPr lang="en-US" sz="3200" dirty="0">
              <a:effectLst/>
              <a:ea typeface="Calibri" panose="020F0502020204030204" pitchFamily="34" charset="0"/>
            </a:endParaRPr>
          </a:p>
          <a:p>
            <a:pPr marL="0" marR="0">
              <a:spcBef>
                <a:spcPts val="0"/>
              </a:spcBef>
              <a:spcAft>
                <a:spcPts val="0"/>
              </a:spcAft>
            </a:pPr>
            <a:r>
              <a:rPr lang="en-US" sz="3200" b="1" dirty="0">
                <a:effectLst/>
                <a:ea typeface="Calibri" panose="020F0502020204030204" pitchFamily="34" charset="0"/>
              </a:rPr>
              <a:t>NRRCC 2024  Sunday, April 21</a:t>
            </a:r>
            <a:r>
              <a:rPr lang="en-US" sz="3200" b="1" baseline="30000" dirty="0">
                <a:effectLst/>
                <a:ea typeface="Calibri" panose="020F0502020204030204" pitchFamily="34" charset="0"/>
              </a:rPr>
              <a:t>st</a:t>
            </a:r>
            <a:r>
              <a:rPr lang="en-US" sz="3200" b="1" dirty="0">
                <a:effectLst/>
                <a:ea typeface="Calibri" panose="020F0502020204030204" pitchFamily="34" charset="0"/>
              </a:rPr>
              <a:t> 1630</a:t>
            </a:r>
            <a:endParaRPr lang="en-US" sz="3200" dirty="0">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1" i="0" u="none" strike="noStrike" cap="none" normalizeH="0" baseline="0" dirty="0">
              <a:ln>
                <a:noFill/>
              </a:ln>
              <a:solidFill>
                <a:schemeClr val="tx1"/>
              </a:solidFill>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3200" b="1" dirty="0"/>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49150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5B86D-5926-46DA-AA13-566D9D748EE8}"/>
              </a:ext>
            </a:extLst>
          </p:cNvPr>
          <p:cNvSpPr>
            <a:spLocks noGrp="1"/>
          </p:cNvSpPr>
          <p:nvPr>
            <p:ph type="title"/>
          </p:nvPr>
        </p:nvSpPr>
        <p:spPr/>
        <p:txBody>
          <a:bodyPr/>
          <a:lstStyle/>
          <a:p>
            <a:r>
              <a:rPr lang="en-US" dirty="0"/>
              <a:t>Minutes-	</a:t>
            </a:r>
          </a:p>
        </p:txBody>
      </p:sp>
      <p:sp>
        <p:nvSpPr>
          <p:cNvPr id="3" name="Content Placeholder 2">
            <a:extLst>
              <a:ext uri="{FF2B5EF4-FFF2-40B4-BE49-F238E27FC236}">
                <a16:creationId xmlns:a16="http://schemas.microsoft.com/office/drawing/2014/main" id="{2A51672B-5DAE-4199-AA23-A04F91687DA3}"/>
              </a:ext>
            </a:extLst>
          </p:cNvPr>
          <p:cNvSpPr>
            <a:spLocks noGrp="1"/>
          </p:cNvSpPr>
          <p:nvPr>
            <p:ph idx="1"/>
          </p:nvPr>
        </p:nvSpPr>
        <p:spPr/>
        <p:txBody>
          <a:bodyPr/>
          <a:lstStyle/>
          <a:p>
            <a:pPr marL="0" indent="0">
              <a:buNone/>
            </a:pPr>
            <a:r>
              <a:rPr lang="en-US" dirty="0"/>
              <a:t>Previous Minutes reviewed and approved?</a:t>
            </a:r>
          </a:p>
          <a:p>
            <a:pPr marL="0" indent="0">
              <a:buNone/>
            </a:pPr>
            <a:endParaRPr lang="en-US" dirty="0"/>
          </a:p>
          <a:p>
            <a:endParaRPr lang="en-US" dirty="0"/>
          </a:p>
          <a:p>
            <a:r>
              <a:rPr lang="en-US" dirty="0"/>
              <a:t>Motion?</a:t>
            </a:r>
          </a:p>
          <a:p>
            <a:r>
              <a:rPr lang="en-US" dirty="0"/>
              <a:t>2</a:t>
            </a:r>
            <a:r>
              <a:rPr lang="en-US" baseline="30000" dirty="0"/>
              <a:t>nd</a:t>
            </a:r>
            <a:r>
              <a:rPr lang="en-US" dirty="0"/>
              <a:t> the motion?</a:t>
            </a:r>
          </a:p>
          <a:p>
            <a:r>
              <a:rPr lang="en-US" dirty="0"/>
              <a:t>All in favor?</a:t>
            </a:r>
          </a:p>
          <a:p>
            <a:r>
              <a:rPr lang="en-US" dirty="0"/>
              <a:t>All opposed?</a:t>
            </a:r>
          </a:p>
        </p:txBody>
      </p:sp>
    </p:spTree>
    <p:extLst>
      <p:ext uri="{BB962C8B-B14F-4D97-AF65-F5344CB8AC3E}">
        <p14:creationId xmlns:p14="http://schemas.microsoft.com/office/powerpoint/2010/main" val="34410784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39BAB-FB2F-44D8-AFAD-E3D5B5C7E284}"/>
              </a:ext>
            </a:extLst>
          </p:cNvPr>
          <p:cNvSpPr>
            <a:spLocks noGrp="1"/>
          </p:cNvSpPr>
          <p:nvPr>
            <p:ph type="title"/>
          </p:nvPr>
        </p:nvSpPr>
        <p:spPr/>
        <p:txBody>
          <a:bodyPr/>
          <a:lstStyle/>
          <a:p>
            <a:r>
              <a:rPr lang="en-US" dirty="0"/>
              <a:t>Adjournment</a:t>
            </a:r>
          </a:p>
        </p:txBody>
      </p:sp>
      <p:sp>
        <p:nvSpPr>
          <p:cNvPr id="3" name="Content Placeholder 2">
            <a:extLst>
              <a:ext uri="{FF2B5EF4-FFF2-40B4-BE49-F238E27FC236}">
                <a16:creationId xmlns:a16="http://schemas.microsoft.com/office/drawing/2014/main" id="{A79991DE-38A1-4140-BE3B-D8D50F0066F8}"/>
              </a:ext>
            </a:extLst>
          </p:cNvPr>
          <p:cNvSpPr>
            <a:spLocks noGrp="1"/>
          </p:cNvSpPr>
          <p:nvPr>
            <p:ph idx="1"/>
          </p:nvPr>
        </p:nvSpPr>
        <p:spPr/>
        <p:txBody>
          <a:bodyPr/>
          <a:lstStyle/>
          <a:p>
            <a:r>
              <a:rPr lang="en-US" dirty="0"/>
              <a:t>Motion?</a:t>
            </a:r>
          </a:p>
          <a:p>
            <a:r>
              <a:rPr lang="en-US" dirty="0"/>
              <a:t>2</a:t>
            </a:r>
            <a:r>
              <a:rPr lang="en-US" baseline="30000" dirty="0"/>
              <a:t>nd</a:t>
            </a:r>
            <a:r>
              <a:rPr lang="en-US" dirty="0"/>
              <a:t> the motion?</a:t>
            </a:r>
          </a:p>
          <a:p>
            <a:r>
              <a:rPr lang="en-US" dirty="0"/>
              <a:t>All in favor?</a:t>
            </a:r>
          </a:p>
          <a:p>
            <a:r>
              <a:rPr lang="en-US" dirty="0"/>
              <a:t>All opposed?</a:t>
            </a:r>
          </a:p>
          <a:p>
            <a:endParaRPr lang="en-US" dirty="0"/>
          </a:p>
          <a:p>
            <a:pPr marL="0" indent="0">
              <a:buNone/>
            </a:pPr>
            <a:endParaRPr lang="en-US" dirty="0"/>
          </a:p>
        </p:txBody>
      </p:sp>
      <p:pic>
        <p:nvPicPr>
          <p:cNvPr id="5" name="Picture 4">
            <a:extLst>
              <a:ext uri="{FF2B5EF4-FFF2-40B4-BE49-F238E27FC236}">
                <a16:creationId xmlns:a16="http://schemas.microsoft.com/office/drawing/2014/main" id="{DEC5DF76-1731-4CBB-A8E2-4C6813D8A2F1}"/>
              </a:ext>
            </a:extLst>
          </p:cNvPr>
          <p:cNvPicPr>
            <a:picLocks noChangeAspect="1"/>
          </p:cNvPicPr>
          <p:nvPr/>
        </p:nvPicPr>
        <p:blipFill>
          <a:blip r:embed="rId3"/>
          <a:stretch>
            <a:fillRect/>
          </a:stretch>
        </p:blipFill>
        <p:spPr>
          <a:xfrm>
            <a:off x="4558822" y="2590505"/>
            <a:ext cx="6254490" cy="3381375"/>
          </a:xfrm>
          <a:prstGeom prst="rect">
            <a:avLst/>
          </a:prstGeom>
        </p:spPr>
      </p:pic>
    </p:spTree>
    <p:extLst>
      <p:ext uri="{BB962C8B-B14F-4D97-AF65-F5344CB8AC3E}">
        <p14:creationId xmlns:p14="http://schemas.microsoft.com/office/powerpoint/2010/main" val="3083288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4F75A-644A-6E50-B0A5-0C32BD85D667}"/>
              </a:ext>
            </a:extLst>
          </p:cNvPr>
          <p:cNvSpPr>
            <a:spLocks noGrp="1"/>
          </p:cNvSpPr>
          <p:nvPr>
            <p:ph type="title"/>
          </p:nvPr>
        </p:nvSpPr>
        <p:spPr>
          <a:xfrm rot="16200000">
            <a:off x="-4405952" y="-476036"/>
            <a:ext cx="10515600" cy="639810"/>
          </a:xfrm>
        </p:spPr>
        <p:txBody>
          <a:bodyPr>
            <a:normAutofit fontScale="90000"/>
          </a:bodyPr>
          <a:lstStyle/>
          <a:p>
            <a:r>
              <a:rPr lang="en-US" dirty="0"/>
              <a:t>Old Business</a:t>
            </a:r>
          </a:p>
        </p:txBody>
      </p:sp>
      <p:graphicFrame>
        <p:nvGraphicFramePr>
          <p:cNvPr id="10" name="Content Placeholder 9">
            <a:extLst>
              <a:ext uri="{FF2B5EF4-FFF2-40B4-BE49-F238E27FC236}">
                <a16:creationId xmlns:a16="http://schemas.microsoft.com/office/drawing/2014/main" id="{682B5D49-1655-5F46-537A-97813A0A87CD}"/>
              </a:ext>
            </a:extLst>
          </p:cNvPr>
          <p:cNvGraphicFramePr>
            <a:graphicFrameLocks noGrp="1"/>
          </p:cNvGraphicFramePr>
          <p:nvPr>
            <p:ph idx="1"/>
            <p:extLst>
              <p:ext uri="{D42A27DB-BD31-4B8C-83A1-F6EECF244321}">
                <p14:modId xmlns:p14="http://schemas.microsoft.com/office/powerpoint/2010/main" val="655971572"/>
              </p:ext>
            </p:extLst>
          </p:nvPr>
        </p:nvGraphicFramePr>
        <p:xfrm>
          <a:off x="1573425" y="-225791"/>
          <a:ext cx="9530687" cy="7083791"/>
        </p:xfrm>
        <a:graphic>
          <a:graphicData uri="http://schemas.openxmlformats.org/drawingml/2006/table">
            <a:tbl>
              <a:tblPr firstRow="1" firstCol="1" bandRow="1"/>
              <a:tblGrid>
                <a:gridCol w="3974587">
                  <a:extLst>
                    <a:ext uri="{9D8B030D-6E8A-4147-A177-3AD203B41FA5}">
                      <a16:colId xmlns:a16="http://schemas.microsoft.com/office/drawing/2014/main" val="3452978740"/>
                    </a:ext>
                  </a:extLst>
                </a:gridCol>
                <a:gridCol w="3174914">
                  <a:extLst>
                    <a:ext uri="{9D8B030D-6E8A-4147-A177-3AD203B41FA5}">
                      <a16:colId xmlns:a16="http://schemas.microsoft.com/office/drawing/2014/main" val="2429717528"/>
                    </a:ext>
                  </a:extLst>
                </a:gridCol>
                <a:gridCol w="1349339">
                  <a:extLst>
                    <a:ext uri="{9D8B030D-6E8A-4147-A177-3AD203B41FA5}">
                      <a16:colId xmlns:a16="http://schemas.microsoft.com/office/drawing/2014/main" val="85520001"/>
                    </a:ext>
                  </a:extLst>
                </a:gridCol>
                <a:gridCol w="1031847">
                  <a:extLst>
                    <a:ext uri="{9D8B030D-6E8A-4147-A177-3AD203B41FA5}">
                      <a16:colId xmlns:a16="http://schemas.microsoft.com/office/drawing/2014/main" val="1705485937"/>
                    </a:ext>
                  </a:extLst>
                </a:gridCol>
              </a:tblGrid>
              <a:tr h="218147">
                <a:tc>
                  <a:txBody>
                    <a:bodyPr/>
                    <a:lstStyle/>
                    <a:p>
                      <a:pPr marL="0" marR="0">
                        <a:lnSpc>
                          <a:spcPct val="115000"/>
                        </a:lnSpc>
                        <a:spcBef>
                          <a:spcPts val="0"/>
                        </a:spcBef>
                        <a:spcAft>
                          <a:spcPts val="0"/>
                        </a:spcAft>
                      </a:pPr>
                      <a:r>
                        <a:rPr lang="en-US" sz="9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ITEM</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733" marR="58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99"/>
                    </a:solidFill>
                  </a:tcPr>
                </a:tc>
                <a:tc>
                  <a:txBody>
                    <a:bodyPr/>
                    <a:lstStyle/>
                    <a:p>
                      <a:pPr marL="0" marR="0">
                        <a:lnSpc>
                          <a:spcPct val="115000"/>
                        </a:lnSpc>
                        <a:spcBef>
                          <a:spcPts val="0"/>
                        </a:spcBef>
                        <a:spcAft>
                          <a:spcPts val="0"/>
                        </a:spcAft>
                      </a:pPr>
                      <a:r>
                        <a:rPr lang="en-US" sz="9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OWNER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733" marR="58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99"/>
                    </a:solidFill>
                  </a:tcPr>
                </a:tc>
                <a:tc>
                  <a:txBody>
                    <a:bodyPr/>
                    <a:lstStyle/>
                    <a:p>
                      <a:pPr marL="0" marR="0">
                        <a:lnSpc>
                          <a:spcPct val="115000"/>
                        </a:lnSpc>
                        <a:spcBef>
                          <a:spcPts val="0"/>
                        </a:spcBef>
                        <a:spcAft>
                          <a:spcPts val="0"/>
                        </a:spcAft>
                      </a:pPr>
                      <a:r>
                        <a:rPr lang="en-US" sz="9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TARGET DATE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733" marR="58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99"/>
                    </a:solidFill>
                  </a:tcPr>
                </a:tc>
                <a:tc>
                  <a:txBody>
                    <a:bodyPr/>
                    <a:lstStyle/>
                    <a:p>
                      <a:pPr marL="0" marR="0">
                        <a:lnSpc>
                          <a:spcPct val="115000"/>
                        </a:lnSpc>
                        <a:spcBef>
                          <a:spcPts val="0"/>
                        </a:spcBef>
                        <a:spcAft>
                          <a:spcPts val="0"/>
                        </a:spcAft>
                      </a:pPr>
                      <a:r>
                        <a:rPr lang="en-US" sz="9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STATUS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733" marR="58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99"/>
                    </a:solidFill>
                  </a:tcPr>
                </a:tc>
                <a:extLst>
                  <a:ext uri="{0D108BD9-81ED-4DB2-BD59-A6C34878D82A}">
                    <a16:rowId xmlns:a16="http://schemas.microsoft.com/office/drawing/2014/main" val="1044975513"/>
                  </a:ext>
                </a:extLst>
              </a:tr>
              <a:tr h="681616">
                <a:tc>
                  <a:txBody>
                    <a:bodyPr/>
                    <a:lstStyle/>
                    <a:p>
                      <a:pPr marL="0" marR="0">
                        <a:lnSpc>
                          <a:spcPct val="115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Guidance counselor conference registration, etc.</a:t>
                      </a:r>
                    </a:p>
                  </a:txBody>
                  <a:tcPr marL="58733" marR="58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Franz Schuttenhelm &amp; Theresa Meinen</a:t>
                      </a:r>
                    </a:p>
                  </a:txBody>
                  <a:tcPr marL="58733" marR="58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See attachment related.</a:t>
                      </a:r>
                    </a:p>
                  </a:txBody>
                  <a:tcPr marL="58733" marR="58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In progress</a:t>
                      </a:r>
                    </a:p>
                  </a:txBody>
                  <a:tcPr marL="58733" marR="58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6642191"/>
                  </a:ext>
                </a:extLst>
              </a:tr>
              <a:tr h="681616">
                <a:tc>
                  <a:txBody>
                    <a:bodyPr/>
                    <a:lstStyle/>
                    <a:p>
                      <a:pPr marL="0" marR="0">
                        <a:lnSpc>
                          <a:spcPct val="115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Submit website ideas to Theresa Meinen</a:t>
                      </a:r>
                    </a:p>
                  </a:txBody>
                  <a:tcPr marL="58733" marR="58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All</a:t>
                      </a:r>
                    </a:p>
                  </a:txBody>
                  <a:tcPr marL="58733" marR="58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See attachment related.</a:t>
                      </a:r>
                    </a:p>
                  </a:txBody>
                  <a:tcPr marL="58733" marR="58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In progress</a:t>
                      </a:r>
                    </a:p>
                  </a:txBody>
                  <a:tcPr marL="58733" marR="58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2472068"/>
                  </a:ext>
                </a:extLst>
              </a:tr>
              <a:tr h="681616">
                <a:tc>
                  <a:txBody>
                    <a:bodyPr/>
                    <a:lstStyle/>
                    <a:p>
                      <a:pPr marL="0" marR="0">
                        <a:lnSpc>
                          <a:spcPct val="115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Create concrete district rep policies regarding events </a:t>
                      </a:r>
                    </a:p>
                  </a:txBody>
                  <a:tcPr marL="58733" marR="58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District Reps &amp; Education Chairs </a:t>
                      </a:r>
                    </a:p>
                  </a:txBody>
                  <a:tcPr marL="58733" marR="58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Theresa will help take lead as necessary.</a:t>
                      </a:r>
                    </a:p>
                  </a:txBody>
                  <a:tcPr marL="58733" marR="58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In progress</a:t>
                      </a:r>
                    </a:p>
                  </a:txBody>
                  <a:tcPr marL="58733" marR="58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4105535"/>
                  </a:ext>
                </a:extLst>
              </a:tr>
              <a:tr h="681616">
                <a:tc>
                  <a:txBody>
                    <a:bodyPr/>
                    <a:lstStyle/>
                    <a:p>
                      <a:pPr marL="0" marR="0">
                        <a:lnSpc>
                          <a:spcPct val="115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Transition remaining Google Drive documents to Teams/SharePoint</a:t>
                      </a:r>
                    </a:p>
                  </a:txBody>
                  <a:tcPr marL="58733" marR="58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Theresa Meinen, Crystal Lockard &amp; Dustin Goodman</a:t>
                      </a:r>
                    </a:p>
                  </a:txBody>
                  <a:tcPr marL="58733" marR="58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Continuing and update at next meeting. </a:t>
                      </a:r>
                    </a:p>
                  </a:txBody>
                  <a:tcPr marL="58733" marR="58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In progress</a:t>
                      </a:r>
                    </a:p>
                  </a:txBody>
                  <a:tcPr marL="58733" marR="58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4508562"/>
                  </a:ext>
                </a:extLst>
              </a:tr>
              <a:tr h="449882">
                <a:tc>
                  <a:txBody>
                    <a:bodyPr/>
                    <a:lstStyle/>
                    <a:p>
                      <a:pPr marL="0" marR="0">
                        <a:lnSpc>
                          <a:spcPct val="115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Obtain Social Media Guidelines from AARC</a:t>
                      </a:r>
                    </a:p>
                    <a:p>
                      <a:pPr marL="0" marR="0">
                        <a:lnSpc>
                          <a:spcPct val="115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Revenue sharing agreement.</a:t>
                      </a:r>
                    </a:p>
                  </a:txBody>
                  <a:tcPr marL="58733" marR="58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Franz Schuttenhelm &amp; Taya Haas</a:t>
                      </a:r>
                    </a:p>
                  </a:txBody>
                  <a:tcPr marL="58733" marR="58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Update at next meeting. </a:t>
                      </a:r>
                    </a:p>
                  </a:txBody>
                  <a:tcPr marL="58733" marR="58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Awaiting AARC response</a:t>
                      </a:r>
                    </a:p>
                  </a:txBody>
                  <a:tcPr marL="58733" marR="58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6244236"/>
                  </a:ext>
                </a:extLst>
              </a:tr>
              <a:tr h="198949">
                <a:tc>
                  <a:txBody>
                    <a:bodyPr/>
                    <a:lstStyle/>
                    <a:p>
                      <a:pPr marL="0" marR="0">
                        <a:lnSpc>
                          <a:spcPct val="115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Edit District Event Survey</a:t>
                      </a:r>
                    </a:p>
                  </a:txBody>
                  <a:tcPr marL="58733" marR="58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Shana Schuele </a:t>
                      </a:r>
                    </a:p>
                  </a:txBody>
                  <a:tcPr marL="58733" marR="58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Update at next meeting.</a:t>
                      </a:r>
                    </a:p>
                  </a:txBody>
                  <a:tcPr marL="58733" marR="58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400" dirty="0">
                          <a:effectLst/>
                          <a:latin typeface="Calibri" panose="020F0502020204030204" pitchFamily="34" charset="0"/>
                          <a:ea typeface="Calibri" panose="020F0502020204030204" pitchFamily="34" charset="0"/>
                          <a:cs typeface="Times New Roman" panose="02020603050405020304" pitchFamily="18" charset="0"/>
                        </a:rPr>
                        <a:t>COMPLETED and UPDATE w/ SLIDE</a:t>
                      </a:r>
                    </a:p>
                    <a:p>
                      <a:pPr marL="0" marR="0">
                        <a:lnSpc>
                          <a:spcPct val="115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733" marR="58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29750408"/>
                  </a:ext>
                </a:extLst>
              </a:tr>
              <a:tr h="449882">
                <a:tc>
                  <a:txBody>
                    <a:bodyPr/>
                    <a:lstStyle/>
                    <a:p>
                      <a:pPr marL="0" marR="0">
                        <a:lnSpc>
                          <a:spcPct val="115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Distribute District Event survey when updated</a:t>
                      </a:r>
                    </a:p>
                  </a:txBody>
                  <a:tcPr marL="58733" marR="58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All</a:t>
                      </a:r>
                    </a:p>
                  </a:txBody>
                  <a:tcPr marL="58733" marR="58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Update at next meeting.</a:t>
                      </a:r>
                    </a:p>
                  </a:txBody>
                  <a:tcPr marL="58733" marR="58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400" dirty="0">
                          <a:effectLst/>
                          <a:latin typeface="Calibri" panose="020F0502020204030204" pitchFamily="34" charset="0"/>
                          <a:ea typeface="Calibri" panose="020F0502020204030204" pitchFamily="34" charset="0"/>
                          <a:cs typeface="Times New Roman" panose="02020603050405020304" pitchFamily="18" charset="0"/>
                        </a:rPr>
                        <a:t>COMPLETED and UPDATE w/ SLIDE</a:t>
                      </a:r>
                    </a:p>
                    <a:p>
                      <a:pPr marL="0" marR="0">
                        <a:lnSpc>
                          <a:spcPct val="115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733" marR="58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307227431"/>
                  </a:ext>
                </a:extLst>
              </a:tr>
              <a:tr h="449882">
                <a:tc>
                  <a:txBody>
                    <a:bodyPr/>
                    <a:lstStyle/>
                    <a:p>
                      <a:pPr marL="0" marR="0">
                        <a:lnSpc>
                          <a:spcPct val="115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Take questions to HOD about resolutions 2 &amp; 3 </a:t>
                      </a:r>
                    </a:p>
                    <a:p>
                      <a:pPr marL="0" marR="0">
                        <a:lnSpc>
                          <a:spcPct val="115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58733" marR="58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Dustin Goodman &amp; Laura Packard</a:t>
                      </a:r>
                    </a:p>
                  </a:txBody>
                  <a:tcPr marL="58733" marR="58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Summer Forum</a:t>
                      </a:r>
                    </a:p>
                  </a:txBody>
                  <a:tcPr marL="58733" marR="58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COMPLETED and UPDATE w/ SLIDE</a:t>
                      </a:r>
                    </a:p>
                  </a:txBody>
                  <a:tcPr marL="58733" marR="58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65316244"/>
                  </a:ext>
                </a:extLst>
              </a:tr>
              <a:tr h="681616">
                <a:tc>
                  <a:txBody>
                    <a:bodyPr/>
                    <a:lstStyle/>
                    <a:p>
                      <a:pPr marL="0" marR="0">
                        <a:lnSpc>
                          <a:spcPct val="115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Revenue sharing and Co-Marketing Agreements with AARC</a:t>
                      </a:r>
                    </a:p>
                  </a:txBody>
                  <a:tcPr marL="58733" marR="58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Franz Schuttenhelm and Taya Haas w/ assistance from delegates as needed.</a:t>
                      </a:r>
                    </a:p>
                  </a:txBody>
                  <a:tcPr marL="58733" marR="58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Q3</a:t>
                      </a:r>
                    </a:p>
                  </a:txBody>
                  <a:tcPr marL="58733" marR="58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In </a:t>
                      </a:r>
                    </a:p>
                    <a:p>
                      <a:pPr marL="0" marR="0">
                        <a:lnSpc>
                          <a:spcPct val="115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progress</a:t>
                      </a:r>
                    </a:p>
                  </a:txBody>
                  <a:tcPr marL="58733" marR="58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2234296"/>
                  </a:ext>
                </a:extLst>
              </a:tr>
            </a:tbl>
          </a:graphicData>
        </a:graphic>
      </p:graphicFrame>
    </p:spTree>
    <p:extLst>
      <p:ext uri="{BB962C8B-B14F-4D97-AF65-F5344CB8AC3E}">
        <p14:creationId xmlns:p14="http://schemas.microsoft.com/office/powerpoint/2010/main" val="1755354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403F3-ECC5-6B41-B8C4-CE75995994FA}"/>
              </a:ext>
            </a:extLst>
          </p:cNvPr>
          <p:cNvSpPr>
            <a:spLocks noGrp="1"/>
          </p:cNvSpPr>
          <p:nvPr>
            <p:ph type="title"/>
          </p:nvPr>
        </p:nvSpPr>
        <p:spPr/>
        <p:txBody>
          <a:bodyPr/>
          <a:lstStyle/>
          <a:p>
            <a:r>
              <a:rPr lang="en-US" dirty="0"/>
              <a:t>WSCA conference</a:t>
            </a:r>
          </a:p>
        </p:txBody>
      </p:sp>
      <p:sp>
        <p:nvSpPr>
          <p:cNvPr id="3" name="Content Placeholder 2">
            <a:extLst>
              <a:ext uri="{FF2B5EF4-FFF2-40B4-BE49-F238E27FC236}">
                <a16:creationId xmlns:a16="http://schemas.microsoft.com/office/drawing/2014/main" id="{D333C421-92DF-0C94-35A9-784483F7420D}"/>
              </a:ext>
            </a:extLst>
          </p:cNvPr>
          <p:cNvSpPr>
            <a:spLocks noGrp="1"/>
          </p:cNvSpPr>
          <p:nvPr>
            <p:ph idx="1"/>
          </p:nvPr>
        </p:nvSpPr>
        <p:spPr/>
        <p:txBody>
          <a:bodyPr/>
          <a:lstStyle/>
          <a:p>
            <a:r>
              <a:rPr lang="en-US" dirty="0"/>
              <a:t>Wednesday, Thursday, Friday</a:t>
            </a:r>
          </a:p>
          <a:p>
            <a:r>
              <a:rPr lang="en-US" dirty="0"/>
              <a:t>November 1</a:t>
            </a:r>
            <a:r>
              <a:rPr lang="en-US" baseline="30000" dirty="0"/>
              <a:t>st</a:t>
            </a:r>
            <a:r>
              <a:rPr lang="en-US" dirty="0"/>
              <a:t> through 3rd, 2023</a:t>
            </a:r>
          </a:p>
          <a:p>
            <a:r>
              <a:rPr lang="en-US" dirty="0"/>
              <a:t>Kalahari, WI Dells</a:t>
            </a:r>
          </a:p>
          <a:p>
            <a:endParaRPr lang="en-US" dirty="0"/>
          </a:p>
          <a:p>
            <a:r>
              <a:rPr lang="en-US" b="1" i="1" u="sng" dirty="0">
                <a:solidFill>
                  <a:srgbClr val="000000"/>
                </a:solidFill>
                <a:effectLst/>
                <a:latin typeface="Source Sans Pro" panose="020B0503030403020204" pitchFamily="34" charset="0"/>
              </a:rPr>
              <a:t>Only received some interest from Tara and Megan. </a:t>
            </a:r>
          </a:p>
          <a:p>
            <a:r>
              <a:rPr lang="en-US" b="1" i="1" u="sng" dirty="0">
                <a:solidFill>
                  <a:srgbClr val="000000"/>
                </a:solidFill>
                <a:latin typeface="Source Sans Pro" panose="020B0503030403020204" pitchFamily="34" charset="0"/>
              </a:rPr>
              <a:t>Is anyone able to commit to this?</a:t>
            </a:r>
            <a:endParaRPr lang="en-US" b="0" i="0" dirty="0">
              <a:solidFill>
                <a:srgbClr val="000000"/>
              </a:solidFill>
              <a:effectLst/>
              <a:latin typeface="Source Sans Pro" panose="020B0503030403020204" pitchFamily="34" charset="0"/>
            </a:endParaRPr>
          </a:p>
          <a:p>
            <a:endParaRPr lang="en-US" dirty="0"/>
          </a:p>
          <a:p>
            <a:endParaRPr lang="en-US" dirty="0"/>
          </a:p>
        </p:txBody>
      </p:sp>
    </p:spTree>
    <p:extLst>
      <p:ext uri="{BB962C8B-B14F-4D97-AF65-F5344CB8AC3E}">
        <p14:creationId xmlns:p14="http://schemas.microsoft.com/office/powerpoint/2010/main" val="2934213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60D9F-979F-3634-D7BF-41A04DE4FCB1}"/>
              </a:ext>
            </a:extLst>
          </p:cNvPr>
          <p:cNvSpPr>
            <a:spLocks noGrp="1"/>
          </p:cNvSpPr>
          <p:nvPr>
            <p:ph type="title"/>
          </p:nvPr>
        </p:nvSpPr>
        <p:spPr>
          <a:xfrm>
            <a:off x="426720" y="182245"/>
            <a:ext cx="10515600" cy="1325563"/>
          </a:xfrm>
        </p:spPr>
        <p:txBody>
          <a:bodyPr/>
          <a:lstStyle/>
          <a:p>
            <a:r>
              <a:rPr lang="en-US" dirty="0"/>
              <a:t>Fundraising Committee</a:t>
            </a:r>
            <a:br>
              <a:rPr lang="en-US" dirty="0"/>
            </a:br>
            <a:r>
              <a:rPr lang="en-US" dirty="0"/>
              <a:t>Packer donation gratitude drawing</a:t>
            </a:r>
          </a:p>
        </p:txBody>
      </p:sp>
      <p:sp>
        <p:nvSpPr>
          <p:cNvPr id="3" name="Content Placeholder 2">
            <a:extLst>
              <a:ext uri="{FF2B5EF4-FFF2-40B4-BE49-F238E27FC236}">
                <a16:creationId xmlns:a16="http://schemas.microsoft.com/office/drawing/2014/main" id="{FFA6BBEE-7104-198F-195C-4DD2B13C0BE8}"/>
              </a:ext>
            </a:extLst>
          </p:cNvPr>
          <p:cNvSpPr>
            <a:spLocks noGrp="1"/>
          </p:cNvSpPr>
          <p:nvPr>
            <p:ph idx="1"/>
          </p:nvPr>
        </p:nvSpPr>
        <p:spPr>
          <a:xfrm>
            <a:off x="617220" y="1507808"/>
            <a:ext cx="11148060" cy="5064442"/>
          </a:xfrm>
        </p:spPr>
        <p:txBody>
          <a:bodyPr>
            <a:normAutofit lnSpcReduction="10000"/>
          </a:bodyPr>
          <a:lstStyle/>
          <a:p>
            <a:r>
              <a:rPr lang="en-US" dirty="0"/>
              <a:t>648  $5.00 donations accounted for.</a:t>
            </a:r>
          </a:p>
          <a:p>
            <a:r>
              <a:rPr lang="en-US" dirty="0"/>
              <a:t>648 x 5 = 3240.00 </a:t>
            </a:r>
          </a:p>
          <a:p>
            <a:r>
              <a:rPr lang="en-US" dirty="0"/>
              <a:t>Actual amount was 3311.50.</a:t>
            </a:r>
          </a:p>
          <a:p>
            <a:pPr lvl="1"/>
            <a:r>
              <a:rPr lang="en-US" dirty="0"/>
              <a:t> Larger amount due to a last-minute donation that didn’t have tickets tied to and also some extra donations not equaling $5.00 </a:t>
            </a:r>
          </a:p>
          <a:p>
            <a:r>
              <a:rPr lang="en-US" dirty="0"/>
              <a:t>Expenses: </a:t>
            </a:r>
          </a:p>
          <a:p>
            <a:pPr lvl="1"/>
            <a:r>
              <a:rPr lang="en-US" dirty="0" err="1"/>
              <a:t>Paypal</a:t>
            </a:r>
            <a:r>
              <a:rPr lang="en-US" dirty="0"/>
              <a:t> fees- 65.78</a:t>
            </a:r>
          </a:p>
          <a:p>
            <a:pPr lvl="1"/>
            <a:r>
              <a:rPr lang="en-US" dirty="0"/>
              <a:t>Stubs (printing fee for 600)- 136.50 </a:t>
            </a:r>
          </a:p>
          <a:p>
            <a:pPr lvl="1"/>
            <a:r>
              <a:rPr lang="en-US" dirty="0"/>
              <a:t>Stickers (before we changed it to donation vs. exchange of goods)- 120.9</a:t>
            </a:r>
          </a:p>
          <a:p>
            <a:pPr lvl="1"/>
            <a:r>
              <a:rPr lang="en-US" dirty="0"/>
              <a:t>Tickets- 135x2= 270</a:t>
            </a:r>
          </a:p>
          <a:p>
            <a:pPr lvl="2"/>
            <a:r>
              <a:rPr lang="en-US" dirty="0"/>
              <a:t>Total deductions= 593.18</a:t>
            </a:r>
          </a:p>
          <a:p>
            <a:pPr lvl="2"/>
            <a:endParaRPr lang="en-US" dirty="0"/>
          </a:p>
          <a:p>
            <a:pPr lvl="1"/>
            <a:r>
              <a:rPr lang="en-US" b="1" dirty="0">
                <a:highlight>
                  <a:srgbClr val="FFFF00"/>
                </a:highlight>
              </a:rPr>
              <a:t>FINAL FUNDRAISED AMOUNT= 3311.50-593.18= $2718.32</a:t>
            </a:r>
          </a:p>
          <a:p>
            <a:endParaRPr lang="en-US" dirty="0"/>
          </a:p>
        </p:txBody>
      </p:sp>
    </p:spTree>
    <p:extLst>
      <p:ext uri="{BB962C8B-B14F-4D97-AF65-F5344CB8AC3E}">
        <p14:creationId xmlns:p14="http://schemas.microsoft.com/office/powerpoint/2010/main" val="3529328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3210A-21F3-F0E8-A695-C570322ACF8D}"/>
              </a:ext>
            </a:extLst>
          </p:cNvPr>
          <p:cNvSpPr>
            <a:spLocks noGrp="1"/>
          </p:cNvSpPr>
          <p:nvPr>
            <p:ph type="title"/>
          </p:nvPr>
        </p:nvSpPr>
        <p:spPr>
          <a:xfrm>
            <a:off x="438150" y="125095"/>
            <a:ext cx="10515600" cy="1325563"/>
          </a:xfrm>
        </p:spPr>
        <p:txBody>
          <a:bodyPr/>
          <a:lstStyle/>
          <a:p>
            <a:r>
              <a:rPr lang="en-US" dirty="0"/>
              <a:t>More of a breakdown</a:t>
            </a:r>
          </a:p>
        </p:txBody>
      </p:sp>
      <p:sp>
        <p:nvSpPr>
          <p:cNvPr id="3" name="Content Placeholder 2">
            <a:extLst>
              <a:ext uri="{FF2B5EF4-FFF2-40B4-BE49-F238E27FC236}">
                <a16:creationId xmlns:a16="http://schemas.microsoft.com/office/drawing/2014/main" id="{1AE51EA1-BFA0-FC9A-AE30-07CB2FB2D572}"/>
              </a:ext>
            </a:extLst>
          </p:cNvPr>
          <p:cNvSpPr>
            <a:spLocks noGrp="1"/>
          </p:cNvSpPr>
          <p:nvPr>
            <p:ph idx="1"/>
          </p:nvPr>
        </p:nvSpPr>
        <p:spPr>
          <a:xfrm>
            <a:off x="551597" y="1450658"/>
            <a:ext cx="10515600" cy="4351338"/>
          </a:xfrm>
        </p:spPr>
        <p:txBody>
          <a:bodyPr>
            <a:normAutofit/>
          </a:bodyPr>
          <a:lstStyle/>
          <a:p>
            <a:pPr marL="0" indent="0">
              <a:buNone/>
            </a:pPr>
            <a:r>
              <a:rPr lang="en-US" dirty="0"/>
              <a:t>24 board members received 20 stubs/receipts</a:t>
            </a:r>
          </a:p>
          <a:p>
            <a:r>
              <a:rPr lang="en-US" dirty="0"/>
              <a:t>Collected # donations (5.00 each)</a:t>
            </a:r>
          </a:p>
          <a:p>
            <a:r>
              <a:rPr lang="en-US" dirty="0"/>
              <a:t>Final collection</a:t>
            </a:r>
          </a:p>
          <a:p>
            <a:pPr lvl="1"/>
            <a:r>
              <a:rPr lang="en-US" dirty="0"/>
              <a:t>40 or more=  4</a:t>
            </a:r>
          </a:p>
          <a:p>
            <a:pPr lvl="1"/>
            <a:r>
              <a:rPr lang="en-US" dirty="0"/>
              <a:t>20 to 39=  1</a:t>
            </a:r>
          </a:p>
          <a:p>
            <a:pPr lvl="1"/>
            <a:r>
              <a:rPr lang="en-US" dirty="0"/>
              <a:t>20 =  16 </a:t>
            </a:r>
          </a:p>
          <a:p>
            <a:pPr lvl="1"/>
            <a:r>
              <a:rPr lang="en-US" dirty="0"/>
              <a:t>Less than 20= 1</a:t>
            </a:r>
          </a:p>
          <a:p>
            <a:pPr lvl="1"/>
            <a:r>
              <a:rPr lang="en-US" dirty="0"/>
              <a:t>Less than 10= 1</a:t>
            </a:r>
          </a:p>
          <a:p>
            <a:pPr lvl="1"/>
            <a:r>
              <a:rPr lang="en-US" dirty="0"/>
              <a:t>None = 1</a:t>
            </a:r>
          </a:p>
        </p:txBody>
      </p:sp>
      <p:sp>
        <p:nvSpPr>
          <p:cNvPr id="7" name="TextBox 6">
            <a:extLst>
              <a:ext uri="{FF2B5EF4-FFF2-40B4-BE49-F238E27FC236}">
                <a16:creationId xmlns:a16="http://schemas.microsoft.com/office/drawing/2014/main" id="{9B78DD17-4724-8C44-52DA-C679D1FD2517}"/>
              </a:ext>
            </a:extLst>
          </p:cNvPr>
          <p:cNvSpPr txBox="1"/>
          <p:nvPr/>
        </p:nvSpPr>
        <p:spPr>
          <a:xfrm>
            <a:off x="5254388" y="3261815"/>
            <a:ext cx="6151727" cy="1477328"/>
          </a:xfrm>
          <a:prstGeom prst="rect">
            <a:avLst/>
          </a:prstGeom>
          <a:noFill/>
        </p:spPr>
        <p:txBody>
          <a:bodyPr wrap="square">
            <a:spAutoFit/>
          </a:bodyPr>
          <a:lstStyle/>
          <a:p>
            <a:r>
              <a:rPr lang="en-US" dirty="0"/>
              <a:t>Fundraising committee will meet in September to plan our next items.</a:t>
            </a:r>
          </a:p>
          <a:p>
            <a:pPr marL="742950" lvl="1" indent="-285750">
              <a:buFont typeface="Arial" panose="020B0604020202020204" pitchFamily="34" charset="0"/>
              <a:buChar char="•"/>
            </a:pPr>
            <a:r>
              <a:rPr lang="en-US" dirty="0"/>
              <a:t>RC week related?</a:t>
            </a:r>
          </a:p>
          <a:p>
            <a:pPr marL="742950" lvl="1" indent="-285750">
              <a:buFont typeface="Arial" panose="020B0604020202020204" pitchFamily="34" charset="0"/>
              <a:buChar char="•"/>
            </a:pPr>
            <a:r>
              <a:rPr lang="en-US" dirty="0"/>
              <a:t>Additionally, we’ll help push forward with new-website advertising sales.</a:t>
            </a:r>
          </a:p>
        </p:txBody>
      </p:sp>
    </p:spTree>
    <p:extLst>
      <p:ext uri="{BB962C8B-B14F-4D97-AF65-F5344CB8AC3E}">
        <p14:creationId xmlns:p14="http://schemas.microsoft.com/office/powerpoint/2010/main" val="135542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51FAD07C847FD49B71E504A56CD68A2" ma:contentTypeVersion="17" ma:contentTypeDescription="Create a new document." ma:contentTypeScope="" ma:versionID="1af4dbecdec62413cf681b42de19f86b">
  <xsd:schema xmlns:xsd="http://www.w3.org/2001/XMLSchema" xmlns:xs="http://www.w3.org/2001/XMLSchema" xmlns:p="http://schemas.microsoft.com/office/2006/metadata/properties" xmlns:ns2="92f74961-056a-407a-bcd6-6c80dba9d646" xmlns:ns3="cc1bc242-aace-4e45-9992-32bd78f4a1dd" targetNamespace="http://schemas.microsoft.com/office/2006/metadata/properties" ma:root="true" ma:fieldsID="73c8d4593d3c57f9bd774a6eedd48057" ns2:_="" ns3:_="">
    <xsd:import namespace="92f74961-056a-407a-bcd6-6c80dba9d646"/>
    <xsd:import namespace="cc1bc242-aace-4e45-9992-32bd78f4a1d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3:SharedWithUsers" minOccurs="0"/>
                <xsd:element ref="ns3:SharedWithDetails" minOccurs="0"/>
                <xsd:element ref="ns2:MeetingDate"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f74961-056a-407a-bcd6-6c80dba9d6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etingDate" ma:index="20" nillable="true" ma:displayName="Meeting Date" ma:format="Dropdown" ma:internalName="MeetingDate">
      <xsd:simpleType>
        <xsd:restriction base="dms:Text">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c36ded2-0c02-494f-b069-a28cf5a7b00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1bc242-aace-4e45-9992-32bd78f4a1d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ba44744-f409-42fa-93a7-df129dc36520}" ma:internalName="TaxCatchAll" ma:showField="CatchAllData" ma:web="cc1bc242-aace-4e45-9992-32bd78f4a1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2f74961-056a-407a-bcd6-6c80dba9d646">
      <Terms xmlns="http://schemas.microsoft.com/office/infopath/2007/PartnerControls"/>
    </lcf76f155ced4ddcb4097134ff3c332f>
    <TaxCatchAll xmlns="cc1bc242-aace-4e45-9992-32bd78f4a1dd" xsi:nil="true"/>
    <MeetingDate xmlns="92f74961-056a-407a-bcd6-6c80dba9d64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7DF069-9775-49D0-9C36-CB95D663A7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f74961-056a-407a-bcd6-6c80dba9d646"/>
    <ds:schemaRef ds:uri="cc1bc242-aace-4e45-9992-32bd78f4a1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AE1461C-A27B-4AEC-B294-D5C33932031B}">
  <ds:schemaRefs>
    <ds:schemaRef ds:uri="http://purl.org/dc/elements/1.1/"/>
    <ds:schemaRef ds:uri="cc1bc242-aace-4e45-9992-32bd78f4a1dd"/>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schemas.microsoft.com/office/2006/metadata/properties"/>
    <ds:schemaRef ds:uri="92f74961-056a-407a-bcd6-6c80dba9d646"/>
    <ds:schemaRef ds:uri="http://www.w3.org/XML/1998/namespace"/>
    <ds:schemaRef ds:uri="http://purl.org/dc/dcmitype/"/>
  </ds:schemaRefs>
</ds:datastoreItem>
</file>

<file path=customXml/itemProps3.xml><?xml version="1.0" encoding="utf-8"?>
<ds:datastoreItem xmlns:ds="http://schemas.openxmlformats.org/officeDocument/2006/customXml" ds:itemID="{3D09A0E7-FCC3-4C93-A1B0-93D206F365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10234</TotalTime>
  <Words>4201</Words>
  <Application>Microsoft Office PowerPoint</Application>
  <PresentationFormat>Widescreen</PresentationFormat>
  <Paragraphs>577</Paragraphs>
  <Slides>50</Slides>
  <Notes>42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50</vt:i4>
      </vt:variant>
    </vt:vector>
  </HeadingPairs>
  <TitlesOfParts>
    <vt:vector size="60" baseType="lpstr">
      <vt:lpstr>Arial</vt:lpstr>
      <vt:lpstr>Calibri</vt:lpstr>
      <vt:lpstr>Calibri Light</vt:lpstr>
      <vt:lpstr>Inter</vt:lpstr>
      <vt:lpstr>Montserrat</vt:lpstr>
      <vt:lpstr>Source Sans Pro</vt:lpstr>
      <vt:lpstr>Symbol</vt:lpstr>
      <vt:lpstr>Times New Roman</vt:lpstr>
      <vt:lpstr>Wingdings</vt:lpstr>
      <vt:lpstr>Office Theme</vt:lpstr>
      <vt:lpstr>Wisconsin Society for Respiratory Care Board Meeting</vt:lpstr>
      <vt:lpstr>Roll Call- Quorum</vt:lpstr>
      <vt:lpstr>Call to Order-</vt:lpstr>
      <vt:lpstr>A moment for hyperoxygenation…..</vt:lpstr>
      <vt:lpstr>Minutes- </vt:lpstr>
      <vt:lpstr>Old Business</vt:lpstr>
      <vt:lpstr>WSCA conference</vt:lpstr>
      <vt:lpstr>Fundraising Committee Packer donation gratitude drawing</vt:lpstr>
      <vt:lpstr>More of a breakdown</vt:lpstr>
      <vt:lpstr>New Business in addition to upcoming reports</vt:lpstr>
      <vt:lpstr>We’ve got somebody for District 6!!!!</vt:lpstr>
      <vt:lpstr>Other reports, updates, and/or new business</vt:lpstr>
      <vt:lpstr>Education Co-Chairs  Tara Managan &amp; Christina Pano</vt:lpstr>
      <vt:lpstr>President- Franz Schuttenhelm</vt:lpstr>
      <vt:lpstr>AARC Congress Promo Codes</vt:lpstr>
      <vt:lpstr>Vice President- Ron Pasewald</vt:lpstr>
      <vt:lpstr>President Elect- Theresa Meinen</vt:lpstr>
      <vt:lpstr>Treasurer Update- Laurel White</vt:lpstr>
      <vt:lpstr>Treasurer Updates</vt:lpstr>
      <vt:lpstr>Legislative-   Dave Allain, Sarah Bazelak and Kris Ostrander</vt:lpstr>
      <vt:lpstr>Legislative – Dave Allain, Sarah Bazelak and Kris Ostrander </vt:lpstr>
      <vt:lpstr>Legislative-Dave Allain, Sarah Bazelak and Kris Ostrander</vt:lpstr>
      <vt:lpstr>Delegate-  Laura Packard Delegate Elect- Dustin Goodman </vt:lpstr>
      <vt:lpstr>Delegate-  Laura Packard Delegate Elect- Dustin Goodman </vt:lpstr>
      <vt:lpstr>Facilities- Laura Packard</vt:lpstr>
      <vt:lpstr>Monday, Oct 2nd – Western TC Campus TBD</vt:lpstr>
      <vt:lpstr>Tuesday, Oct 3rd – Western TC Campus TBD</vt:lpstr>
      <vt:lpstr>District 1- Megan Ryba</vt:lpstr>
      <vt:lpstr>PowerPoint Presentation</vt:lpstr>
      <vt:lpstr>District 3- Angela Troxell </vt:lpstr>
      <vt:lpstr>District 4- Shanna Schuele </vt:lpstr>
      <vt:lpstr>District 4 Report </vt:lpstr>
      <vt:lpstr>PowerPoint Presentation</vt:lpstr>
      <vt:lpstr>District Survey </vt:lpstr>
      <vt:lpstr>WSRC Survey </vt:lpstr>
      <vt:lpstr>District 5- Joe Punzel</vt:lpstr>
      <vt:lpstr>District 6- Melody Kloepfer </vt:lpstr>
      <vt:lpstr>Media Relations-   Pia McEleney &amp; Taya Haas</vt:lpstr>
      <vt:lpstr>Membership-  Kellianne Fleming &amp;  Amy Setchell</vt:lpstr>
      <vt:lpstr>PowerPoint Presentation</vt:lpstr>
      <vt:lpstr>PowerPoint Presentation</vt:lpstr>
      <vt:lpstr>NRRCC- Jen Horkan</vt:lpstr>
      <vt:lpstr>Elections- Sarah Schroeder</vt:lpstr>
      <vt:lpstr>Policy &amp; Bylaws- Brett Buenzli</vt:lpstr>
      <vt:lpstr>Military Liaison- Jarrett Brandes </vt:lpstr>
      <vt:lpstr>AARC House of Delegates- Jodi Jaeger</vt:lpstr>
      <vt:lpstr>Secretary- Crystal Lockard</vt:lpstr>
      <vt:lpstr>Other Committee Reports or business to discuss?</vt:lpstr>
      <vt:lpstr>Next Meetings </vt:lpstr>
      <vt:lpstr>Adjournment</vt:lpstr>
    </vt:vector>
  </TitlesOfParts>
  <Company>Western Technical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Wisconsin Society for Respiratory Care Board Meeting</dc:title>
  <dc:creator>Schuttenhelm, Franz</dc:creator>
  <cp:lastModifiedBy>Meinen, Theresa</cp:lastModifiedBy>
  <cp:revision>145</cp:revision>
  <dcterms:created xsi:type="dcterms:W3CDTF">2022-04-19T20:28:33Z</dcterms:created>
  <dcterms:modified xsi:type="dcterms:W3CDTF">2023-10-19T14:52:38Z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0x010100C51FAD07C847FD49B71E504A56CD68A2</vt:lpwstr>
  </property>
</Properties>
</file>