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3"/>
  </p:notesMasterIdLst>
  <p:sldIdLst>
    <p:sldId id="377" r:id="rId5"/>
    <p:sldId id="380" r:id="rId6"/>
    <p:sldId id="264" r:id="rId7"/>
    <p:sldId id="359" r:id="rId8"/>
    <p:sldId id="385" r:id="rId9"/>
    <p:sldId id="393" r:id="rId10"/>
    <p:sldId id="275" r:id="rId11"/>
    <p:sldId id="328" r:id="rId12"/>
    <p:sldId id="277" r:id="rId13"/>
    <p:sldId id="360" r:id="rId14"/>
    <p:sldId id="395" r:id="rId15"/>
    <p:sldId id="401" r:id="rId16"/>
    <p:sldId id="402" r:id="rId17"/>
    <p:sldId id="403" r:id="rId18"/>
    <p:sldId id="400" r:id="rId19"/>
    <p:sldId id="384" r:id="rId20"/>
    <p:sldId id="356" r:id="rId21"/>
    <p:sldId id="258" r:id="rId22"/>
    <p:sldId id="405" r:id="rId23"/>
    <p:sldId id="404" r:id="rId24"/>
    <p:sldId id="382" r:id="rId25"/>
    <p:sldId id="267" r:id="rId26"/>
    <p:sldId id="396" r:id="rId27"/>
    <p:sldId id="397" r:id="rId28"/>
    <p:sldId id="262" r:id="rId29"/>
    <p:sldId id="381" r:id="rId30"/>
    <p:sldId id="266" r:id="rId31"/>
    <p:sldId id="398" r:id="rId32"/>
    <p:sldId id="399" r:id="rId33"/>
    <p:sldId id="321" r:id="rId34"/>
    <p:sldId id="387" r:id="rId35"/>
    <p:sldId id="394" r:id="rId36"/>
    <p:sldId id="269" r:id="rId37"/>
    <p:sldId id="337" r:id="rId38"/>
    <p:sldId id="271" r:id="rId39"/>
    <p:sldId id="272" r:id="rId40"/>
    <p:sldId id="257" r:id="rId41"/>
    <p:sldId id="256" r:id="rId42"/>
    <p:sldId id="383" r:id="rId43"/>
    <p:sldId id="259" r:id="rId44"/>
    <p:sldId id="260" r:id="rId45"/>
    <p:sldId id="358" r:id="rId46"/>
    <p:sldId id="315" r:id="rId47"/>
    <p:sldId id="386" r:id="rId48"/>
    <p:sldId id="263" r:id="rId49"/>
    <p:sldId id="276" r:id="rId50"/>
    <p:sldId id="357" r:id="rId51"/>
    <p:sldId id="278" r:id="rId52"/>
    <p:sldId id="282" r:id="rId53"/>
    <p:sldId id="265" r:id="rId54"/>
    <p:sldId id="285" r:id="rId55"/>
    <p:sldId id="283" r:id="rId56"/>
    <p:sldId id="284" r:id="rId57"/>
    <p:sldId id="369" r:id="rId58"/>
    <p:sldId id="370" r:id="rId59"/>
    <p:sldId id="388" r:id="rId60"/>
    <p:sldId id="389" r:id="rId61"/>
    <p:sldId id="39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A0570F-F43D-432A-BF9F-07A2DDE430B5}" v="1" dt="2023-08-21T15:47:48.3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78114" autoAdjust="0"/>
  </p:normalViewPr>
  <p:slideViewPr>
    <p:cSldViewPr snapToGrid="0">
      <p:cViewPr varScale="1">
        <p:scale>
          <a:sx n="89" d="100"/>
          <a:sy n="89" d="100"/>
        </p:scale>
        <p:origin x="13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11A2B-BBAD-4611-9C3F-524A29582B4D}"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A774D-2543-463F-A77F-7587D6782DF4}" type="slidenum">
              <a:rPr lang="en-US" smtClean="0"/>
              <a:t>‹#›</a:t>
            </a:fld>
            <a:endParaRPr lang="en-US"/>
          </a:p>
        </p:txBody>
      </p:sp>
    </p:spTree>
    <p:extLst>
      <p:ext uri="{BB962C8B-B14F-4D97-AF65-F5344CB8AC3E}">
        <p14:creationId xmlns:p14="http://schemas.microsoft.com/office/powerpoint/2010/main" val="548315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a:t>
            </a:fld>
            <a:endParaRPr lang="en-US"/>
          </a:p>
        </p:txBody>
      </p:sp>
    </p:spTree>
    <p:extLst>
      <p:ext uri="{BB962C8B-B14F-4D97-AF65-F5344CB8AC3E}">
        <p14:creationId xmlns:p14="http://schemas.microsoft.com/office/powerpoint/2010/main" val="312543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Ticket donations are in full swing. </a:t>
            </a:r>
          </a:p>
        </p:txBody>
      </p:sp>
      <p:sp>
        <p:nvSpPr>
          <p:cNvPr id="4" name="Slide Number Placeholder 3"/>
          <p:cNvSpPr>
            <a:spLocks noGrp="1"/>
          </p:cNvSpPr>
          <p:nvPr>
            <p:ph type="sldNum" sz="quarter" idx="5"/>
          </p:nvPr>
        </p:nvSpPr>
        <p:spPr/>
        <p:txBody>
          <a:bodyPr/>
          <a:lstStyle/>
          <a:p>
            <a:fld id="{04CA774D-2543-463F-A77F-7587D6782DF4}" type="slidenum">
              <a:rPr lang="en-US" smtClean="0"/>
              <a:t>10</a:t>
            </a:fld>
            <a:endParaRPr lang="en-US"/>
          </a:p>
        </p:txBody>
      </p:sp>
    </p:spTree>
    <p:extLst>
      <p:ext uri="{BB962C8B-B14F-4D97-AF65-F5344CB8AC3E}">
        <p14:creationId xmlns:p14="http://schemas.microsoft.com/office/powerpoint/2010/main" val="233872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Franz Schuttenhelm. See slide above. </a:t>
            </a:r>
          </a:p>
        </p:txBody>
      </p:sp>
      <p:sp>
        <p:nvSpPr>
          <p:cNvPr id="4" name="Slide Number Placeholder 3"/>
          <p:cNvSpPr>
            <a:spLocks noGrp="1"/>
          </p:cNvSpPr>
          <p:nvPr>
            <p:ph type="sldNum" sz="quarter" idx="5"/>
          </p:nvPr>
        </p:nvSpPr>
        <p:spPr/>
        <p:txBody>
          <a:bodyPr/>
          <a:lstStyle/>
          <a:p>
            <a:fld id="{04CA774D-2543-463F-A77F-7587D6782DF4}" type="slidenum">
              <a:rPr lang="en-US" smtClean="0"/>
              <a:t>11</a:t>
            </a:fld>
            <a:endParaRPr lang="en-US"/>
          </a:p>
        </p:txBody>
      </p:sp>
    </p:spTree>
    <p:extLst>
      <p:ext uri="{BB962C8B-B14F-4D97-AF65-F5344CB8AC3E}">
        <p14:creationId xmlns:p14="http://schemas.microsoft.com/office/powerpoint/2010/main" val="1703771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Franz Schuttenhelm. Website does not list clear exhibit table times. </a:t>
            </a:r>
          </a:p>
        </p:txBody>
      </p:sp>
      <p:sp>
        <p:nvSpPr>
          <p:cNvPr id="4" name="Slide Number Placeholder 3"/>
          <p:cNvSpPr>
            <a:spLocks noGrp="1"/>
          </p:cNvSpPr>
          <p:nvPr>
            <p:ph type="sldNum" sz="quarter" idx="5"/>
          </p:nvPr>
        </p:nvSpPr>
        <p:spPr/>
        <p:txBody>
          <a:bodyPr/>
          <a:lstStyle/>
          <a:p>
            <a:fld id="{04CA774D-2543-463F-A77F-7587D6782DF4}" type="slidenum">
              <a:rPr lang="en-US" smtClean="0"/>
              <a:t>12</a:t>
            </a:fld>
            <a:endParaRPr lang="en-US"/>
          </a:p>
        </p:txBody>
      </p:sp>
    </p:spTree>
    <p:extLst>
      <p:ext uri="{BB962C8B-B14F-4D97-AF65-F5344CB8AC3E}">
        <p14:creationId xmlns:p14="http://schemas.microsoft.com/office/powerpoint/2010/main" val="3194652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Registration information shown above.</a:t>
            </a:r>
          </a:p>
        </p:txBody>
      </p:sp>
      <p:sp>
        <p:nvSpPr>
          <p:cNvPr id="4" name="Slide Number Placeholder 3"/>
          <p:cNvSpPr>
            <a:spLocks noGrp="1"/>
          </p:cNvSpPr>
          <p:nvPr>
            <p:ph type="sldNum" sz="quarter" idx="5"/>
          </p:nvPr>
        </p:nvSpPr>
        <p:spPr/>
        <p:txBody>
          <a:bodyPr/>
          <a:lstStyle/>
          <a:p>
            <a:fld id="{04CA774D-2543-463F-A77F-7587D6782DF4}" type="slidenum">
              <a:rPr lang="en-US" smtClean="0"/>
              <a:t>13</a:t>
            </a:fld>
            <a:endParaRPr lang="en-US"/>
          </a:p>
        </p:txBody>
      </p:sp>
    </p:spTree>
    <p:extLst>
      <p:ext uri="{BB962C8B-B14F-4D97-AF65-F5344CB8AC3E}">
        <p14:creationId xmlns:p14="http://schemas.microsoft.com/office/powerpoint/2010/main" val="388611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Confusion on what green level may mean. </a:t>
            </a:r>
          </a:p>
          <a:p>
            <a:r>
              <a:rPr lang="en-US" dirty="0"/>
              <a:t>Theresa Meinen made a motion that we send two people to this conference. </a:t>
            </a:r>
          </a:p>
          <a:p>
            <a:r>
              <a:rPr lang="en-US" dirty="0"/>
              <a:t>Megan </a:t>
            </a:r>
            <a:r>
              <a:rPr lang="en-US" dirty="0" err="1"/>
              <a:t>Ryba</a:t>
            </a:r>
            <a:r>
              <a:rPr lang="en-US" dirty="0"/>
              <a:t> seconded. </a:t>
            </a:r>
          </a:p>
          <a:p>
            <a:r>
              <a:rPr lang="en-US" dirty="0"/>
              <a:t>Motion passed. </a:t>
            </a:r>
          </a:p>
          <a:p>
            <a:endParaRPr lang="en-US" dirty="0"/>
          </a:p>
          <a:p>
            <a:r>
              <a:rPr lang="en-US" dirty="0"/>
              <a:t>Franz Schuttenhelm will make a sign-up to look at people’s availability to help represent RT at this conference. </a:t>
            </a:r>
          </a:p>
          <a:p>
            <a:endParaRPr lang="en-US" dirty="0"/>
          </a:p>
          <a:p>
            <a:r>
              <a:rPr lang="en-US" dirty="0"/>
              <a:t>Theresa Meinen will work with budget, who we send, registration etc. </a:t>
            </a:r>
          </a:p>
        </p:txBody>
      </p:sp>
      <p:sp>
        <p:nvSpPr>
          <p:cNvPr id="4" name="Slide Number Placeholder 3"/>
          <p:cNvSpPr>
            <a:spLocks noGrp="1"/>
          </p:cNvSpPr>
          <p:nvPr>
            <p:ph type="sldNum" sz="quarter" idx="5"/>
          </p:nvPr>
        </p:nvSpPr>
        <p:spPr/>
        <p:txBody>
          <a:bodyPr/>
          <a:lstStyle/>
          <a:p>
            <a:fld id="{04CA774D-2543-463F-A77F-7587D6782DF4}" type="slidenum">
              <a:rPr lang="en-US" smtClean="0"/>
              <a:t>14</a:t>
            </a:fld>
            <a:endParaRPr lang="en-US"/>
          </a:p>
        </p:txBody>
      </p:sp>
    </p:spTree>
    <p:extLst>
      <p:ext uri="{BB962C8B-B14F-4D97-AF65-F5344CB8AC3E}">
        <p14:creationId xmlns:p14="http://schemas.microsoft.com/office/powerpoint/2010/main" val="269627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question has been raised regarding non-member fees. </a:t>
            </a:r>
          </a:p>
        </p:txBody>
      </p:sp>
      <p:sp>
        <p:nvSpPr>
          <p:cNvPr id="4" name="Slide Number Placeholder 3"/>
          <p:cNvSpPr>
            <a:spLocks noGrp="1"/>
          </p:cNvSpPr>
          <p:nvPr>
            <p:ph type="sldNum" sz="quarter" idx="5"/>
          </p:nvPr>
        </p:nvSpPr>
        <p:spPr/>
        <p:txBody>
          <a:bodyPr/>
          <a:lstStyle/>
          <a:p>
            <a:fld id="{04CA774D-2543-463F-A77F-7587D6782DF4}" type="slidenum">
              <a:rPr lang="en-US" smtClean="0"/>
              <a:t>15</a:t>
            </a:fld>
            <a:endParaRPr lang="en-US"/>
          </a:p>
        </p:txBody>
      </p:sp>
    </p:spTree>
    <p:extLst>
      <p:ext uri="{BB962C8B-B14F-4D97-AF65-F5344CB8AC3E}">
        <p14:creationId xmlns:p14="http://schemas.microsoft.com/office/powerpoint/2010/main" val="2753719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past conferences the WSRC has co-sponsored. </a:t>
            </a:r>
          </a:p>
          <a:p>
            <a:endParaRPr lang="en-US" dirty="0"/>
          </a:p>
          <a:p>
            <a:r>
              <a:rPr lang="en-US" dirty="0"/>
              <a:t>Discussion: </a:t>
            </a:r>
          </a:p>
          <a:p>
            <a:r>
              <a:rPr lang="en-US" dirty="0"/>
              <a:t>See </a:t>
            </a:r>
            <a:r>
              <a:rPr lang="en-US" dirty="0" err="1"/>
              <a:t>Kellianne</a:t>
            </a:r>
            <a:r>
              <a:rPr lang="en-US" dirty="0"/>
              <a:t> slide for her feedback on the district 4 slide. </a:t>
            </a:r>
          </a:p>
          <a:p>
            <a:r>
              <a:rPr lang="en-US" dirty="0"/>
              <a:t>Laura Packard- We did this on purpose to sign up for the same amount to push them to become a member and attend the conference. Mentioned that some people may not be able to financially afford becoming a member. </a:t>
            </a:r>
          </a:p>
          <a:p>
            <a:r>
              <a:rPr lang="en-US" dirty="0"/>
              <a:t>Laurel White- If you don’t have the “perks” of discounted rate, the members do not see the value of being a member. </a:t>
            </a:r>
          </a:p>
          <a:p>
            <a:r>
              <a:rPr lang="en-US" dirty="0"/>
              <a:t>Sarah Bazelak- We have a $10 difference to try to show them the benefits in real time with the WSRC booth. Get them “in the door” and show them what we have to offer. </a:t>
            </a:r>
          </a:p>
          <a:p>
            <a:r>
              <a:rPr lang="en-US" dirty="0"/>
              <a:t>Shana- Employers used to reimburse for education and that is not always the case anymore. Given the current financial climate, we are really trying to support the RT’s of Wisconsin. </a:t>
            </a:r>
          </a:p>
          <a:p>
            <a:endParaRPr lang="en-US" dirty="0"/>
          </a:p>
          <a:p>
            <a:r>
              <a:rPr lang="en-US" dirty="0"/>
              <a:t>Theresa Meinen- The reason this was done at the direction of AARC HOD meetings and best practices done with other states. This is done to support membership. The direction of the AARC was to charge double the cost of a non-member to show the value of the membership. CVTC has been running this conference since 2006 and we have had no issues with attendance. We have always had people become members at the conference. </a:t>
            </a:r>
          </a:p>
          <a:p>
            <a:endParaRPr lang="en-US" dirty="0"/>
          </a:p>
          <a:p>
            <a:r>
              <a:rPr lang="en-US" dirty="0"/>
              <a:t>Dustin Goodman- Did a search through the AARC, which contains the best practice video and how to push forward with this initiative. </a:t>
            </a:r>
          </a:p>
          <a:p>
            <a:endParaRPr lang="en-US" dirty="0"/>
          </a:p>
          <a:p>
            <a:r>
              <a:rPr lang="en-US" dirty="0"/>
              <a:t>Kris Ostrander- We have the districts and we need to plan the conferences all the same way for consistency. If we made this change, we would need to make sure that AARC is okay with this as well. </a:t>
            </a:r>
          </a:p>
          <a:p>
            <a:endParaRPr lang="en-US" dirty="0"/>
          </a:p>
          <a:p>
            <a:r>
              <a:rPr lang="en-US" dirty="0"/>
              <a:t>Ron Pasewald- We have historically had a lot of discussions about this in the past. It is hard to regulate what a district rep can or cannot spend on a conference event may hinder events rather than benefit the event. We are trying to “dangle a carrot” of a low-cost educational opportunity to show up and work on raising fees in the future. We also need to remember that our WI state licensure does not require CEU’s for our </a:t>
            </a:r>
            <a:r>
              <a:rPr lang="en-US" dirty="0" err="1"/>
              <a:t>stateuary</a:t>
            </a:r>
            <a:r>
              <a:rPr lang="en-US" dirty="0"/>
              <a:t> requirements. </a:t>
            </a:r>
          </a:p>
          <a:p>
            <a:endParaRPr lang="en-US" dirty="0"/>
          </a:p>
          <a:p>
            <a:r>
              <a:rPr lang="en-US" dirty="0"/>
              <a:t>Theresa Meinen- The increased price for a non-member does not have anything to do with a ROI- it is only for membership encouragement. Are we using this as a membership drive and are we going to use our educational events as those means? Or are we purely using this for an educational event? We are looking for two full purposes for these conferences. </a:t>
            </a:r>
          </a:p>
          <a:p>
            <a:endParaRPr lang="en-US" dirty="0"/>
          </a:p>
          <a:p>
            <a:r>
              <a:rPr lang="en-US" dirty="0"/>
              <a:t>Taya Hass- Would we be able to look at a percent increase vs. a set dollar amount cost. I.e. 70% increase in cost. This was not able to found in the policy- should this have it’s own policy? </a:t>
            </a:r>
          </a:p>
          <a:p>
            <a:endParaRPr lang="en-US" dirty="0"/>
          </a:p>
          <a:p>
            <a:r>
              <a:rPr lang="en-US" dirty="0"/>
              <a:t>Theresa Meinen- Our policy is not as clear as it should be. </a:t>
            </a:r>
          </a:p>
          <a:p>
            <a:endParaRPr lang="en-US" dirty="0"/>
          </a:p>
          <a:p>
            <a:r>
              <a:rPr lang="en-US" dirty="0"/>
              <a:t>Dustin Goodman- We need to decide if it is a education/membership or mixture of both. He could not find anything about a specific dollar amount, but can reach out to the AARC to find out if they have a set dollar amount. </a:t>
            </a:r>
          </a:p>
          <a:p>
            <a:endParaRPr lang="en-US" dirty="0"/>
          </a:p>
          <a:p>
            <a:r>
              <a:rPr lang="en-US" dirty="0"/>
              <a:t>Laura Packard- Can we automatically become a member with the higher rate?</a:t>
            </a:r>
          </a:p>
          <a:p>
            <a:endParaRPr lang="en-US" dirty="0"/>
          </a:p>
          <a:p>
            <a:r>
              <a:rPr lang="en-US" dirty="0"/>
              <a:t>Theresa Meinen- Many people have done this at other conferences. As they register as non-members, you could list that this includes a membership.</a:t>
            </a:r>
          </a:p>
          <a:p>
            <a:endParaRPr lang="en-US" dirty="0"/>
          </a:p>
          <a:p>
            <a:r>
              <a:rPr lang="en-US" dirty="0"/>
              <a:t>Shanna Schule- Likes the idea of a percent increase- it shows that being a member is a perk. There is a large amount of RTs who are not WSRC members. </a:t>
            </a:r>
          </a:p>
          <a:p>
            <a:endParaRPr lang="en-US" dirty="0"/>
          </a:p>
          <a:p>
            <a:r>
              <a:rPr lang="en-US" dirty="0"/>
              <a:t>Theresa Meinen- How many CRCE’s are we providing and what relation in cost does that mean? We need to define this policy wise as we plan more around the state. </a:t>
            </a:r>
          </a:p>
          <a:p>
            <a:endParaRPr lang="en-US" dirty="0"/>
          </a:p>
          <a:p>
            <a:r>
              <a:rPr lang="en-US" dirty="0"/>
              <a:t>Laurel White- If we are worried about getting a good turnout- we could lower the member rate even more. If you did pay the higher amount to register and then give them a year long membership. This is hard if the treasurer is not attending because they have probably paid through </a:t>
            </a:r>
            <a:r>
              <a:rPr lang="en-US" dirty="0" err="1"/>
              <a:t>paypal</a:t>
            </a:r>
            <a:r>
              <a:rPr lang="en-US" dirty="0"/>
              <a:t> at the higher rate and would need the credit card there to register, as well as the person as you create an account for the person when you purchase the membership. Would we reimbursement a set amount once they sign up as a membership? We should think about the process behind how this would happen. </a:t>
            </a:r>
          </a:p>
          <a:p>
            <a:endParaRPr lang="en-US" dirty="0"/>
          </a:p>
          <a:p>
            <a:r>
              <a:rPr lang="en-US" dirty="0"/>
              <a:t>Franz </a:t>
            </a:r>
            <a:r>
              <a:rPr lang="en-US" dirty="0" err="1"/>
              <a:t>Shuttenhelm</a:t>
            </a:r>
            <a:r>
              <a:rPr lang="en-US" dirty="0"/>
              <a:t>- Do we give grace and move forward after this conference? </a:t>
            </a:r>
          </a:p>
          <a:p>
            <a:endParaRPr lang="en-US" dirty="0"/>
          </a:p>
          <a:p>
            <a:r>
              <a:rPr lang="en-US" dirty="0"/>
              <a:t>Theresa Meinen- If we leave it that low, RT’s are going to notice that the price is much lower than other conferences that we have done in the past and expect that to come. </a:t>
            </a:r>
          </a:p>
          <a:p>
            <a:endParaRPr lang="en-US" dirty="0"/>
          </a:p>
          <a:p>
            <a:r>
              <a:rPr lang="en-US" dirty="0"/>
              <a:t>Shanna </a:t>
            </a:r>
            <a:r>
              <a:rPr lang="en-US" dirty="0" err="1"/>
              <a:t>Shuele</a:t>
            </a:r>
            <a:r>
              <a:rPr lang="en-US" dirty="0"/>
              <a:t>- This was shared on social media and all members involved have passed it along to schools, co-workers, etc. It would be easier to move the member cost down, but it will be noticed either way. </a:t>
            </a:r>
          </a:p>
          <a:p>
            <a:endParaRPr lang="en-US" dirty="0"/>
          </a:p>
          <a:p>
            <a:r>
              <a:rPr lang="en-US" dirty="0"/>
              <a:t>Laurel White- Agree with Theresa- slightly increase the non-member and decrease the member for this conference and then go by policy moving forward. </a:t>
            </a:r>
          </a:p>
          <a:p>
            <a:endParaRPr lang="en-US" dirty="0"/>
          </a:p>
          <a:p>
            <a:r>
              <a:rPr lang="en-US" dirty="0"/>
              <a:t>Dustin Goodman- Have people registered already? Did you pick the cost for a certain reason?</a:t>
            </a:r>
          </a:p>
          <a:p>
            <a:endParaRPr lang="en-US" dirty="0"/>
          </a:p>
          <a:p>
            <a:r>
              <a:rPr lang="en-US" dirty="0"/>
              <a:t>Shanna- No, only the save the date. No reason for the choosing of the cost, we just got together as a group and picked the numbers. </a:t>
            </a:r>
          </a:p>
          <a:p>
            <a:endParaRPr lang="en-US" dirty="0"/>
          </a:p>
          <a:p>
            <a:r>
              <a:rPr lang="en-US" dirty="0"/>
              <a:t>Dustin Goodman- Proposed leaving the member rate at $40 and charge $100 for the non-member rate to mostly align with the other districts. </a:t>
            </a:r>
          </a:p>
          <a:p>
            <a:endParaRPr lang="en-US" dirty="0"/>
          </a:p>
          <a:p>
            <a:r>
              <a:rPr lang="en-US" dirty="0"/>
              <a:t>Sarah </a:t>
            </a:r>
            <a:r>
              <a:rPr lang="en-US" dirty="0" err="1"/>
              <a:t>Balazak</a:t>
            </a:r>
            <a:r>
              <a:rPr lang="en-US" dirty="0"/>
              <a:t>- We do not have a data point right now to show where we need to go with our current costs. We wanted to target a hourly wage as the conference rate to try to get people in the door. It would be very helpful moving forward to have that policy to follow and agreed that it should be set upon CEU’s available and be a percentage above the member rate. </a:t>
            </a:r>
          </a:p>
          <a:p>
            <a:endParaRPr lang="en-US" dirty="0"/>
          </a:p>
          <a:p>
            <a:r>
              <a:rPr lang="en-US" dirty="0"/>
              <a:t>Kris Ostrander- We need to remember that we are a sub-committee of the AARC and we need to find out  how to align with them. We need to remember that we need to support those that are members by paying for things we need such as the lobbyist to support our membership. </a:t>
            </a:r>
          </a:p>
          <a:p>
            <a:endParaRPr lang="en-US" dirty="0"/>
          </a:p>
          <a:p>
            <a:r>
              <a:rPr lang="en-US" dirty="0"/>
              <a:t>Laura Packard- It already went out and it may look bad on us as a society. Proposes that we touch base with Jodi Jager, our AARC director at large. </a:t>
            </a:r>
          </a:p>
          <a:p>
            <a:endParaRPr lang="en-US" dirty="0"/>
          </a:p>
          <a:p>
            <a:r>
              <a:rPr lang="en-US" dirty="0"/>
              <a:t>Theresa Meinen- We do need some sort of conclusion- Proposed that we change this to a membership drive along with this lower rate and see how many members we get signed up. We do need to move forward with the policy, but we could use this as a trial for a membership drive. </a:t>
            </a:r>
          </a:p>
          <a:p>
            <a:endParaRPr lang="en-US" dirty="0"/>
          </a:p>
          <a:p>
            <a:r>
              <a:rPr lang="en-US" dirty="0"/>
              <a:t>Dustin Goodman- Has to be a conference that the vendor is at and not a “vendor sponsored event” to follow AARC guidelines. I agree with Theresa’s idea that this is a vendor event. </a:t>
            </a:r>
          </a:p>
          <a:p>
            <a:endParaRPr lang="en-US" dirty="0"/>
          </a:p>
          <a:p>
            <a:r>
              <a:rPr lang="en-US" dirty="0"/>
              <a:t>Theresa Meinen made a motion that we leave the cost as is and re-brand the event as a educational event and membership drive. </a:t>
            </a:r>
          </a:p>
          <a:p>
            <a:r>
              <a:rPr lang="en-US" dirty="0"/>
              <a:t>Dustin Goodman seconded. </a:t>
            </a:r>
          </a:p>
          <a:p>
            <a:r>
              <a:rPr lang="en-US" dirty="0"/>
              <a:t>Motion passed.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16</a:t>
            </a:fld>
            <a:endParaRPr lang="en-US"/>
          </a:p>
        </p:txBody>
      </p:sp>
    </p:spTree>
    <p:extLst>
      <p:ext uri="{BB962C8B-B14F-4D97-AF65-F5344CB8AC3E}">
        <p14:creationId xmlns:p14="http://schemas.microsoft.com/office/powerpoint/2010/main" val="3943472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as Franz Schuttenhelm. See slide above. </a:t>
            </a:r>
          </a:p>
        </p:txBody>
      </p:sp>
      <p:sp>
        <p:nvSpPr>
          <p:cNvPr id="4" name="Slide Number Placeholder 3"/>
          <p:cNvSpPr>
            <a:spLocks noGrp="1"/>
          </p:cNvSpPr>
          <p:nvPr>
            <p:ph type="sldNum" sz="quarter" idx="5"/>
          </p:nvPr>
        </p:nvSpPr>
        <p:spPr/>
        <p:txBody>
          <a:bodyPr/>
          <a:lstStyle/>
          <a:p>
            <a:fld id="{04CA774D-2543-463F-A77F-7587D6782DF4}" type="slidenum">
              <a:rPr lang="en-US" smtClean="0"/>
              <a:t>18</a:t>
            </a:fld>
            <a:endParaRPr lang="en-US"/>
          </a:p>
        </p:txBody>
      </p:sp>
    </p:spTree>
    <p:extLst>
      <p:ext uri="{BB962C8B-B14F-4D97-AF65-F5344CB8AC3E}">
        <p14:creationId xmlns:p14="http://schemas.microsoft.com/office/powerpoint/2010/main" val="1552814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for website items shows above. Theresa did add a folder to teams for the website. We do still need to figure out our advertising plan. </a:t>
            </a:r>
          </a:p>
        </p:txBody>
      </p:sp>
      <p:sp>
        <p:nvSpPr>
          <p:cNvPr id="4" name="Slide Number Placeholder 3"/>
          <p:cNvSpPr>
            <a:spLocks noGrp="1"/>
          </p:cNvSpPr>
          <p:nvPr>
            <p:ph type="sldNum" sz="quarter" idx="5"/>
          </p:nvPr>
        </p:nvSpPr>
        <p:spPr/>
        <p:txBody>
          <a:bodyPr/>
          <a:lstStyle/>
          <a:p>
            <a:fld id="{04CA774D-2543-463F-A77F-7587D6782DF4}" type="slidenum">
              <a:rPr lang="en-US" smtClean="0"/>
              <a:t>19</a:t>
            </a:fld>
            <a:endParaRPr lang="en-US"/>
          </a:p>
        </p:txBody>
      </p:sp>
    </p:spTree>
    <p:extLst>
      <p:ext uri="{BB962C8B-B14F-4D97-AF65-F5344CB8AC3E}">
        <p14:creationId xmlns:p14="http://schemas.microsoft.com/office/powerpoint/2010/main" val="3305340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Bootcamp is coming back! See slide above for information. No limits found on attendance. </a:t>
            </a:r>
          </a:p>
        </p:txBody>
      </p:sp>
      <p:sp>
        <p:nvSpPr>
          <p:cNvPr id="4" name="Slide Number Placeholder 3"/>
          <p:cNvSpPr>
            <a:spLocks noGrp="1"/>
          </p:cNvSpPr>
          <p:nvPr>
            <p:ph type="sldNum" sz="quarter" idx="5"/>
          </p:nvPr>
        </p:nvSpPr>
        <p:spPr/>
        <p:txBody>
          <a:bodyPr/>
          <a:lstStyle/>
          <a:p>
            <a:fld id="{04CA774D-2543-463F-A77F-7587D6782DF4}" type="slidenum">
              <a:rPr lang="en-US" smtClean="0"/>
              <a:t>20</a:t>
            </a:fld>
            <a:endParaRPr lang="en-US"/>
          </a:p>
        </p:txBody>
      </p:sp>
    </p:spTree>
    <p:extLst>
      <p:ext uri="{BB962C8B-B14F-4D97-AF65-F5344CB8AC3E}">
        <p14:creationId xmlns:p14="http://schemas.microsoft.com/office/powerpoint/2010/main" val="578273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Quorum met at 4:30pm</a:t>
            </a:r>
          </a:p>
        </p:txBody>
      </p:sp>
      <p:sp>
        <p:nvSpPr>
          <p:cNvPr id="4" name="Slide Number Placeholder 3"/>
          <p:cNvSpPr>
            <a:spLocks noGrp="1"/>
          </p:cNvSpPr>
          <p:nvPr>
            <p:ph type="sldNum" sz="quarter" idx="5"/>
          </p:nvPr>
        </p:nvSpPr>
        <p:spPr/>
        <p:txBody>
          <a:bodyPr/>
          <a:lstStyle/>
          <a:p>
            <a:fld id="{04CA774D-2543-463F-A77F-7587D6782DF4}" type="slidenum">
              <a:rPr lang="en-US" smtClean="0"/>
              <a:t>2</a:t>
            </a:fld>
            <a:endParaRPr lang="en-US"/>
          </a:p>
        </p:txBody>
      </p:sp>
    </p:spTree>
    <p:extLst>
      <p:ext uri="{BB962C8B-B14F-4D97-AF65-F5344CB8AC3E}">
        <p14:creationId xmlns:p14="http://schemas.microsoft.com/office/powerpoint/2010/main" val="52353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Ron Pasewald as shown on slide above. </a:t>
            </a:r>
          </a:p>
          <a:p>
            <a:endParaRPr lang="en-US" dirty="0"/>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21</a:t>
            </a:fld>
            <a:endParaRPr lang="en-US"/>
          </a:p>
        </p:txBody>
      </p:sp>
    </p:spTree>
    <p:extLst>
      <p:ext uri="{BB962C8B-B14F-4D97-AF65-F5344CB8AC3E}">
        <p14:creationId xmlns:p14="http://schemas.microsoft.com/office/powerpoint/2010/main" val="1966899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Theresa Meinen as shown above. </a:t>
            </a:r>
          </a:p>
          <a:p>
            <a:endParaRPr lang="en-US" dirty="0"/>
          </a:p>
          <a:p>
            <a:r>
              <a:rPr lang="en-US" dirty="0"/>
              <a:t>Theresa did post the link in the chat to our website- please bookmark. We do need to move the google drive documents over to merge all information/documents. Crystal &amp; Theresa to work on this. </a:t>
            </a:r>
          </a:p>
          <a:p>
            <a:endParaRPr lang="en-US" dirty="0"/>
          </a:p>
          <a:p>
            <a:r>
              <a:rPr lang="en-US" dirty="0"/>
              <a:t>Moving forward- We need to create a task list to keep the to-do and who complete it, etc. Crystal &amp; Theresa to work on this. </a:t>
            </a:r>
          </a:p>
        </p:txBody>
      </p:sp>
      <p:sp>
        <p:nvSpPr>
          <p:cNvPr id="4" name="Slide Number Placeholder 3"/>
          <p:cNvSpPr>
            <a:spLocks noGrp="1"/>
          </p:cNvSpPr>
          <p:nvPr>
            <p:ph type="sldNum" sz="quarter" idx="5"/>
          </p:nvPr>
        </p:nvSpPr>
        <p:spPr/>
        <p:txBody>
          <a:bodyPr/>
          <a:lstStyle/>
          <a:p>
            <a:fld id="{04CA774D-2543-463F-A77F-7587D6782DF4}" type="slidenum">
              <a:rPr lang="en-US" smtClean="0"/>
              <a:t>22</a:t>
            </a:fld>
            <a:endParaRPr lang="en-US"/>
          </a:p>
        </p:txBody>
      </p:sp>
    </p:spTree>
    <p:extLst>
      <p:ext uri="{BB962C8B-B14F-4D97-AF65-F5344CB8AC3E}">
        <p14:creationId xmlns:p14="http://schemas.microsoft.com/office/powerpoint/2010/main" val="3775298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given by Laurel White. </a:t>
            </a:r>
          </a:p>
          <a:p>
            <a:endParaRPr lang="en-US" dirty="0"/>
          </a:p>
          <a:p>
            <a:r>
              <a:rPr lang="en-US" dirty="0"/>
              <a:t>NRRCC split</a:t>
            </a:r>
          </a:p>
          <a:p>
            <a:endParaRPr lang="en-US" dirty="0"/>
          </a:p>
          <a:p>
            <a:r>
              <a:rPr lang="en-US" dirty="0"/>
              <a:t>MN portion $28,030.35 </a:t>
            </a:r>
          </a:p>
          <a:p>
            <a:endParaRPr lang="en-US" dirty="0"/>
          </a:p>
          <a:p>
            <a:r>
              <a:rPr lang="en-US" dirty="0"/>
              <a:t>Updated balance in checking 70,030.04</a:t>
            </a:r>
          </a:p>
        </p:txBody>
      </p:sp>
      <p:sp>
        <p:nvSpPr>
          <p:cNvPr id="4" name="Slide Number Placeholder 3"/>
          <p:cNvSpPr>
            <a:spLocks noGrp="1"/>
          </p:cNvSpPr>
          <p:nvPr>
            <p:ph type="sldNum" sz="quarter" idx="5"/>
          </p:nvPr>
        </p:nvSpPr>
        <p:spPr/>
        <p:txBody>
          <a:bodyPr/>
          <a:lstStyle/>
          <a:p>
            <a:fld id="{04CA774D-2543-463F-A77F-7587D6782DF4}" type="slidenum">
              <a:rPr lang="en-US" smtClean="0"/>
              <a:t>23</a:t>
            </a:fld>
            <a:endParaRPr lang="en-US"/>
          </a:p>
        </p:txBody>
      </p:sp>
    </p:spTree>
    <p:extLst>
      <p:ext uri="{BB962C8B-B14F-4D97-AF65-F5344CB8AC3E}">
        <p14:creationId xmlns:p14="http://schemas.microsoft.com/office/powerpoint/2010/main" val="37364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Laurel White as shown on slide above. Laurel will work on getting historical budget, etc. onto the new </a:t>
            </a:r>
            <a:r>
              <a:rPr lang="en-US" dirty="0" err="1"/>
              <a:t>sharepoint</a:t>
            </a:r>
            <a:r>
              <a:rPr lang="en-US" dirty="0"/>
              <a:t> page. </a:t>
            </a:r>
          </a:p>
          <a:p>
            <a:endParaRPr lang="en-US" dirty="0"/>
          </a:p>
          <a:p>
            <a:r>
              <a:rPr lang="en-US" dirty="0"/>
              <a:t>Franz Schuttenhelm- Budget and minute approvals should be available for viewing on our website. </a:t>
            </a:r>
          </a:p>
        </p:txBody>
      </p:sp>
      <p:sp>
        <p:nvSpPr>
          <p:cNvPr id="4" name="Slide Number Placeholder 3"/>
          <p:cNvSpPr>
            <a:spLocks noGrp="1"/>
          </p:cNvSpPr>
          <p:nvPr>
            <p:ph type="sldNum" sz="quarter" idx="5"/>
          </p:nvPr>
        </p:nvSpPr>
        <p:spPr/>
        <p:txBody>
          <a:bodyPr/>
          <a:lstStyle/>
          <a:p>
            <a:fld id="{04CA774D-2543-463F-A77F-7587D6782DF4}" type="slidenum">
              <a:rPr lang="en-US" smtClean="0"/>
              <a:t>24</a:t>
            </a:fld>
            <a:endParaRPr lang="en-US"/>
          </a:p>
        </p:txBody>
      </p:sp>
    </p:spTree>
    <p:extLst>
      <p:ext uri="{BB962C8B-B14F-4D97-AF65-F5344CB8AC3E}">
        <p14:creationId xmlns:p14="http://schemas.microsoft.com/office/powerpoint/2010/main" val="2466812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Kris Ostrander as shown above. </a:t>
            </a:r>
          </a:p>
          <a:p>
            <a:endParaRPr lang="en-US" dirty="0"/>
          </a:p>
          <a:p>
            <a:r>
              <a:rPr lang="en-US" dirty="0"/>
              <a:t>Sarah has joined Dave &amp; Kris on the legislative committee. Welcome! </a:t>
            </a:r>
          </a:p>
        </p:txBody>
      </p:sp>
      <p:sp>
        <p:nvSpPr>
          <p:cNvPr id="4" name="Slide Number Placeholder 3"/>
          <p:cNvSpPr>
            <a:spLocks noGrp="1"/>
          </p:cNvSpPr>
          <p:nvPr>
            <p:ph type="sldNum" sz="quarter" idx="5"/>
          </p:nvPr>
        </p:nvSpPr>
        <p:spPr/>
        <p:txBody>
          <a:bodyPr/>
          <a:lstStyle/>
          <a:p>
            <a:fld id="{04CA774D-2543-463F-A77F-7587D6782DF4}" type="slidenum">
              <a:rPr lang="en-US" smtClean="0"/>
              <a:t>25</a:t>
            </a:fld>
            <a:endParaRPr lang="en-US"/>
          </a:p>
        </p:txBody>
      </p:sp>
    </p:spTree>
    <p:extLst>
      <p:ext uri="{BB962C8B-B14F-4D97-AF65-F5344CB8AC3E}">
        <p14:creationId xmlns:p14="http://schemas.microsoft.com/office/powerpoint/2010/main" val="1764435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Updates given by Kris Ostrander as shown above.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26</a:t>
            </a:fld>
            <a:endParaRPr lang="en-US"/>
          </a:p>
        </p:txBody>
      </p:sp>
    </p:spTree>
    <p:extLst>
      <p:ext uri="{BB962C8B-B14F-4D97-AF65-F5344CB8AC3E}">
        <p14:creationId xmlns:p14="http://schemas.microsoft.com/office/powerpoint/2010/main" val="1178321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Updates given by Kris Ostrander as shown above.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27</a:t>
            </a:fld>
            <a:endParaRPr lang="en-US"/>
          </a:p>
        </p:txBody>
      </p:sp>
    </p:spTree>
    <p:extLst>
      <p:ext uri="{BB962C8B-B14F-4D97-AF65-F5344CB8AC3E}">
        <p14:creationId xmlns:p14="http://schemas.microsoft.com/office/powerpoint/2010/main" val="2960931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Resolutions that we need to vote on were sent out by email by Crystal Lockard earlier this week. </a:t>
            </a:r>
          </a:p>
          <a:p>
            <a:endParaRPr lang="en-US" dirty="0"/>
          </a:p>
          <a:p>
            <a:r>
              <a:rPr lang="en-US" dirty="0"/>
              <a:t>#1- AARC finds a 3</a:t>
            </a:r>
            <a:r>
              <a:rPr lang="en-US" baseline="30000" dirty="0"/>
              <a:t>rd</a:t>
            </a:r>
            <a:r>
              <a:rPr lang="en-US" dirty="0"/>
              <a:t> party that we as affiliates can use to help with website services.  </a:t>
            </a:r>
          </a:p>
          <a:p>
            <a:r>
              <a:rPr lang="en-US" dirty="0"/>
              <a:t>Theresa Meinen makes a motion to approve the resolution. </a:t>
            </a:r>
          </a:p>
          <a:p>
            <a:r>
              <a:rPr lang="en-US" dirty="0"/>
              <a:t>Franz Schuttenhelm seconded the motion</a:t>
            </a:r>
          </a:p>
          <a:p>
            <a:r>
              <a:rPr lang="en-US" dirty="0"/>
              <a:t>Motion passed</a:t>
            </a:r>
          </a:p>
          <a:p>
            <a:endParaRPr lang="en-US" dirty="0"/>
          </a:p>
          <a:p>
            <a:r>
              <a:rPr lang="en-US" dirty="0"/>
              <a:t>#2- A resolution to resolve that the AARC donates $15,000 to Bill </a:t>
            </a:r>
            <a:r>
              <a:rPr lang="en-US" dirty="0" err="1"/>
              <a:t>Wetzen</a:t>
            </a:r>
            <a:r>
              <a:rPr lang="en-US" dirty="0"/>
              <a:t> endowment fund because they have not been able to fulfill it on their own with fundraising efforts to equal $50,000. </a:t>
            </a:r>
          </a:p>
          <a:p>
            <a:endParaRPr lang="en-US" dirty="0"/>
          </a:p>
          <a:p>
            <a:r>
              <a:rPr lang="en-US" dirty="0"/>
              <a:t>This fund does not have a clear use once the fund is endowed- the description is very vague. This should be one of our questions we ask at HOD.</a:t>
            </a:r>
          </a:p>
          <a:p>
            <a:r>
              <a:rPr lang="en-US" dirty="0"/>
              <a:t>No motion moved forward.</a:t>
            </a:r>
          </a:p>
          <a:p>
            <a:endParaRPr lang="en-US" dirty="0"/>
          </a:p>
          <a:p>
            <a:r>
              <a:rPr lang="en-US" dirty="0"/>
              <a:t>#3- Position statement to create a curriculum in all levels of educational offerings in regards to research, evidence based medicine and quality improvement.            </a:t>
            </a:r>
          </a:p>
          <a:p>
            <a:endParaRPr lang="en-US" dirty="0"/>
          </a:p>
          <a:p>
            <a:r>
              <a:rPr lang="en-US" dirty="0" err="1"/>
              <a:t>CoARC</a:t>
            </a:r>
            <a:r>
              <a:rPr lang="en-US" dirty="0"/>
              <a:t> already gives a list of curriculum for our programs, but what is the purpose of the AARC statement? AARC has no control over the curriculum. Education comes from NBRC and </a:t>
            </a:r>
            <a:r>
              <a:rPr lang="en-US" dirty="0" err="1"/>
              <a:t>CoARC</a:t>
            </a:r>
            <a:r>
              <a:rPr lang="en-US" dirty="0"/>
              <a:t>. </a:t>
            </a:r>
          </a:p>
          <a:p>
            <a:r>
              <a:rPr lang="en-US" dirty="0"/>
              <a:t>No motion brought forward.</a:t>
            </a:r>
          </a:p>
        </p:txBody>
      </p:sp>
      <p:sp>
        <p:nvSpPr>
          <p:cNvPr id="4" name="Slide Number Placeholder 3"/>
          <p:cNvSpPr>
            <a:spLocks noGrp="1"/>
          </p:cNvSpPr>
          <p:nvPr>
            <p:ph type="sldNum" sz="quarter" idx="5"/>
          </p:nvPr>
        </p:nvSpPr>
        <p:spPr/>
        <p:txBody>
          <a:bodyPr/>
          <a:lstStyle/>
          <a:p>
            <a:fld id="{04CA774D-2543-463F-A77F-7587D6782DF4}" type="slidenum">
              <a:rPr lang="en-US" smtClean="0"/>
              <a:t>28</a:t>
            </a:fld>
            <a:endParaRPr lang="en-US"/>
          </a:p>
        </p:txBody>
      </p:sp>
    </p:spTree>
    <p:extLst>
      <p:ext uri="{BB962C8B-B14F-4D97-AF65-F5344CB8AC3E}">
        <p14:creationId xmlns:p14="http://schemas.microsoft.com/office/powerpoint/2010/main" val="2330752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Laura Packard as shown on slide above. </a:t>
            </a:r>
          </a:p>
        </p:txBody>
      </p:sp>
      <p:sp>
        <p:nvSpPr>
          <p:cNvPr id="4" name="Slide Number Placeholder 3"/>
          <p:cNvSpPr>
            <a:spLocks noGrp="1"/>
          </p:cNvSpPr>
          <p:nvPr>
            <p:ph type="sldNum" sz="quarter" idx="5"/>
          </p:nvPr>
        </p:nvSpPr>
        <p:spPr/>
        <p:txBody>
          <a:bodyPr/>
          <a:lstStyle/>
          <a:p>
            <a:fld id="{04CA774D-2543-463F-A77F-7587D6782DF4}" type="slidenum">
              <a:rPr lang="en-US" smtClean="0"/>
              <a:t>29</a:t>
            </a:fld>
            <a:endParaRPr lang="en-US"/>
          </a:p>
        </p:txBody>
      </p:sp>
    </p:spTree>
    <p:extLst>
      <p:ext uri="{BB962C8B-B14F-4D97-AF65-F5344CB8AC3E}">
        <p14:creationId xmlns:p14="http://schemas.microsoft.com/office/powerpoint/2010/main" val="3472148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Franz </a:t>
            </a:r>
            <a:r>
              <a:rPr lang="en-US" dirty="0" err="1"/>
              <a:t>Schuttehelm</a:t>
            </a:r>
            <a:r>
              <a:rPr lang="en-US" dirty="0"/>
              <a:t> as shown above. </a:t>
            </a:r>
          </a:p>
        </p:txBody>
      </p:sp>
      <p:sp>
        <p:nvSpPr>
          <p:cNvPr id="4" name="Slide Number Placeholder 3"/>
          <p:cNvSpPr>
            <a:spLocks noGrp="1"/>
          </p:cNvSpPr>
          <p:nvPr>
            <p:ph type="sldNum" sz="quarter" idx="5"/>
          </p:nvPr>
        </p:nvSpPr>
        <p:spPr/>
        <p:txBody>
          <a:bodyPr/>
          <a:lstStyle/>
          <a:p>
            <a:fld id="{04CA774D-2543-463F-A77F-7587D6782DF4}" type="slidenum">
              <a:rPr lang="en-US" smtClean="0"/>
              <a:t>30</a:t>
            </a:fld>
            <a:endParaRPr lang="en-US"/>
          </a:p>
        </p:txBody>
      </p:sp>
    </p:spTree>
    <p:extLst>
      <p:ext uri="{BB962C8B-B14F-4D97-AF65-F5344CB8AC3E}">
        <p14:creationId xmlns:p14="http://schemas.microsoft.com/office/powerpoint/2010/main" val="951747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to order 4:31pm</a:t>
            </a:r>
          </a:p>
        </p:txBody>
      </p:sp>
      <p:sp>
        <p:nvSpPr>
          <p:cNvPr id="4" name="Slide Number Placeholder 3"/>
          <p:cNvSpPr>
            <a:spLocks noGrp="1"/>
          </p:cNvSpPr>
          <p:nvPr>
            <p:ph type="sldNum" sz="quarter" idx="5"/>
          </p:nvPr>
        </p:nvSpPr>
        <p:spPr/>
        <p:txBody>
          <a:bodyPr/>
          <a:lstStyle/>
          <a:p>
            <a:fld id="{04CA774D-2543-463F-A77F-7587D6782DF4}" type="slidenum">
              <a:rPr lang="en-US" smtClean="0"/>
              <a:t>3</a:t>
            </a:fld>
            <a:endParaRPr lang="en-US"/>
          </a:p>
        </p:txBody>
      </p:sp>
    </p:spTree>
    <p:extLst>
      <p:ext uri="{BB962C8B-B14F-4D97-AF65-F5344CB8AC3E}">
        <p14:creationId xmlns:p14="http://schemas.microsoft.com/office/powerpoint/2010/main" val="2619646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on membership given by Franz Schuttenhelm. See slide above.</a:t>
            </a:r>
          </a:p>
        </p:txBody>
      </p:sp>
      <p:sp>
        <p:nvSpPr>
          <p:cNvPr id="4" name="Slide Number Placeholder 3"/>
          <p:cNvSpPr>
            <a:spLocks noGrp="1"/>
          </p:cNvSpPr>
          <p:nvPr>
            <p:ph type="sldNum" sz="quarter" idx="5"/>
          </p:nvPr>
        </p:nvSpPr>
        <p:spPr/>
        <p:txBody>
          <a:bodyPr/>
          <a:lstStyle/>
          <a:p>
            <a:fld id="{04CA774D-2543-463F-A77F-7587D6782DF4}" type="slidenum">
              <a:rPr lang="en-US" smtClean="0"/>
              <a:t>31</a:t>
            </a:fld>
            <a:endParaRPr lang="en-US"/>
          </a:p>
        </p:txBody>
      </p:sp>
    </p:spTree>
    <p:extLst>
      <p:ext uri="{BB962C8B-B14F-4D97-AF65-F5344CB8AC3E}">
        <p14:creationId xmlns:p14="http://schemas.microsoft.com/office/powerpoint/2010/main" val="2310279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32</a:t>
            </a:fld>
            <a:endParaRPr lang="en-US"/>
          </a:p>
        </p:txBody>
      </p:sp>
    </p:spTree>
    <p:extLst>
      <p:ext uri="{BB962C8B-B14F-4D97-AF65-F5344CB8AC3E}">
        <p14:creationId xmlns:p14="http://schemas.microsoft.com/office/powerpoint/2010/main" val="252278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Megan </a:t>
            </a:r>
            <a:r>
              <a:rPr lang="en-US" dirty="0" err="1"/>
              <a:t>Ryba</a:t>
            </a:r>
            <a:r>
              <a:rPr lang="en-US" dirty="0"/>
              <a:t> as shown on slide above.</a:t>
            </a:r>
          </a:p>
        </p:txBody>
      </p:sp>
      <p:sp>
        <p:nvSpPr>
          <p:cNvPr id="4" name="Slide Number Placeholder 3"/>
          <p:cNvSpPr>
            <a:spLocks noGrp="1"/>
          </p:cNvSpPr>
          <p:nvPr>
            <p:ph type="sldNum" sz="quarter" idx="5"/>
          </p:nvPr>
        </p:nvSpPr>
        <p:spPr/>
        <p:txBody>
          <a:bodyPr/>
          <a:lstStyle/>
          <a:p>
            <a:fld id="{04CA774D-2543-463F-A77F-7587D6782DF4}" type="slidenum">
              <a:rPr lang="en-US" smtClean="0"/>
              <a:t>33</a:t>
            </a:fld>
            <a:endParaRPr lang="en-US"/>
          </a:p>
        </p:txBody>
      </p:sp>
    </p:spTree>
    <p:extLst>
      <p:ext uri="{BB962C8B-B14F-4D97-AF65-F5344CB8AC3E}">
        <p14:creationId xmlns:p14="http://schemas.microsoft.com/office/powerpoint/2010/main" val="1301043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 Goldberg absent- no updates reported.</a:t>
            </a:r>
          </a:p>
        </p:txBody>
      </p:sp>
      <p:sp>
        <p:nvSpPr>
          <p:cNvPr id="4" name="Slide Number Placeholder 3"/>
          <p:cNvSpPr>
            <a:spLocks noGrp="1"/>
          </p:cNvSpPr>
          <p:nvPr>
            <p:ph type="sldNum" sz="quarter" idx="5"/>
          </p:nvPr>
        </p:nvSpPr>
        <p:spPr/>
        <p:txBody>
          <a:bodyPr/>
          <a:lstStyle/>
          <a:p>
            <a:fld id="{04CA774D-2543-463F-A77F-7587D6782DF4}" type="slidenum">
              <a:rPr lang="en-US" smtClean="0"/>
              <a:t>34</a:t>
            </a:fld>
            <a:endParaRPr lang="en-US"/>
          </a:p>
        </p:txBody>
      </p:sp>
    </p:spTree>
    <p:extLst>
      <p:ext uri="{BB962C8B-B14F-4D97-AF65-F5344CB8AC3E}">
        <p14:creationId xmlns:p14="http://schemas.microsoft.com/office/powerpoint/2010/main" val="1591260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Angela Troxell absent- no updates reported.</a:t>
            </a:r>
          </a:p>
        </p:txBody>
      </p:sp>
      <p:sp>
        <p:nvSpPr>
          <p:cNvPr id="4" name="Slide Number Placeholder 3"/>
          <p:cNvSpPr>
            <a:spLocks noGrp="1"/>
          </p:cNvSpPr>
          <p:nvPr>
            <p:ph type="sldNum" sz="quarter" idx="5"/>
          </p:nvPr>
        </p:nvSpPr>
        <p:spPr/>
        <p:txBody>
          <a:bodyPr/>
          <a:lstStyle/>
          <a:p>
            <a:fld id="{04CA774D-2543-463F-A77F-7587D6782DF4}" type="slidenum">
              <a:rPr lang="en-US" smtClean="0"/>
              <a:t>35</a:t>
            </a:fld>
            <a:endParaRPr lang="en-US"/>
          </a:p>
        </p:txBody>
      </p:sp>
    </p:spTree>
    <p:extLst>
      <p:ext uri="{BB962C8B-B14F-4D97-AF65-F5344CB8AC3E}">
        <p14:creationId xmlns:p14="http://schemas.microsoft.com/office/powerpoint/2010/main" val="1366384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Amber- our new district 4 student liaison. She is going into her 2</a:t>
            </a:r>
            <a:r>
              <a:rPr lang="en-US" baseline="30000" dirty="0"/>
              <a:t>nd</a:t>
            </a:r>
            <a:r>
              <a:rPr lang="en-US" dirty="0"/>
              <a:t> year at MATC. </a:t>
            </a:r>
          </a:p>
          <a:p>
            <a:endParaRPr lang="en-US" dirty="0"/>
          </a:p>
          <a:p>
            <a:endParaRPr lang="en-US" dirty="0"/>
          </a:p>
          <a:p>
            <a:r>
              <a:rPr lang="en-US" dirty="0"/>
              <a:t>For Discussion: </a:t>
            </a:r>
            <a:r>
              <a:rPr lang="en-US" dirty="0" err="1"/>
              <a:t>Kellianne’s</a:t>
            </a:r>
            <a:r>
              <a:rPr lang="en-US" dirty="0"/>
              <a:t> email 6/27/2023</a:t>
            </a:r>
          </a:p>
          <a:p>
            <a:pPr marL="0" marR="0">
              <a:spcBef>
                <a:spcPts val="0"/>
              </a:spcBef>
              <a:spcAft>
                <a:spcPts val="0"/>
              </a:spcAft>
            </a:pPr>
            <a:r>
              <a:rPr lang="en-US" sz="1200" dirty="0">
                <a:solidFill>
                  <a:srgbClr val="1F497D"/>
                </a:solidFill>
                <a:effectLst/>
                <a:latin typeface="Arial" panose="020B0604020202020204" pitchFamily="34" charset="0"/>
                <a:ea typeface="Calibri" panose="020F0502020204030204" pitchFamily="34" charset="0"/>
              </a:rPr>
              <a:t>Hi Franz,</a:t>
            </a:r>
            <a:endParaRPr lang="en-US" sz="12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solidFill>
                  <a:srgbClr val="1F497D"/>
                </a:solidFill>
                <a:effectLst/>
                <a:latin typeface="Arial" panose="020B0604020202020204" pitchFamily="34" charset="0"/>
                <a:ea typeface="Calibri" panose="020F0502020204030204" pitchFamily="34" charset="0"/>
              </a:rPr>
              <a:t> </a:t>
            </a:r>
            <a:endParaRPr lang="en-US" sz="12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solidFill>
                  <a:srgbClr val="1F497D"/>
                </a:solidFill>
                <a:effectLst/>
                <a:latin typeface="Arial" panose="020B0604020202020204" pitchFamily="34" charset="0"/>
                <a:ea typeface="Calibri" panose="020F0502020204030204" pitchFamily="34" charset="0"/>
              </a:rPr>
              <a:t>I will not be on the call today, but did want to share my thoughts on fees associated with conferences.  Although I understand the math behind the suggested fee of &gt;$129, engagement and educational opportunity for respiratory therapists is our priority, fundraising is secondary.  As we are recruiting vendors and pro-bono speakers, volunteering our time and providing a venue, it is important to those of us doing this work that we optimize our opportunity for attendance.  I feel the suggested fee of &gt;$129 for non-WSRC members would be a barrier to attendance.  </a:t>
            </a:r>
            <a:endParaRPr lang="en-US" sz="12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solidFill>
                  <a:srgbClr val="1F497D"/>
                </a:solidFill>
                <a:effectLst/>
                <a:latin typeface="Arial" panose="020B0604020202020204" pitchFamily="34" charset="0"/>
                <a:ea typeface="Calibri" panose="020F0502020204030204" pitchFamily="34" charset="0"/>
              </a:rPr>
              <a:t> </a:t>
            </a:r>
            <a:endParaRPr lang="en-US" sz="12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solidFill>
                  <a:srgbClr val="1F497D"/>
                </a:solidFill>
                <a:effectLst/>
                <a:latin typeface="Arial" panose="020B0604020202020204" pitchFamily="34" charset="0"/>
                <a:ea typeface="Calibri" panose="020F0502020204030204" pitchFamily="34" charset="0"/>
              </a:rPr>
              <a:t>As the event host I recommend fees stay as initially proposed.  </a:t>
            </a:r>
            <a:endParaRPr lang="en-US" sz="12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solidFill>
                  <a:srgbClr val="1F497D"/>
                </a:solidFill>
                <a:effectLst/>
                <a:latin typeface="Arial" panose="020B0604020202020204" pitchFamily="34" charset="0"/>
                <a:ea typeface="Calibri" panose="020F0502020204030204" pitchFamily="34" charset="0"/>
              </a:rPr>
              <a:t> </a:t>
            </a:r>
            <a:endParaRPr lang="en-US" sz="12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solidFill>
                  <a:srgbClr val="1F497D"/>
                </a:solidFill>
                <a:effectLst/>
                <a:latin typeface="Arial" panose="020B0604020202020204" pitchFamily="34" charset="0"/>
                <a:ea typeface="Calibri" panose="020F0502020204030204" pitchFamily="34" charset="0"/>
              </a:rPr>
              <a:t>Thank you.</a:t>
            </a:r>
            <a:endParaRPr lang="en-US" sz="12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solidFill>
                  <a:srgbClr val="1F497D"/>
                </a:solidFill>
                <a:effectLst/>
                <a:latin typeface="Arial" panose="020B0604020202020204" pitchFamily="34" charset="0"/>
                <a:ea typeface="Calibri" panose="020F0502020204030204" pitchFamily="34" charset="0"/>
              </a:rPr>
              <a:t>Kellianne</a:t>
            </a:r>
            <a:endParaRPr lang="en-US" sz="12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36</a:t>
            </a:fld>
            <a:endParaRPr lang="en-US"/>
          </a:p>
        </p:txBody>
      </p:sp>
    </p:spTree>
    <p:extLst>
      <p:ext uri="{BB962C8B-B14F-4D97-AF65-F5344CB8AC3E}">
        <p14:creationId xmlns:p14="http://schemas.microsoft.com/office/powerpoint/2010/main" val="2884001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Shana </a:t>
            </a:r>
            <a:r>
              <a:rPr lang="en-US" dirty="0" err="1"/>
              <a:t>Schuele</a:t>
            </a:r>
            <a:r>
              <a:rPr lang="en-US" dirty="0"/>
              <a:t> as shown on slide above.</a:t>
            </a:r>
          </a:p>
        </p:txBody>
      </p:sp>
      <p:sp>
        <p:nvSpPr>
          <p:cNvPr id="4" name="Slide Number Placeholder 3"/>
          <p:cNvSpPr>
            <a:spLocks noGrp="1"/>
          </p:cNvSpPr>
          <p:nvPr>
            <p:ph type="sldNum" sz="quarter" idx="5"/>
          </p:nvPr>
        </p:nvSpPr>
        <p:spPr/>
        <p:txBody>
          <a:bodyPr/>
          <a:lstStyle/>
          <a:p>
            <a:fld id="{04CA774D-2543-463F-A77F-7587D6782DF4}" type="slidenum">
              <a:rPr lang="en-US" smtClean="0"/>
              <a:t>37</a:t>
            </a:fld>
            <a:endParaRPr lang="en-US"/>
          </a:p>
        </p:txBody>
      </p:sp>
    </p:spTree>
    <p:extLst>
      <p:ext uri="{BB962C8B-B14F-4D97-AF65-F5344CB8AC3E}">
        <p14:creationId xmlns:p14="http://schemas.microsoft.com/office/powerpoint/2010/main" val="2495372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Updates for Milkmen game given by Shana </a:t>
            </a:r>
            <a:r>
              <a:rPr lang="en-US" dirty="0" err="1"/>
              <a:t>Schuele</a:t>
            </a:r>
            <a:r>
              <a:rPr lang="en-US" dirty="0"/>
              <a:t> as shown on slide above. $5-7 will be given back to the WSRC.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38</a:t>
            </a:fld>
            <a:endParaRPr lang="en-US"/>
          </a:p>
        </p:txBody>
      </p:sp>
    </p:spTree>
    <p:extLst>
      <p:ext uri="{BB962C8B-B14F-4D97-AF65-F5344CB8AC3E}">
        <p14:creationId xmlns:p14="http://schemas.microsoft.com/office/powerpoint/2010/main" val="3161210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idea on this slide and follow slides. 10 questions in total to help guide district reps with planning events.</a:t>
            </a:r>
          </a:p>
        </p:txBody>
      </p:sp>
      <p:sp>
        <p:nvSpPr>
          <p:cNvPr id="4" name="Slide Number Placeholder 3"/>
          <p:cNvSpPr>
            <a:spLocks noGrp="1"/>
          </p:cNvSpPr>
          <p:nvPr>
            <p:ph type="sldNum" sz="quarter" idx="5"/>
          </p:nvPr>
        </p:nvSpPr>
        <p:spPr/>
        <p:txBody>
          <a:bodyPr/>
          <a:lstStyle/>
          <a:p>
            <a:fld id="{04CA774D-2543-463F-A77F-7587D6782DF4}" type="slidenum">
              <a:rPr lang="en-US" smtClean="0"/>
              <a:t>39</a:t>
            </a:fld>
            <a:endParaRPr lang="en-US"/>
          </a:p>
        </p:txBody>
      </p:sp>
    </p:spTree>
    <p:extLst>
      <p:ext uri="{BB962C8B-B14F-4D97-AF65-F5344CB8AC3E}">
        <p14:creationId xmlns:p14="http://schemas.microsoft.com/office/powerpoint/2010/main" val="400032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Bazelak: (#4) It would be great to gain insight into what are the barriers if they are not an AARC member.</a:t>
            </a:r>
          </a:p>
          <a:p>
            <a:endParaRPr lang="en-US" dirty="0"/>
          </a:p>
          <a:p>
            <a:r>
              <a:rPr lang="en-US" dirty="0"/>
              <a:t>Theresa Meinen: (#5) Can we add patient education events and events promoting the profession to the options. Shana to add.</a:t>
            </a:r>
          </a:p>
          <a:p>
            <a:endParaRPr lang="en-US" dirty="0"/>
          </a:p>
          <a:p>
            <a:r>
              <a:rPr lang="en-US" dirty="0"/>
              <a:t>Franz Schuttenhelm: (#5) Can we also add volunteering events as an option. Shana to add. </a:t>
            </a:r>
          </a:p>
          <a:p>
            <a:endParaRPr lang="en-US" dirty="0"/>
          </a:p>
          <a:p>
            <a:r>
              <a:rPr lang="en-US" dirty="0"/>
              <a:t>Taya Hass- we could post this on </a:t>
            </a:r>
            <a:r>
              <a:rPr lang="en-US" dirty="0" err="1"/>
              <a:t>facebook</a:t>
            </a:r>
            <a:r>
              <a:rPr lang="en-US" dirty="0"/>
              <a:t> and if they like/share/etc. they could be entered for a free membership. </a:t>
            </a:r>
          </a:p>
        </p:txBody>
      </p:sp>
      <p:sp>
        <p:nvSpPr>
          <p:cNvPr id="4" name="Slide Number Placeholder 3"/>
          <p:cNvSpPr>
            <a:spLocks noGrp="1"/>
          </p:cNvSpPr>
          <p:nvPr>
            <p:ph type="sldNum" sz="quarter" idx="5"/>
          </p:nvPr>
        </p:nvSpPr>
        <p:spPr/>
        <p:txBody>
          <a:bodyPr/>
          <a:lstStyle/>
          <a:p>
            <a:fld id="{04CA774D-2543-463F-A77F-7587D6782DF4}" type="slidenum">
              <a:rPr lang="en-US" smtClean="0"/>
              <a:t>40</a:t>
            </a:fld>
            <a:endParaRPr lang="en-US"/>
          </a:p>
        </p:txBody>
      </p:sp>
    </p:spTree>
    <p:extLst>
      <p:ext uri="{BB962C8B-B14F-4D97-AF65-F5344CB8AC3E}">
        <p14:creationId xmlns:p14="http://schemas.microsoft.com/office/powerpoint/2010/main" val="4262653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Franz!!</a:t>
            </a:r>
          </a:p>
        </p:txBody>
      </p:sp>
      <p:sp>
        <p:nvSpPr>
          <p:cNvPr id="4" name="Slide Number Placeholder 3"/>
          <p:cNvSpPr>
            <a:spLocks noGrp="1"/>
          </p:cNvSpPr>
          <p:nvPr>
            <p:ph type="sldNum" sz="quarter" idx="5"/>
          </p:nvPr>
        </p:nvSpPr>
        <p:spPr/>
        <p:txBody>
          <a:bodyPr/>
          <a:lstStyle/>
          <a:p>
            <a:fld id="{04CA774D-2543-463F-A77F-7587D6782DF4}" type="slidenum">
              <a:rPr lang="en-US" smtClean="0"/>
              <a:t>4</a:t>
            </a:fld>
            <a:endParaRPr lang="en-US"/>
          </a:p>
        </p:txBody>
      </p:sp>
    </p:spTree>
    <p:extLst>
      <p:ext uri="{BB962C8B-B14F-4D97-AF65-F5344CB8AC3E}">
        <p14:creationId xmlns:p14="http://schemas.microsoft.com/office/powerpoint/2010/main" val="10029245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Punzel absent- no updates reported.</a:t>
            </a:r>
          </a:p>
        </p:txBody>
      </p:sp>
      <p:sp>
        <p:nvSpPr>
          <p:cNvPr id="4" name="Slide Number Placeholder 3"/>
          <p:cNvSpPr>
            <a:spLocks noGrp="1"/>
          </p:cNvSpPr>
          <p:nvPr>
            <p:ph type="sldNum" sz="quarter" idx="5"/>
          </p:nvPr>
        </p:nvSpPr>
        <p:spPr/>
        <p:txBody>
          <a:bodyPr/>
          <a:lstStyle/>
          <a:p>
            <a:fld id="{04CA774D-2543-463F-A77F-7587D6782DF4}" type="slidenum">
              <a:rPr lang="en-US" smtClean="0"/>
              <a:t>42</a:t>
            </a:fld>
            <a:endParaRPr lang="en-US"/>
          </a:p>
        </p:txBody>
      </p:sp>
    </p:spTree>
    <p:extLst>
      <p:ext uri="{BB962C8B-B14F-4D97-AF65-F5344CB8AC3E}">
        <p14:creationId xmlns:p14="http://schemas.microsoft.com/office/powerpoint/2010/main" val="11263687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Franz Schuttenhelm. </a:t>
            </a:r>
          </a:p>
        </p:txBody>
      </p:sp>
      <p:sp>
        <p:nvSpPr>
          <p:cNvPr id="4" name="Slide Number Placeholder 3"/>
          <p:cNvSpPr>
            <a:spLocks noGrp="1"/>
          </p:cNvSpPr>
          <p:nvPr>
            <p:ph type="sldNum" sz="quarter" idx="5"/>
          </p:nvPr>
        </p:nvSpPr>
        <p:spPr/>
        <p:txBody>
          <a:bodyPr/>
          <a:lstStyle/>
          <a:p>
            <a:fld id="{04CA774D-2543-463F-A77F-7587D6782DF4}" type="slidenum">
              <a:rPr lang="en-US" smtClean="0"/>
              <a:t>43</a:t>
            </a:fld>
            <a:endParaRPr lang="en-US"/>
          </a:p>
        </p:txBody>
      </p:sp>
    </p:spTree>
    <p:extLst>
      <p:ext uri="{BB962C8B-B14F-4D97-AF65-F5344CB8AC3E}">
        <p14:creationId xmlns:p14="http://schemas.microsoft.com/office/powerpoint/2010/main" val="2772565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Taya Hass as shown on slide above. </a:t>
            </a:r>
          </a:p>
          <a:p>
            <a:endParaRPr lang="en-US" dirty="0"/>
          </a:p>
          <a:p>
            <a:r>
              <a:rPr lang="en-US" dirty="0"/>
              <a:t>AARC Bylaws is strict on what we can/cannot post. Franz will help Taya get in touch with Heather at AARC. </a:t>
            </a:r>
          </a:p>
        </p:txBody>
      </p:sp>
      <p:sp>
        <p:nvSpPr>
          <p:cNvPr id="4" name="Slide Number Placeholder 3"/>
          <p:cNvSpPr>
            <a:spLocks noGrp="1"/>
          </p:cNvSpPr>
          <p:nvPr>
            <p:ph type="sldNum" sz="quarter" idx="5"/>
          </p:nvPr>
        </p:nvSpPr>
        <p:spPr/>
        <p:txBody>
          <a:bodyPr/>
          <a:lstStyle/>
          <a:p>
            <a:fld id="{04CA774D-2543-463F-A77F-7587D6782DF4}" type="slidenum">
              <a:rPr lang="en-US" smtClean="0"/>
              <a:t>44</a:t>
            </a:fld>
            <a:endParaRPr lang="en-US"/>
          </a:p>
        </p:txBody>
      </p:sp>
    </p:spTree>
    <p:extLst>
      <p:ext uri="{BB962C8B-B14F-4D97-AF65-F5344CB8AC3E}">
        <p14:creationId xmlns:p14="http://schemas.microsoft.com/office/powerpoint/2010/main" val="1025065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Jen Horkan. We are signing our MN/WI state contract on the odd years. We will also need to decide how long we want to continue to host the NRRCC in a joint venture with the NRRCC. </a:t>
            </a:r>
          </a:p>
        </p:txBody>
      </p:sp>
      <p:sp>
        <p:nvSpPr>
          <p:cNvPr id="4" name="Slide Number Placeholder 3"/>
          <p:cNvSpPr>
            <a:spLocks noGrp="1"/>
          </p:cNvSpPr>
          <p:nvPr>
            <p:ph type="sldNum" sz="quarter" idx="5"/>
          </p:nvPr>
        </p:nvSpPr>
        <p:spPr/>
        <p:txBody>
          <a:bodyPr/>
          <a:lstStyle/>
          <a:p>
            <a:fld id="{04CA774D-2543-463F-A77F-7587D6782DF4}" type="slidenum">
              <a:rPr lang="en-US" smtClean="0"/>
              <a:t>45</a:t>
            </a:fld>
            <a:endParaRPr lang="en-US"/>
          </a:p>
        </p:txBody>
      </p:sp>
    </p:spTree>
    <p:extLst>
      <p:ext uri="{BB962C8B-B14F-4D97-AF65-F5344CB8AC3E}">
        <p14:creationId xmlns:p14="http://schemas.microsoft.com/office/powerpoint/2010/main" val="1487509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Absent- no updates reported. </a:t>
            </a:r>
          </a:p>
        </p:txBody>
      </p:sp>
      <p:sp>
        <p:nvSpPr>
          <p:cNvPr id="4" name="Slide Number Placeholder 3"/>
          <p:cNvSpPr>
            <a:spLocks noGrp="1"/>
          </p:cNvSpPr>
          <p:nvPr>
            <p:ph type="sldNum" sz="quarter" idx="5"/>
          </p:nvPr>
        </p:nvSpPr>
        <p:spPr/>
        <p:txBody>
          <a:bodyPr/>
          <a:lstStyle/>
          <a:p>
            <a:fld id="{04CA774D-2543-463F-A77F-7587D6782DF4}" type="slidenum">
              <a:rPr lang="en-US" smtClean="0"/>
              <a:t>46</a:t>
            </a:fld>
            <a:endParaRPr lang="en-US"/>
          </a:p>
        </p:txBody>
      </p:sp>
    </p:spTree>
    <p:extLst>
      <p:ext uri="{BB962C8B-B14F-4D97-AF65-F5344CB8AC3E}">
        <p14:creationId xmlns:p14="http://schemas.microsoft.com/office/powerpoint/2010/main" val="31949291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Absent- no updates reported.</a:t>
            </a:r>
          </a:p>
        </p:txBody>
      </p:sp>
      <p:sp>
        <p:nvSpPr>
          <p:cNvPr id="4" name="Slide Number Placeholder 3"/>
          <p:cNvSpPr>
            <a:spLocks noGrp="1"/>
          </p:cNvSpPr>
          <p:nvPr>
            <p:ph type="sldNum" sz="quarter" idx="5"/>
          </p:nvPr>
        </p:nvSpPr>
        <p:spPr/>
        <p:txBody>
          <a:bodyPr/>
          <a:lstStyle/>
          <a:p>
            <a:fld id="{04CA774D-2543-463F-A77F-7587D6782DF4}" type="slidenum">
              <a:rPr lang="en-US" smtClean="0"/>
              <a:t>47</a:t>
            </a:fld>
            <a:endParaRPr lang="en-US"/>
          </a:p>
        </p:txBody>
      </p:sp>
    </p:spTree>
    <p:extLst>
      <p:ext uri="{BB962C8B-B14F-4D97-AF65-F5344CB8AC3E}">
        <p14:creationId xmlns:p14="http://schemas.microsoft.com/office/powerpoint/2010/main" val="30302511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Absent- no updates reported.</a:t>
            </a:r>
          </a:p>
        </p:txBody>
      </p:sp>
      <p:sp>
        <p:nvSpPr>
          <p:cNvPr id="4" name="Slide Number Placeholder 3"/>
          <p:cNvSpPr>
            <a:spLocks noGrp="1"/>
          </p:cNvSpPr>
          <p:nvPr>
            <p:ph type="sldNum" sz="quarter" idx="5"/>
          </p:nvPr>
        </p:nvSpPr>
        <p:spPr/>
        <p:txBody>
          <a:bodyPr/>
          <a:lstStyle/>
          <a:p>
            <a:fld id="{04CA774D-2543-463F-A77F-7587D6782DF4}" type="slidenum">
              <a:rPr lang="en-US" smtClean="0"/>
              <a:t>48</a:t>
            </a:fld>
            <a:endParaRPr lang="en-US"/>
          </a:p>
        </p:txBody>
      </p:sp>
    </p:spTree>
    <p:extLst>
      <p:ext uri="{BB962C8B-B14F-4D97-AF65-F5344CB8AC3E}">
        <p14:creationId xmlns:p14="http://schemas.microsoft.com/office/powerpoint/2010/main" val="11514599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Absent- no updates reported.</a:t>
            </a:r>
          </a:p>
        </p:txBody>
      </p:sp>
      <p:sp>
        <p:nvSpPr>
          <p:cNvPr id="4" name="Slide Number Placeholder 3"/>
          <p:cNvSpPr>
            <a:spLocks noGrp="1"/>
          </p:cNvSpPr>
          <p:nvPr>
            <p:ph type="sldNum" sz="quarter" idx="5"/>
          </p:nvPr>
        </p:nvSpPr>
        <p:spPr/>
        <p:txBody>
          <a:bodyPr/>
          <a:lstStyle/>
          <a:p>
            <a:fld id="{04CA774D-2543-463F-A77F-7587D6782DF4}" type="slidenum">
              <a:rPr lang="en-US" smtClean="0"/>
              <a:t>49</a:t>
            </a:fld>
            <a:endParaRPr lang="en-US"/>
          </a:p>
        </p:txBody>
      </p:sp>
    </p:spTree>
    <p:extLst>
      <p:ext uri="{BB962C8B-B14F-4D97-AF65-F5344CB8AC3E}">
        <p14:creationId xmlns:p14="http://schemas.microsoft.com/office/powerpoint/2010/main" val="19636025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did not send reports prior, please send them to be included in the minutes. </a:t>
            </a:r>
          </a:p>
        </p:txBody>
      </p:sp>
      <p:sp>
        <p:nvSpPr>
          <p:cNvPr id="4" name="Slide Number Placeholder 3"/>
          <p:cNvSpPr>
            <a:spLocks noGrp="1"/>
          </p:cNvSpPr>
          <p:nvPr>
            <p:ph type="sldNum" sz="quarter" idx="5"/>
          </p:nvPr>
        </p:nvSpPr>
        <p:spPr/>
        <p:txBody>
          <a:bodyPr/>
          <a:lstStyle/>
          <a:p>
            <a:fld id="{04CA774D-2543-463F-A77F-7587D6782DF4}" type="slidenum">
              <a:rPr lang="en-US" smtClean="0"/>
              <a:t>50</a:t>
            </a:fld>
            <a:endParaRPr lang="en-US"/>
          </a:p>
        </p:txBody>
      </p:sp>
    </p:spTree>
    <p:extLst>
      <p:ext uri="{BB962C8B-B14F-4D97-AF65-F5344CB8AC3E}">
        <p14:creationId xmlns:p14="http://schemas.microsoft.com/office/powerpoint/2010/main" val="1712764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new topics.</a:t>
            </a:r>
          </a:p>
        </p:txBody>
      </p:sp>
      <p:sp>
        <p:nvSpPr>
          <p:cNvPr id="4" name="Slide Number Placeholder 3"/>
          <p:cNvSpPr>
            <a:spLocks noGrp="1"/>
          </p:cNvSpPr>
          <p:nvPr>
            <p:ph type="sldNum" sz="quarter" idx="5"/>
          </p:nvPr>
        </p:nvSpPr>
        <p:spPr/>
        <p:txBody>
          <a:bodyPr/>
          <a:lstStyle/>
          <a:p>
            <a:fld id="{04CA774D-2543-463F-A77F-7587D6782DF4}" type="slidenum">
              <a:rPr lang="en-US" smtClean="0"/>
              <a:t>51</a:t>
            </a:fld>
            <a:endParaRPr lang="en-US"/>
          </a:p>
        </p:txBody>
      </p:sp>
    </p:spTree>
    <p:extLst>
      <p:ext uri="{BB962C8B-B14F-4D97-AF65-F5344CB8AC3E}">
        <p14:creationId xmlns:p14="http://schemas.microsoft.com/office/powerpoint/2010/main" val="520098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Shared by Shana </a:t>
            </a:r>
            <a:r>
              <a:rPr lang="en-US" dirty="0" err="1"/>
              <a:t>Schuele</a:t>
            </a:r>
            <a:r>
              <a:rPr lang="en-US" dirty="0"/>
              <a:t> </a:t>
            </a:r>
          </a:p>
        </p:txBody>
      </p:sp>
      <p:sp>
        <p:nvSpPr>
          <p:cNvPr id="4" name="Slide Number Placeholder 3"/>
          <p:cNvSpPr>
            <a:spLocks noGrp="1"/>
          </p:cNvSpPr>
          <p:nvPr>
            <p:ph type="sldNum" sz="quarter" idx="5"/>
          </p:nvPr>
        </p:nvSpPr>
        <p:spPr/>
        <p:txBody>
          <a:bodyPr/>
          <a:lstStyle/>
          <a:p>
            <a:fld id="{04CA774D-2543-463F-A77F-7587D6782DF4}" type="slidenum">
              <a:rPr lang="en-US" smtClean="0"/>
              <a:t>5</a:t>
            </a:fld>
            <a:endParaRPr lang="en-US"/>
          </a:p>
        </p:txBody>
      </p:sp>
    </p:spTree>
    <p:extLst>
      <p:ext uri="{BB962C8B-B14F-4D97-AF65-F5344CB8AC3E}">
        <p14:creationId xmlns:p14="http://schemas.microsoft.com/office/powerpoint/2010/main" val="30481380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list: </a:t>
            </a:r>
          </a:p>
          <a:p>
            <a:r>
              <a:rPr lang="en-US" dirty="0"/>
              <a:t>Reaching out about guidance counselor conference (Theresa, Franz)</a:t>
            </a:r>
          </a:p>
          <a:p>
            <a:r>
              <a:rPr lang="en-US" dirty="0"/>
              <a:t>Website ideas (Theresa)</a:t>
            </a:r>
          </a:p>
          <a:p>
            <a:r>
              <a:rPr lang="en-US" dirty="0"/>
              <a:t>Rep to create concrete policies regarding events (All district reps &amp; education chairs)</a:t>
            </a:r>
          </a:p>
          <a:p>
            <a:r>
              <a:rPr lang="en-US" dirty="0"/>
              <a:t>NRRCC final split and explanation of how funds are divided (Jen Horkan) </a:t>
            </a:r>
          </a:p>
          <a:p>
            <a:r>
              <a:rPr lang="en-US" dirty="0"/>
              <a:t>Google drive to SharePoint (Theresa, Crystal &amp; Dustin)</a:t>
            </a:r>
          </a:p>
          <a:p>
            <a:r>
              <a:rPr lang="en-US" dirty="0"/>
              <a:t>Social Media Guidelines question to AARC (Taya &amp; Franz)</a:t>
            </a:r>
          </a:p>
          <a:p>
            <a:r>
              <a:rPr lang="en-US" dirty="0"/>
              <a:t>Edit District Event Survey (Shana)</a:t>
            </a:r>
          </a:p>
          <a:p>
            <a:r>
              <a:rPr lang="en-US" dirty="0"/>
              <a:t>Distribute District Event Survey when updated (All)</a:t>
            </a:r>
          </a:p>
          <a:p>
            <a:r>
              <a:rPr lang="en-US" dirty="0"/>
              <a:t>Take questions to HOD about resolutions 2 &amp; 3 (Dustin &amp; Laura)</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52</a:t>
            </a:fld>
            <a:endParaRPr lang="en-US"/>
          </a:p>
        </p:txBody>
      </p:sp>
    </p:spTree>
    <p:extLst>
      <p:ext uri="{BB962C8B-B14F-4D97-AF65-F5344CB8AC3E}">
        <p14:creationId xmlns:p14="http://schemas.microsoft.com/office/powerpoint/2010/main" val="9483569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Theresa Meinen made a motion to adjourn</a:t>
            </a:r>
          </a:p>
          <a:p>
            <a:r>
              <a:rPr lang="en-US" dirty="0"/>
              <a:t>Dustin Goodman 2</a:t>
            </a:r>
            <a:r>
              <a:rPr lang="en-US" baseline="30000" dirty="0"/>
              <a:t>nd</a:t>
            </a:r>
            <a:r>
              <a:rPr lang="en-US" dirty="0"/>
              <a:t> </a:t>
            </a:r>
          </a:p>
          <a:p>
            <a:r>
              <a:rPr lang="en-US" dirty="0"/>
              <a:t>Motion passed</a:t>
            </a:r>
          </a:p>
          <a:p>
            <a:r>
              <a:rPr lang="en-US" dirty="0"/>
              <a:t>Adjourned at 6:28pm</a:t>
            </a:r>
          </a:p>
        </p:txBody>
      </p:sp>
      <p:sp>
        <p:nvSpPr>
          <p:cNvPr id="4" name="Slide Number Placeholder 3"/>
          <p:cNvSpPr>
            <a:spLocks noGrp="1"/>
          </p:cNvSpPr>
          <p:nvPr>
            <p:ph type="sldNum" sz="quarter" idx="5"/>
          </p:nvPr>
        </p:nvSpPr>
        <p:spPr/>
        <p:txBody>
          <a:bodyPr/>
          <a:lstStyle/>
          <a:p>
            <a:fld id="{04CA774D-2543-463F-A77F-7587D6782DF4}" type="slidenum">
              <a:rPr lang="en-US" smtClean="0"/>
              <a:t>53</a:t>
            </a:fld>
            <a:endParaRPr lang="en-US"/>
          </a:p>
        </p:txBody>
      </p:sp>
    </p:spTree>
    <p:extLst>
      <p:ext uri="{BB962C8B-B14F-4D97-AF65-F5344CB8AC3E}">
        <p14:creationId xmlns:p14="http://schemas.microsoft.com/office/powerpoint/2010/main" val="1551442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6</a:t>
            </a:fld>
            <a:endParaRPr lang="en-US"/>
          </a:p>
        </p:txBody>
      </p:sp>
    </p:spTree>
    <p:extLst>
      <p:ext uri="{BB962C8B-B14F-4D97-AF65-F5344CB8AC3E}">
        <p14:creationId xmlns:p14="http://schemas.microsoft.com/office/powerpoint/2010/main" val="1190458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Theresa Meinen made a motion to approve the minutes. </a:t>
            </a:r>
          </a:p>
          <a:p>
            <a:r>
              <a:rPr lang="en-US" dirty="0"/>
              <a:t>2</a:t>
            </a:r>
            <a:r>
              <a:rPr lang="en-US" baseline="30000" dirty="0"/>
              <a:t>nd</a:t>
            </a:r>
            <a:r>
              <a:rPr lang="en-US" dirty="0"/>
              <a:t>  by Laura Packard</a:t>
            </a:r>
          </a:p>
          <a:p>
            <a:r>
              <a:rPr lang="en-US" dirty="0"/>
              <a:t>Motion passed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7</a:t>
            </a:fld>
            <a:endParaRPr lang="en-US"/>
          </a:p>
        </p:txBody>
      </p:sp>
    </p:spTree>
    <p:extLst>
      <p:ext uri="{BB962C8B-B14F-4D97-AF65-F5344CB8AC3E}">
        <p14:creationId xmlns:p14="http://schemas.microsoft.com/office/powerpoint/2010/main" val="2318794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8</a:t>
            </a:fld>
            <a:endParaRPr lang="en-US"/>
          </a:p>
        </p:txBody>
      </p:sp>
    </p:spTree>
    <p:extLst>
      <p:ext uri="{BB962C8B-B14F-4D97-AF65-F5344CB8AC3E}">
        <p14:creationId xmlns:p14="http://schemas.microsoft.com/office/powerpoint/2010/main" val="2645048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email with all policy and bylaw edits was sent out 5/31/2023. </a:t>
            </a:r>
          </a:p>
          <a:p>
            <a:endParaRPr lang="en-US" dirty="0"/>
          </a:p>
          <a:p>
            <a:r>
              <a:rPr lang="en-US" dirty="0"/>
              <a:t>Laura Packard made a motion to approve the policies and procedure updates. </a:t>
            </a:r>
          </a:p>
          <a:p>
            <a:r>
              <a:rPr lang="en-US" dirty="0"/>
              <a:t>Crystal Lockard seconded the motion. </a:t>
            </a:r>
          </a:p>
          <a:p>
            <a:r>
              <a:rPr lang="en-US" dirty="0"/>
              <a:t>Motion passed. </a:t>
            </a:r>
          </a:p>
        </p:txBody>
      </p:sp>
      <p:sp>
        <p:nvSpPr>
          <p:cNvPr id="4" name="Slide Number Placeholder 3"/>
          <p:cNvSpPr>
            <a:spLocks noGrp="1"/>
          </p:cNvSpPr>
          <p:nvPr>
            <p:ph type="sldNum" sz="quarter" idx="5"/>
          </p:nvPr>
        </p:nvSpPr>
        <p:spPr/>
        <p:txBody>
          <a:bodyPr/>
          <a:lstStyle/>
          <a:p>
            <a:fld id="{04CA774D-2543-463F-A77F-7587D6782DF4}" type="slidenum">
              <a:rPr lang="en-US" smtClean="0"/>
              <a:t>9</a:t>
            </a:fld>
            <a:endParaRPr lang="en-US"/>
          </a:p>
        </p:txBody>
      </p:sp>
    </p:spTree>
    <p:extLst>
      <p:ext uri="{BB962C8B-B14F-4D97-AF65-F5344CB8AC3E}">
        <p14:creationId xmlns:p14="http://schemas.microsoft.com/office/powerpoint/2010/main" val="5747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5F1C4-685D-4762-A72A-8D1E27EE35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652530-A0EE-4133-84DC-68C3884BB2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A000AB-3EE0-4F05-8C86-DB9675783F20}"/>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392F13D4-79C5-4E4E-9ADF-7212610EA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F8C06-A79B-459C-91C4-08A90142FC59}"/>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4153519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F5DE-4D0D-4189-B66C-F7DB7A7A26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96F088-AAB2-494A-912A-D9C4E0C32E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BEF4F-95A7-422D-831A-F262868D3E2B}"/>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281902B0-BFB7-432A-A731-802054F7C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E9630-5894-48BF-9368-0A68B07CC2E2}"/>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3384980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A5CE8-BBDC-4E62-AA0C-5358E9ACB0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7828A8-E3B6-4A29-A576-A08B01C458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63357-34E3-4825-879B-59FB36497780}"/>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3B37F27E-8206-40EF-811C-18E2EC244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04120-52B3-4FD0-A1A1-DCD21186C594}"/>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2044610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C5C1E-61F8-4EDD-A7BF-8DCB1DB333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B3EBB-F805-4792-AC59-8F3CEB763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7F620-5159-46AD-9ACA-067D8EB9540E}"/>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C08FC75C-1956-4F7F-8684-DEC9866AF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6B187-AEF3-455A-AB26-D3342C93EE8B}"/>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3039731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ECBA-A694-4CEF-A3AE-4E69AA71AF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A2E3FF-F593-489A-B19C-5D4E364830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C228E-F206-4493-A08F-4C38F87D5D5D}"/>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117262FB-4DE0-4F4B-93AD-107C8A0B3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BEA9E-FE22-4AF5-BB75-CEFA1213B693}"/>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515086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0643F-9D88-4F05-85A8-0BC3E4CA7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03CF16-31E2-4DC9-9ED8-1DAF812E7E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D1FDF9-435C-4E00-AB5C-3674E470EC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B82120-E6CB-4A59-A410-5B7864FDDEA4}"/>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6" name="Footer Placeholder 5">
            <a:extLst>
              <a:ext uri="{FF2B5EF4-FFF2-40B4-BE49-F238E27FC236}">
                <a16:creationId xmlns:a16="http://schemas.microsoft.com/office/drawing/2014/main" id="{FB1C4B61-F2A4-4D7F-A045-A8CFAADEF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DCC843-A906-4D4A-B457-939751906562}"/>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3732542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DD864-2799-4828-B7BC-99CA794B39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2F74C4-9AC9-42C2-9707-46EFF8B5E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AA3ED0-568B-46AE-A266-A82D5A2230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91414E-9FE8-4282-8A8D-1A31001988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93ECE-B0FF-4459-8D83-77B9630BF0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4DD25-22DF-4AEA-B858-48C1C41D493D}"/>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8" name="Footer Placeholder 7">
            <a:extLst>
              <a:ext uri="{FF2B5EF4-FFF2-40B4-BE49-F238E27FC236}">
                <a16:creationId xmlns:a16="http://schemas.microsoft.com/office/drawing/2014/main" id="{69109D45-56AB-4D1F-BDC5-B578046BD2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927FD0-2507-4DDF-8428-D17B3250AF18}"/>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11800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9DED5-E617-40DF-A892-42C86B860B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A73755-57D1-4DE3-9AFD-02CCFD89ED15}"/>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4" name="Footer Placeholder 3">
            <a:extLst>
              <a:ext uri="{FF2B5EF4-FFF2-40B4-BE49-F238E27FC236}">
                <a16:creationId xmlns:a16="http://schemas.microsoft.com/office/drawing/2014/main" id="{67B581F3-9703-4B6F-AB5B-B21DA414E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578D22-1E4D-410B-963D-C6FDDD3A0579}"/>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2293496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5CB843-DAED-4478-8B2A-7E76DC731C93}"/>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3" name="Footer Placeholder 2">
            <a:extLst>
              <a:ext uri="{FF2B5EF4-FFF2-40B4-BE49-F238E27FC236}">
                <a16:creationId xmlns:a16="http://schemas.microsoft.com/office/drawing/2014/main" id="{A42BBFD6-94F7-4681-BAF5-2C9FCA1556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D646FA-32E1-41F1-9F70-E96AC8C6BD46}"/>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102974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D08AA-58BB-43DA-A553-07595B98D1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E3B139-CF01-4F67-93B6-8D095EFAD5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2BB858-DA17-454C-B178-DCC37661F0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26E8A9-066A-454B-8497-946018B806B5}"/>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6" name="Footer Placeholder 5">
            <a:extLst>
              <a:ext uri="{FF2B5EF4-FFF2-40B4-BE49-F238E27FC236}">
                <a16:creationId xmlns:a16="http://schemas.microsoft.com/office/drawing/2014/main" id="{C1AB5EA9-8CE3-41BC-8FA6-FE1CB19528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E49673-FB03-4531-99F5-3BE6E5968B82}"/>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424939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C829-2552-45A0-860C-91B7DED2D5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8382DE-1FB3-44C5-9F2F-43C2B753B6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6F94D4-213D-473F-9376-82E96F26B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C0D5AA-9EF2-48D5-84BC-A354E206724A}"/>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6" name="Footer Placeholder 5">
            <a:extLst>
              <a:ext uri="{FF2B5EF4-FFF2-40B4-BE49-F238E27FC236}">
                <a16:creationId xmlns:a16="http://schemas.microsoft.com/office/drawing/2014/main" id="{62F9E6F0-0316-4169-B4C8-28917ACC7D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E06F8-60E9-47B7-8BDE-E26A8D82E10F}"/>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520052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3981F4-7110-4154-994E-EFE6BE369D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E22D9B-284E-47D5-B901-5766700BC3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3085A-959D-4C9E-8420-0225076DA2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09A98B48-AE49-45A7-8466-B36FDC375E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7E9910-E16E-4F7E-8A8A-49CC80778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1FDCE6-6BF9-4E13-B25F-13062C77AD7E}" type="slidenum">
              <a:rPr lang="en-US" smtClean="0"/>
              <a:t>‹#›</a:t>
            </a:fld>
            <a:endParaRPr lang="en-US"/>
          </a:p>
        </p:txBody>
      </p:sp>
    </p:spTree>
    <p:extLst>
      <p:ext uri="{BB962C8B-B14F-4D97-AF65-F5344CB8AC3E}">
        <p14:creationId xmlns:p14="http://schemas.microsoft.com/office/powerpoint/2010/main" val="3655452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wscaweb.org/conferences/2023-2024-annual-conference/exhibitor-registratio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urldefense.com/v3/__https:/wisocietyrespcare.sharepoint.com/sites/WSRCBoardofDirectors__;!!OkfMSGy5ntt7H_Y!t5b0H2wBBDGRxn2ug-150-c2C7PPoZz5B9_wg9r0mv1NKOcre-U1jzp4EPrFrlSDgbRj6sqeueVfj_vTM8Knr6N3e-rrBQ$"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us02web.zoom.us/meeting/register/tZUqduuqpzMpG9F20FgY6Bbsy_8cCk7dDN8j"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WSRC%20board_report_2023-24_Meinen_President%20Elect.docx"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WSRC-BOD%20ReportTreasurer%206-27-2023.doc"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WSRC%20Quarterly%20Report%202023.xls" TargetMode="External"/><Relationship Id="rId4" Type="http://schemas.openxmlformats.org/officeDocument/2006/relationships/hyperlink" Target="WSRC%202023%20Budget.xl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Delegates%20Report%20June%202023.docx" TargetMode="External"/><Relationship Id="rId3" Type="http://schemas.openxmlformats.org/officeDocument/2006/relationships/image" Target="../media/image18.png"/><Relationship Id="rId7" Type="http://schemas.openxmlformats.org/officeDocument/2006/relationships/hyperlink" Target="July%202023%20Resolution%20-%20Varcelotti.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2023-resolutions-Hodge.pdf" TargetMode="External"/><Relationship Id="rId5" Type="http://schemas.openxmlformats.org/officeDocument/2006/relationships/hyperlink" Target="2023-resolutions-Burk.pdf" TargetMode="Externa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MY%20District%20Representative%20Report%20ongoing.docx" TargetMode="Externa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mailto:Shanna.Schuele@aah.org"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hyperlink" Target="https://offer.fevo.com/milkmen-vs-kc-monarchs-hukdkzq-1592929?fevoUri=milkmen-vs-kc-monarchs-hukdkzq-1592929%2F" TargetMode="Externa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forummagazine.org/becoming-a-fit-for-purpose-association-directo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C610E9-BFCF-4965-887A-C5FD3F898D72}"/>
              </a:ext>
            </a:extLst>
          </p:cNvPr>
          <p:cNvPicPr>
            <a:picLocks noChangeAspect="1"/>
          </p:cNvPicPr>
          <p:nvPr/>
        </p:nvPicPr>
        <p:blipFill>
          <a:blip r:embed="rId3"/>
          <a:stretch>
            <a:fillRect/>
          </a:stretch>
        </p:blipFill>
        <p:spPr>
          <a:xfrm>
            <a:off x="4896487" y="3317478"/>
            <a:ext cx="2399025" cy="1782762"/>
          </a:xfrm>
          <a:prstGeom prst="rect">
            <a:avLst/>
          </a:prstGeom>
        </p:spPr>
      </p:pic>
      <p:sp>
        <p:nvSpPr>
          <p:cNvPr id="2" name="Title 1">
            <a:extLst>
              <a:ext uri="{FF2B5EF4-FFF2-40B4-BE49-F238E27FC236}">
                <a16:creationId xmlns:a16="http://schemas.microsoft.com/office/drawing/2014/main" id="{682C9A27-7D9D-4EBD-A60E-8A7AEC825089}"/>
              </a:ext>
            </a:extLst>
          </p:cNvPr>
          <p:cNvSpPr>
            <a:spLocks noGrp="1"/>
          </p:cNvSpPr>
          <p:nvPr>
            <p:ph type="ctrTitle"/>
          </p:nvPr>
        </p:nvSpPr>
        <p:spPr>
          <a:xfrm>
            <a:off x="1523999" y="599281"/>
            <a:ext cx="9144000" cy="2387600"/>
          </a:xfrm>
        </p:spPr>
        <p:txBody>
          <a:bodyPr>
            <a:normAutofit fontScale="90000"/>
          </a:bodyPr>
          <a:lstStyle/>
          <a:p>
            <a:r>
              <a:rPr lang="en-US" dirty="0"/>
              <a:t>Wisconsin Society for Respiratory Care</a:t>
            </a:r>
            <a:br>
              <a:rPr lang="en-US" dirty="0"/>
            </a:br>
            <a:r>
              <a:rPr lang="en-US" dirty="0"/>
              <a:t>Board Meeting</a:t>
            </a:r>
          </a:p>
        </p:txBody>
      </p:sp>
      <p:sp>
        <p:nvSpPr>
          <p:cNvPr id="3" name="Subtitle 2">
            <a:extLst>
              <a:ext uri="{FF2B5EF4-FFF2-40B4-BE49-F238E27FC236}">
                <a16:creationId xmlns:a16="http://schemas.microsoft.com/office/drawing/2014/main" id="{C46A709F-2BF0-4511-9AB3-BB4DEF5B5616}"/>
              </a:ext>
            </a:extLst>
          </p:cNvPr>
          <p:cNvSpPr>
            <a:spLocks noGrp="1"/>
          </p:cNvSpPr>
          <p:nvPr>
            <p:ph type="subTitle" idx="1"/>
          </p:nvPr>
        </p:nvSpPr>
        <p:spPr>
          <a:xfrm>
            <a:off x="1524000" y="5430837"/>
            <a:ext cx="9144000" cy="1655762"/>
          </a:xfrm>
        </p:spPr>
        <p:txBody>
          <a:bodyPr/>
          <a:lstStyle/>
          <a:p>
            <a:r>
              <a:rPr lang="en-US" dirty="0"/>
              <a:t>NRRCC Board Meeting- June 27, 2023</a:t>
            </a:r>
          </a:p>
          <a:p>
            <a:endParaRPr lang="en-US" dirty="0"/>
          </a:p>
          <a:p>
            <a:endParaRPr lang="en-US" dirty="0"/>
          </a:p>
          <a:p>
            <a:endParaRPr lang="en-US" dirty="0"/>
          </a:p>
        </p:txBody>
      </p:sp>
    </p:spTree>
    <p:extLst>
      <p:ext uri="{BB962C8B-B14F-4D97-AF65-F5344CB8AC3E}">
        <p14:creationId xmlns:p14="http://schemas.microsoft.com/office/powerpoint/2010/main" val="1626161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9637B-F3A1-B8B2-9075-6EE8238F809F}"/>
              </a:ext>
            </a:extLst>
          </p:cNvPr>
          <p:cNvSpPr>
            <a:spLocks noGrp="1"/>
          </p:cNvSpPr>
          <p:nvPr>
            <p:ph type="title"/>
          </p:nvPr>
        </p:nvSpPr>
        <p:spPr>
          <a:xfrm>
            <a:off x="332590" y="139214"/>
            <a:ext cx="10515600" cy="1325563"/>
          </a:xfrm>
        </p:spPr>
        <p:txBody>
          <a:bodyPr/>
          <a:lstStyle/>
          <a:p>
            <a:r>
              <a:rPr lang="en-US" dirty="0"/>
              <a:t>Fundraising committee</a:t>
            </a:r>
            <a:br>
              <a:rPr lang="en-US" dirty="0"/>
            </a:br>
            <a:r>
              <a:rPr lang="en-US" sz="2400" b="1" dirty="0"/>
              <a:t>Theresa, Jen, Megan, Laurel, Franz</a:t>
            </a:r>
          </a:p>
        </p:txBody>
      </p:sp>
      <p:pic>
        <p:nvPicPr>
          <p:cNvPr id="4" name="Picture 3">
            <a:extLst>
              <a:ext uri="{FF2B5EF4-FFF2-40B4-BE49-F238E27FC236}">
                <a16:creationId xmlns:a16="http://schemas.microsoft.com/office/drawing/2014/main" id="{1CED0CD4-EDE1-B5D7-9E0F-E99E6EEED2F6}"/>
              </a:ext>
            </a:extLst>
          </p:cNvPr>
          <p:cNvPicPr>
            <a:picLocks noChangeAspect="1"/>
          </p:cNvPicPr>
          <p:nvPr/>
        </p:nvPicPr>
        <p:blipFill rotWithShape="1">
          <a:blip r:embed="rId3"/>
          <a:srcRect l="16373" t="2266" r="12067" b="7518"/>
          <a:stretch/>
        </p:blipFill>
        <p:spPr>
          <a:xfrm rot="16200000">
            <a:off x="1901849" y="291758"/>
            <a:ext cx="3454213" cy="5800250"/>
          </a:xfrm>
          <a:prstGeom prst="rect">
            <a:avLst/>
          </a:prstGeom>
        </p:spPr>
      </p:pic>
      <p:pic>
        <p:nvPicPr>
          <p:cNvPr id="6" name="Picture 5">
            <a:extLst>
              <a:ext uri="{FF2B5EF4-FFF2-40B4-BE49-F238E27FC236}">
                <a16:creationId xmlns:a16="http://schemas.microsoft.com/office/drawing/2014/main" id="{A6E261D5-1C10-07DD-9EA1-8EC069CC20C0}"/>
              </a:ext>
            </a:extLst>
          </p:cNvPr>
          <p:cNvPicPr>
            <a:picLocks noChangeAspect="1"/>
          </p:cNvPicPr>
          <p:nvPr/>
        </p:nvPicPr>
        <p:blipFill rotWithShape="1">
          <a:blip r:embed="rId4"/>
          <a:srcRect l="66265" t="23990" r="10000" b="31813"/>
          <a:stretch/>
        </p:blipFill>
        <p:spPr>
          <a:xfrm>
            <a:off x="4711849" y="2646381"/>
            <a:ext cx="6609677" cy="3955976"/>
          </a:xfrm>
          <a:prstGeom prst="rect">
            <a:avLst/>
          </a:prstGeom>
        </p:spPr>
      </p:pic>
    </p:spTree>
    <p:extLst>
      <p:ext uri="{BB962C8B-B14F-4D97-AF65-F5344CB8AC3E}">
        <p14:creationId xmlns:p14="http://schemas.microsoft.com/office/powerpoint/2010/main" val="1484549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9637B-F3A1-B8B2-9075-6EE8238F809F}"/>
              </a:ext>
            </a:extLst>
          </p:cNvPr>
          <p:cNvSpPr>
            <a:spLocks noGrp="1"/>
          </p:cNvSpPr>
          <p:nvPr>
            <p:ph type="title"/>
          </p:nvPr>
        </p:nvSpPr>
        <p:spPr>
          <a:xfrm>
            <a:off x="332590" y="139214"/>
            <a:ext cx="10515600" cy="1325563"/>
          </a:xfrm>
        </p:spPr>
        <p:txBody>
          <a:bodyPr/>
          <a:lstStyle/>
          <a:p>
            <a:r>
              <a:rPr lang="en-US" dirty="0"/>
              <a:t>Fundraising committee</a:t>
            </a:r>
            <a:br>
              <a:rPr lang="en-US" dirty="0"/>
            </a:br>
            <a:r>
              <a:rPr lang="en-US" sz="2400" b="1" dirty="0"/>
              <a:t>Theresa, Jen, Megan, Laurel, Franz</a:t>
            </a:r>
          </a:p>
        </p:txBody>
      </p:sp>
      <p:sp>
        <p:nvSpPr>
          <p:cNvPr id="5" name="TextBox 4">
            <a:extLst>
              <a:ext uri="{FF2B5EF4-FFF2-40B4-BE49-F238E27FC236}">
                <a16:creationId xmlns:a16="http://schemas.microsoft.com/office/drawing/2014/main" id="{C4E428C9-BCB6-FAF5-A6E1-EE4903ECE69D}"/>
              </a:ext>
            </a:extLst>
          </p:cNvPr>
          <p:cNvSpPr txBox="1"/>
          <p:nvPr/>
        </p:nvSpPr>
        <p:spPr>
          <a:xfrm>
            <a:off x="839096" y="1656678"/>
            <a:ext cx="9757186" cy="4801314"/>
          </a:xfrm>
          <a:prstGeom prst="rect">
            <a:avLst/>
          </a:prstGeom>
          <a:noFill/>
        </p:spPr>
        <p:txBody>
          <a:bodyPr wrap="square" rtlCol="0">
            <a:spAutoFit/>
          </a:bodyPr>
          <a:lstStyle/>
          <a:p>
            <a:pPr marL="285750" indent="-285750">
              <a:buFont typeface="Arial" panose="020B0604020202020204" pitchFamily="34" charset="0"/>
              <a:buChar char="•"/>
            </a:pPr>
            <a:r>
              <a:rPr lang="en-US" dirty="0"/>
              <a:t>Donations with ticket stubs continue until August 1</a:t>
            </a:r>
            <a:r>
              <a:rPr lang="en-US" baseline="30000" dirty="0"/>
              <a:t>st</a:t>
            </a:r>
            <a:r>
              <a:rPr lang="en-US" dirty="0"/>
              <a:t>. </a:t>
            </a:r>
            <a:r>
              <a:rPr lang="en-US" dirty="0" err="1"/>
              <a:t>Paypal</a:t>
            </a:r>
            <a:r>
              <a:rPr lang="en-US" dirty="0"/>
              <a:t> donations can continue up until August 15</a:t>
            </a:r>
            <a:r>
              <a:rPr lang="en-US" baseline="30000" dirty="0"/>
              <a:t>th</a:t>
            </a:r>
            <a:r>
              <a:rPr lang="en-US" dirty="0"/>
              <a:t> or so. </a:t>
            </a:r>
          </a:p>
          <a:p>
            <a:pPr marL="285750" indent="-285750">
              <a:buFont typeface="Arial" panose="020B0604020202020204" pitchFamily="34" charset="0"/>
              <a:buChar char="•"/>
            </a:pPr>
            <a:r>
              <a:rPr lang="en-US" dirty="0"/>
              <a:t>Drawing August 17th at noon. </a:t>
            </a:r>
          </a:p>
          <a:p>
            <a:pPr marL="285750" indent="-285750">
              <a:buFont typeface="Arial" panose="020B0604020202020204" pitchFamily="34" charset="0"/>
              <a:buChar char="•"/>
            </a:pPr>
            <a:r>
              <a:rPr lang="en-US" dirty="0"/>
              <a:t>Send receipts/stubs to me:</a:t>
            </a:r>
          </a:p>
          <a:p>
            <a:pPr lvl="1"/>
            <a:r>
              <a:rPr lang="en-US" dirty="0"/>
              <a:t>Franz Schuttenhelm</a:t>
            </a:r>
          </a:p>
          <a:p>
            <a:pPr lvl="1"/>
            <a:r>
              <a:rPr lang="en-US" dirty="0"/>
              <a:t>619 19</a:t>
            </a:r>
            <a:r>
              <a:rPr lang="en-US" baseline="30000" dirty="0"/>
              <a:t>th</a:t>
            </a:r>
            <a:r>
              <a:rPr lang="en-US" dirty="0"/>
              <a:t> Street South</a:t>
            </a:r>
          </a:p>
          <a:p>
            <a:pPr lvl="1"/>
            <a:r>
              <a:rPr lang="en-US" dirty="0"/>
              <a:t>La Crosse, WI 54601</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Let me know when you send them so I can make sure I’m getting the mail. So far, I just have Laura 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Money can be sent to me or Laurel. Best method may be keeping what you’ve received and submitting to Laurel via the </a:t>
            </a:r>
            <a:r>
              <a:rPr lang="en-US" dirty="0" err="1"/>
              <a:t>paypal</a:t>
            </a:r>
            <a:r>
              <a:rPr lang="en-US" dirty="0"/>
              <a:t> account. Just keep us in the loop with communication.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Any other discussion for now. </a:t>
            </a:r>
          </a:p>
          <a:p>
            <a:pPr marL="285750" indent="-285750">
              <a:buFont typeface="Arial" panose="020B0604020202020204" pitchFamily="34" charset="0"/>
              <a:buChar char="•"/>
            </a:pPr>
            <a:r>
              <a:rPr lang="en-US" dirty="0"/>
              <a:t>Just keep selling. </a:t>
            </a:r>
            <a:r>
              <a:rPr lang="en-US" dirty="0">
                <a:sym typeface="Wingdings" panose="05000000000000000000" pitchFamily="2" charset="2"/>
              </a:rPr>
              <a:t></a:t>
            </a:r>
            <a:endParaRPr lang="en-US" dirty="0"/>
          </a:p>
          <a:p>
            <a:endParaRPr lang="en-US" dirty="0"/>
          </a:p>
        </p:txBody>
      </p:sp>
    </p:spTree>
    <p:extLst>
      <p:ext uri="{BB962C8B-B14F-4D97-AF65-F5344CB8AC3E}">
        <p14:creationId xmlns:p14="http://schemas.microsoft.com/office/powerpoint/2010/main" val="2070865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403F3-ECC5-6B41-B8C4-CE75995994FA}"/>
              </a:ext>
            </a:extLst>
          </p:cNvPr>
          <p:cNvSpPr>
            <a:spLocks noGrp="1"/>
          </p:cNvSpPr>
          <p:nvPr>
            <p:ph type="title"/>
          </p:nvPr>
        </p:nvSpPr>
        <p:spPr/>
        <p:txBody>
          <a:bodyPr/>
          <a:lstStyle/>
          <a:p>
            <a:r>
              <a:rPr lang="en-US" dirty="0"/>
              <a:t>WSCA conference</a:t>
            </a:r>
          </a:p>
        </p:txBody>
      </p:sp>
      <p:sp>
        <p:nvSpPr>
          <p:cNvPr id="3" name="Content Placeholder 2">
            <a:extLst>
              <a:ext uri="{FF2B5EF4-FFF2-40B4-BE49-F238E27FC236}">
                <a16:creationId xmlns:a16="http://schemas.microsoft.com/office/drawing/2014/main" id="{D333C421-92DF-0C94-35A9-784483F7420D}"/>
              </a:ext>
            </a:extLst>
          </p:cNvPr>
          <p:cNvSpPr>
            <a:spLocks noGrp="1"/>
          </p:cNvSpPr>
          <p:nvPr>
            <p:ph idx="1"/>
          </p:nvPr>
        </p:nvSpPr>
        <p:spPr/>
        <p:txBody>
          <a:bodyPr/>
          <a:lstStyle/>
          <a:p>
            <a:r>
              <a:rPr lang="en-US" dirty="0"/>
              <a:t>Wednesday, Thursday, Friday</a:t>
            </a:r>
          </a:p>
          <a:p>
            <a:r>
              <a:rPr lang="en-US" dirty="0"/>
              <a:t>November 1</a:t>
            </a:r>
            <a:r>
              <a:rPr lang="en-US" baseline="30000" dirty="0"/>
              <a:t>st</a:t>
            </a:r>
            <a:r>
              <a:rPr lang="en-US" dirty="0"/>
              <a:t> through 3rd, 2023</a:t>
            </a:r>
          </a:p>
          <a:p>
            <a:r>
              <a:rPr lang="en-US" dirty="0"/>
              <a:t>Kalahari, WI Dells</a:t>
            </a:r>
          </a:p>
          <a:p>
            <a:endParaRPr lang="en-US" dirty="0"/>
          </a:p>
          <a:p>
            <a:r>
              <a:rPr lang="en-US" b="1" i="1" u="sng" dirty="0">
                <a:solidFill>
                  <a:srgbClr val="000000"/>
                </a:solidFill>
                <a:effectLst/>
                <a:latin typeface="Source Sans Pro" panose="020B0503030403020204" pitchFamily="34" charset="0"/>
              </a:rPr>
              <a:t>Exhibit tables</a:t>
            </a:r>
            <a:r>
              <a:rPr lang="en-US" b="0" i="0" dirty="0">
                <a:solidFill>
                  <a:srgbClr val="000000"/>
                </a:solidFill>
                <a:effectLst/>
                <a:latin typeface="Source Sans Pro" panose="020B0503030403020204" pitchFamily="34" charset="0"/>
              </a:rPr>
              <a:t> range in cost from $400 to $500.  </a:t>
            </a:r>
            <a:r>
              <a:rPr lang="en-US" b="0" i="0" u="none" strike="noStrike" dirty="0">
                <a:solidFill>
                  <a:srgbClr val="F55456"/>
                </a:solidFill>
                <a:effectLst/>
                <a:latin typeface="Source Sans Pro" panose="020B0503030403020204" pitchFamily="34" charset="0"/>
                <a:hlinkClick r:id="rId3"/>
              </a:rPr>
              <a:t>Click here to sign up as an exhibitor</a:t>
            </a:r>
            <a:endParaRPr lang="en-US" b="0" i="0" dirty="0">
              <a:solidFill>
                <a:srgbClr val="000000"/>
              </a:solidFill>
              <a:effectLst/>
              <a:latin typeface="Source Sans Pro" panose="020B0503030403020204" pitchFamily="34" charset="0"/>
            </a:endParaRPr>
          </a:p>
          <a:p>
            <a:endParaRPr lang="en-US" dirty="0"/>
          </a:p>
          <a:p>
            <a:endParaRPr lang="en-US" dirty="0"/>
          </a:p>
        </p:txBody>
      </p:sp>
    </p:spTree>
    <p:extLst>
      <p:ext uri="{BB962C8B-B14F-4D97-AF65-F5344CB8AC3E}">
        <p14:creationId xmlns:p14="http://schemas.microsoft.com/office/powerpoint/2010/main" val="2242001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6A6C05-9013-A9CD-8055-40F763CB01CB}"/>
              </a:ext>
            </a:extLst>
          </p:cNvPr>
          <p:cNvPicPr>
            <a:picLocks noChangeAspect="1"/>
          </p:cNvPicPr>
          <p:nvPr/>
        </p:nvPicPr>
        <p:blipFill rotWithShape="1">
          <a:blip r:embed="rId3"/>
          <a:srcRect l="64588" t="14382" r="10353" b="26324"/>
          <a:stretch/>
        </p:blipFill>
        <p:spPr>
          <a:xfrm>
            <a:off x="1739153" y="115340"/>
            <a:ext cx="8713694" cy="6627319"/>
          </a:xfrm>
          <a:prstGeom prst="rect">
            <a:avLst/>
          </a:prstGeom>
        </p:spPr>
      </p:pic>
    </p:spTree>
    <p:extLst>
      <p:ext uri="{BB962C8B-B14F-4D97-AF65-F5344CB8AC3E}">
        <p14:creationId xmlns:p14="http://schemas.microsoft.com/office/powerpoint/2010/main" val="2611737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2AB041-04C3-BABC-55FB-215314116C7C}"/>
              </a:ext>
            </a:extLst>
          </p:cNvPr>
          <p:cNvPicPr>
            <a:picLocks noChangeAspect="1"/>
          </p:cNvPicPr>
          <p:nvPr/>
        </p:nvPicPr>
        <p:blipFill rotWithShape="1">
          <a:blip r:embed="rId3"/>
          <a:srcRect l="64941" t="39088" r="10617" b="22755"/>
          <a:stretch/>
        </p:blipFill>
        <p:spPr>
          <a:xfrm>
            <a:off x="736368" y="279699"/>
            <a:ext cx="9913703" cy="4974744"/>
          </a:xfrm>
          <a:prstGeom prst="rect">
            <a:avLst/>
          </a:prstGeom>
        </p:spPr>
      </p:pic>
      <p:sp>
        <p:nvSpPr>
          <p:cNvPr id="6" name="TextBox 5">
            <a:extLst>
              <a:ext uri="{FF2B5EF4-FFF2-40B4-BE49-F238E27FC236}">
                <a16:creationId xmlns:a16="http://schemas.microsoft.com/office/drawing/2014/main" id="{1A11EA2A-1CD0-727E-7C76-25F410959C33}"/>
              </a:ext>
            </a:extLst>
          </p:cNvPr>
          <p:cNvSpPr txBox="1"/>
          <p:nvPr/>
        </p:nvSpPr>
        <p:spPr>
          <a:xfrm>
            <a:off x="4260028" y="5972280"/>
            <a:ext cx="4787152" cy="369332"/>
          </a:xfrm>
          <a:prstGeom prst="rect">
            <a:avLst/>
          </a:prstGeom>
          <a:noFill/>
        </p:spPr>
        <p:txBody>
          <a:bodyPr wrap="square" rtlCol="0">
            <a:spAutoFit/>
          </a:bodyPr>
          <a:lstStyle/>
          <a:p>
            <a:r>
              <a:rPr lang="en-US" b="1" dirty="0">
                <a:highlight>
                  <a:srgbClr val="FFFF00"/>
                </a:highlight>
              </a:rPr>
              <a:t>Only 3 booths left at green level.</a:t>
            </a:r>
          </a:p>
        </p:txBody>
      </p:sp>
    </p:spTree>
    <p:extLst>
      <p:ext uri="{BB962C8B-B14F-4D97-AF65-F5344CB8AC3E}">
        <p14:creationId xmlns:p14="http://schemas.microsoft.com/office/powerpoint/2010/main" val="1386709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3241-197A-1390-10B4-BD5943052240}"/>
              </a:ext>
            </a:extLst>
          </p:cNvPr>
          <p:cNvSpPr>
            <a:spLocks noGrp="1"/>
          </p:cNvSpPr>
          <p:nvPr>
            <p:ph type="title"/>
          </p:nvPr>
        </p:nvSpPr>
        <p:spPr/>
        <p:txBody>
          <a:bodyPr/>
          <a:lstStyle/>
          <a:p>
            <a:r>
              <a:rPr lang="en-US" dirty="0"/>
              <a:t>New Business in addition to upcoming reports</a:t>
            </a:r>
          </a:p>
        </p:txBody>
      </p:sp>
      <p:sp>
        <p:nvSpPr>
          <p:cNvPr id="3" name="Content Placeholder 2">
            <a:extLst>
              <a:ext uri="{FF2B5EF4-FFF2-40B4-BE49-F238E27FC236}">
                <a16:creationId xmlns:a16="http://schemas.microsoft.com/office/drawing/2014/main" id="{E24A76C2-7601-022A-339C-15D235050C2E}"/>
              </a:ext>
            </a:extLst>
          </p:cNvPr>
          <p:cNvSpPr>
            <a:spLocks noGrp="1"/>
          </p:cNvSpPr>
          <p:nvPr>
            <p:ph idx="1"/>
          </p:nvPr>
        </p:nvSpPr>
        <p:spPr/>
        <p:txBody>
          <a:bodyPr/>
          <a:lstStyle/>
          <a:p>
            <a:r>
              <a:rPr lang="en-US" dirty="0"/>
              <a:t>Non-AARC member fees for WSRC related conferences</a:t>
            </a:r>
          </a:p>
        </p:txBody>
      </p:sp>
    </p:spTree>
    <p:extLst>
      <p:ext uri="{BB962C8B-B14F-4D97-AF65-F5344CB8AC3E}">
        <p14:creationId xmlns:p14="http://schemas.microsoft.com/office/powerpoint/2010/main" val="2221303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D8BA780-58EA-7E55-1848-2E47062A6E04}"/>
              </a:ext>
            </a:extLst>
          </p:cNvPr>
          <p:cNvPicPr>
            <a:picLocks noGrp="1" noChangeAspect="1"/>
          </p:cNvPicPr>
          <p:nvPr>
            <p:ph idx="1"/>
          </p:nvPr>
        </p:nvPicPr>
        <p:blipFill rotWithShape="1">
          <a:blip r:embed="rId3"/>
          <a:srcRect b="34866"/>
          <a:stretch/>
        </p:blipFill>
        <p:spPr>
          <a:xfrm>
            <a:off x="395785" y="509429"/>
            <a:ext cx="5800777" cy="3803264"/>
          </a:xfrm>
          <a:prstGeom prst="rect">
            <a:avLst/>
          </a:prstGeom>
        </p:spPr>
      </p:pic>
      <p:pic>
        <p:nvPicPr>
          <p:cNvPr id="5" name="Picture 4">
            <a:extLst>
              <a:ext uri="{FF2B5EF4-FFF2-40B4-BE49-F238E27FC236}">
                <a16:creationId xmlns:a16="http://schemas.microsoft.com/office/drawing/2014/main" id="{511ECA6D-4CFA-CE1B-2402-9B65E0117ED1}"/>
              </a:ext>
            </a:extLst>
          </p:cNvPr>
          <p:cNvPicPr>
            <a:picLocks noChangeAspect="1"/>
          </p:cNvPicPr>
          <p:nvPr/>
        </p:nvPicPr>
        <p:blipFill rotWithShape="1">
          <a:blip r:embed="rId4"/>
          <a:srcRect t="13222"/>
          <a:stretch/>
        </p:blipFill>
        <p:spPr>
          <a:xfrm>
            <a:off x="3296173" y="2216075"/>
            <a:ext cx="8828582" cy="5411658"/>
          </a:xfrm>
          <a:prstGeom prst="rect">
            <a:avLst/>
          </a:prstGeom>
        </p:spPr>
      </p:pic>
      <p:sp>
        <p:nvSpPr>
          <p:cNvPr id="6" name="TextBox 5">
            <a:extLst>
              <a:ext uri="{FF2B5EF4-FFF2-40B4-BE49-F238E27FC236}">
                <a16:creationId xmlns:a16="http://schemas.microsoft.com/office/drawing/2014/main" id="{871ED53B-C69E-41FF-30D9-900703F04C7E}"/>
              </a:ext>
            </a:extLst>
          </p:cNvPr>
          <p:cNvSpPr txBox="1"/>
          <p:nvPr/>
        </p:nvSpPr>
        <p:spPr>
          <a:xfrm>
            <a:off x="4410635" y="2411061"/>
            <a:ext cx="3227294" cy="369332"/>
          </a:xfrm>
          <a:prstGeom prst="rect">
            <a:avLst/>
          </a:prstGeom>
          <a:noFill/>
        </p:spPr>
        <p:txBody>
          <a:bodyPr wrap="square" rtlCol="0">
            <a:spAutoFit/>
          </a:bodyPr>
          <a:lstStyle/>
          <a:p>
            <a:r>
              <a:rPr lang="en-US" b="1" dirty="0"/>
              <a:t>CVTC example</a:t>
            </a:r>
          </a:p>
        </p:txBody>
      </p:sp>
    </p:spTree>
    <p:extLst>
      <p:ext uri="{BB962C8B-B14F-4D97-AF65-F5344CB8AC3E}">
        <p14:creationId xmlns:p14="http://schemas.microsoft.com/office/powerpoint/2010/main" val="1252857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7E2EB-CC0C-C0BB-8101-20CA5D1C34CA}"/>
              </a:ext>
            </a:extLst>
          </p:cNvPr>
          <p:cNvSpPr>
            <a:spLocks noGrp="1"/>
          </p:cNvSpPr>
          <p:nvPr>
            <p:ph type="title"/>
          </p:nvPr>
        </p:nvSpPr>
        <p:spPr/>
        <p:txBody>
          <a:bodyPr/>
          <a:lstStyle/>
          <a:p>
            <a:r>
              <a:rPr lang="en-US" dirty="0"/>
              <a:t>Other reports, updates, and/or new business</a:t>
            </a:r>
          </a:p>
        </p:txBody>
      </p:sp>
      <p:sp>
        <p:nvSpPr>
          <p:cNvPr id="3" name="Content Placeholder 2">
            <a:extLst>
              <a:ext uri="{FF2B5EF4-FFF2-40B4-BE49-F238E27FC236}">
                <a16:creationId xmlns:a16="http://schemas.microsoft.com/office/drawing/2014/main" id="{EBA57A30-CA30-096B-B599-AE90DDBE35AD}"/>
              </a:ext>
            </a:extLst>
          </p:cNvPr>
          <p:cNvSpPr>
            <a:spLocks noGrp="1"/>
          </p:cNvSpPr>
          <p:nvPr>
            <p:ph sz="half" idx="1"/>
          </p:nvPr>
        </p:nvSpPr>
        <p:spPr/>
        <p:txBody>
          <a:bodyPr>
            <a:normAutofit fontScale="70000" lnSpcReduction="20000"/>
          </a:bodyPr>
          <a:lstStyle/>
          <a:p>
            <a:r>
              <a:rPr lang="en-US" sz="5100" dirty="0"/>
              <a:t>President</a:t>
            </a:r>
          </a:p>
          <a:p>
            <a:r>
              <a:rPr lang="en-US" sz="5100" dirty="0"/>
              <a:t>Vice President</a:t>
            </a:r>
          </a:p>
          <a:p>
            <a:r>
              <a:rPr lang="en-US" sz="5100" dirty="0"/>
              <a:t>President-Elect</a:t>
            </a:r>
          </a:p>
          <a:p>
            <a:r>
              <a:rPr lang="en-US" sz="5100" dirty="0"/>
              <a:t>Treasurer</a:t>
            </a:r>
          </a:p>
          <a:p>
            <a:r>
              <a:rPr lang="en-US" sz="5100" dirty="0"/>
              <a:t>Legislative</a:t>
            </a:r>
          </a:p>
          <a:p>
            <a:r>
              <a:rPr lang="en-US" sz="5100" dirty="0"/>
              <a:t>Delegates</a:t>
            </a:r>
          </a:p>
          <a:p>
            <a:r>
              <a:rPr lang="en-US" sz="5100" dirty="0"/>
              <a:t>Facilities</a:t>
            </a:r>
          </a:p>
          <a:p>
            <a:r>
              <a:rPr lang="en-US" sz="5100" dirty="0"/>
              <a:t>Membership Chairs</a:t>
            </a:r>
          </a:p>
          <a:p>
            <a:endParaRPr lang="en-US" sz="5100" dirty="0"/>
          </a:p>
          <a:p>
            <a:endParaRPr lang="en-US" dirty="0"/>
          </a:p>
        </p:txBody>
      </p:sp>
      <p:sp>
        <p:nvSpPr>
          <p:cNvPr id="4" name="Content Placeholder 3">
            <a:extLst>
              <a:ext uri="{FF2B5EF4-FFF2-40B4-BE49-F238E27FC236}">
                <a16:creationId xmlns:a16="http://schemas.microsoft.com/office/drawing/2014/main" id="{41CE3F33-396B-BDB4-5E43-B352B7A56D0C}"/>
              </a:ext>
            </a:extLst>
          </p:cNvPr>
          <p:cNvSpPr>
            <a:spLocks noGrp="1"/>
          </p:cNvSpPr>
          <p:nvPr>
            <p:ph sz="half" idx="2"/>
          </p:nvPr>
        </p:nvSpPr>
        <p:spPr/>
        <p:txBody>
          <a:bodyPr>
            <a:normAutofit fontScale="70000" lnSpcReduction="20000"/>
          </a:bodyPr>
          <a:lstStyle/>
          <a:p>
            <a:r>
              <a:rPr lang="en-US" sz="5100" dirty="0"/>
              <a:t>Districts</a:t>
            </a:r>
          </a:p>
          <a:p>
            <a:r>
              <a:rPr lang="en-US" sz="5100" dirty="0"/>
              <a:t>Media Relations</a:t>
            </a:r>
          </a:p>
          <a:p>
            <a:r>
              <a:rPr lang="en-US" sz="5100" dirty="0"/>
              <a:t>NRRCC</a:t>
            </a:r>
          </a:p>
          <a:p>
            <a:r>
              <a:rPr lang="en-US" sz="5100" dirty="0"/>
              <a:t>Education</a:t>
            </a:r>
          </a:p>
          <a:p>
            <a:r>
              <a:rPr lang="en-US" sz="5100" dirty="0"/>
              <a:t>Elections</a:t>
            </a:r>
          </a:p>
          <a:p>
            <a:r>
              <a:rPr lang="en-US" sz="5100" dirty="0"/>
              <a:t>Military Liaison</a:t>
            </a:r>
          </a:p>
          <a:p>
            <a:r>
              <a:rPr lang="en-US" sz="5100" dirty="0"/>
              <a:t>AARC Jodi J.</a:t>
            </a:r>
          </a:p>
          <a:p>
            <a:r>
              <a:rPr lang="en-US" sz="5100" dirty="0"/>
              <a:t>Secretary</a:t>
            </a:r>
          </a:p>
          <a:p>
            <a:endParaRPr lang="en-US" dirty="0"/>
          </a:p>
        </p:txBody>
      </p:sp>
    </p:spTree>
    <p:extLst>
      <p:ext uri="{BB962C8B-B14F-4D97-AF65-F5344CB8AC3E}">
        <p14:creationId xmlns:p14="http://schemas.microsoft.com/office/powerpoint/2010/main" val="1303023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49D50-7CFE-4040-BF17-C6B9F164B534}"/>
              </a:ext>
            </a:extLst>
          </p:cNvPr>
          <p:cNvSpPr>
            <a:spLocks noGrp="1"/>
          </p:cNvSpPr>
          <p:nvPr>
            <p:ph type="title"/>
          </p:nvPr>
        </p:nvSpPr>
        <p:spPr>
          <a:xfrm>
            <a:off x="222596" y="187434"/>
            <a:ext cx="10515600" cy="1325563"/>
          </a:xfrm>
        </p:spPr>
        <p:txBody>
          <a:bodyPr/>
          <a:lstStyle/>
          <a:p>
            <a:r>
              <a:rPr lang="en-US" dirty="0"/>
              <a:t>President- Franz Schuttenhelm</a:t>
            </a:r>
          </a:p>
        </p:txBody>
      </p:sp>
      <p:sp>
        <p:nvSpPr>
          <p:cNvPr id="3" name="Content Placeholder 2">
            <a:extLst>
              <a:ext uri="{FF2B5EF4-FFF2-40B4-BE49-F238E27FC236}">
                <a16:creationId xmlns:a16="http://schemas.microsoft.com/office/drawing/2014/main" id="{A7D3D97D-40F9-4C9C-9696-7133CB692F55}"/>
              </a:ext>
            </a:extLst>
          </p:cNvPr>
          <p:cNvSpPr>
            <a:spLocks noGrp="1"/>
          </p:cNvSpPr>
          <p:nvPr>
            <p:ph idx="1"/>
          </p:nvPr>
        </p:nvSpPr>
        <p:spPr>
          <a:xfrm>
            <a:off x="143022" y="2142593"/>
            <a:ext cx="10932697" cy="4624602"/>
          </a:xfrm>
        </p:spPr>
        <p:txBody>
          <a:bodyPr>
            <a:normAutofit/>
          </a:bodyPr>
          <a:lstStyle/>
          <a:p>
            <a:endParaRPr lang="en-US" dirty="0"/>
          </a:p>
          <a:p>
            <a:endParaRPr lang="en-US" sz="2800" i="1" dirty="0"/>
          </a:p>
        </p:txBody>
      </p:sp>
      <p:pic>
        <p:nvPicPr>
          <p:cNvPr id="4" name="Picture 3">
            <a:extLst>
              <a:ext uri="{FF2B5EF4-FFF2-40B4-BE49-F238E27FC236}">
                <a16:creationId xmlns:a16="http://schemas.microsoft.com/office/drawing/2014/main" id="{F8D29AB0-EC99-4739-919A-69087337767A}"/>
              </a:ext>
            </a:extLst>
          </p:cNvPr>
          <p:cNvPicPr>
            <a:picLocks noChangeAspect="1"/>
          </p:cNvPicPr>
          <p:nvPr/>
        </p:nvPicPr>
        <p:blipFill>
          <a:blip r:embed="rId3"/>
          <a:stretch>
            <a:fillRect/>
          </a:stretch>
        </p:blipFill>
        <p:spPr>
          <a:xfrm>
            <a:off x="9760617" y="187434"/>
            <a:ext cx="1955159" cy="1955159"/>
          </a:xfrm>
          <a:prstGeom prst="rect">
            <a:avLst/>
          </a:prstGeom>
        </p:spPr>
      </p:pic>
      <p:sp>
        <p:nvSpPr>
          <p:cNvPr id="5" name="TextBox 4">
            <a:extLst>
              <a:ext uri="{FF2B5EF4-FFF2-40B4-BE49-F238E27FC236}">
                <a16:creationId xmlns:a16="http://schemas.microsoft.com/office/drawing/2014/main" id="{9DC032D1-D055-62C7-C484-51974B45B2E6}"/>
              </a:ext>
            </a:extLst>
          </p:cNvPr>
          <p:cNvSpPr txBox="1"/>
          <p:nvPr/>
        </p:nvSpPr>
        <p:spPr>
          <a:xfrm>
            <a:off x="373863" y="1512997"/>
            <a:ext cx="10853123" cy="7355860"/>
          </a:xfrm>
          <a:prstGeom prst="rect">
            <a:avLst/>
          </a:prstGeom>
          <a:noFill/>
        </p:spPr>
        <p:txBody>
          <a:bodyPr wrap="square" rtlCol="0">
            <a:spAutoFit/>
          </a:bodyPr>
          <a:lstStyle/>
          <a:p>
            <a:pPr marL="285750" indent="-285750">
              <a:buFont typeface="Arial" panose="020B0604020202020204" pitchFamily="34" charset="0"/>
              <a:buChar char="•"/>
            </a:pPr>
            <a:r>
              <a:rPr lang="en-US" sz="2000" dirty="0"/>
              <a:t>NRRCC booth digital response minimal and nothing much to note. </a:t>
            </a:r>
          </a:p>
          <a:p>
            <a:pPr marL="285750" indent="-285750">
              <a:buFont typeface="Arial" panose="020B0604020202020204" pitchFamily="34" charset="0"/>
              <a:buChar char="•"/>
            </a:pPr>
            <a:r>
              <a:rPr lang="en-US" sz="2000" dirty="0"/>
              <a:t>Supporting Legislative Team-</a:t>
            </a:r>
          </a:p>
          <a:p>
            <a:pPr marL="742950" lvl="1" indent="-285750">
              <a:buFont typeface="Arial" panose="020B0604020202020204" pitchFamily="34" charset="0"/>
              <a:buChar char="•"/>
            </a:pPr>
            <a:r>
              <a:rPr lang="en-US" sz="2000" dirty="0"/>
              <a:t>Secretary </a:t>
            </a:r>
            <a:r>
              <a:rPr lang="en-US" sz="2000" dirty="0" err="1"/>
              <a:t>Hereth</a:t>
            </a:r>
            <a:r>
              <a:rPr lang="en-US" sz="2000" dirty="0"/>
              <a:t> meeting in Madison on July 11th.</a:t>
            </a:r>
          </a:p>
          <a:p>
            <a:pPr marL="285750" indent="-285750">
              <a:buFont typeface="Arial" panose="020B0604020202020204" pitchFamily="34" charset="0"/>
              <a:buChar char="•"/>
            </a:pPr>
            <a:r>
              <a:rPr lang="en-US" sz="2000" dirty="0"/>
              <a:t>Fundraising Chair-</a:t>
            </a:r>
          </a:p>
          <a:p>
            <a:pPr marL="742950" lvl="1" indent="-285750">
              <a:buFont typeface="Arial" panose="020B0604020202020204" pitchFamily="34" charset="0"/>
              <a:buChar char="•"/>
            </a:pPr>
            <a:r>
              <a:rPr lang="en-US" sz="2000" dirty="0"/>
              <a:t>Arranging donation drawing material with Laurel’s help.</a:t>
            </a:r>
          </a:p>
          <a:p>
            <a:pPr marL="285750" indent="-285750">
              <a:buFont typeface="Arial" panose="020B0604020202020204" pitchFamily="34" charset="0"/>
              <a:buChar char="•"/>
            </a:pPr>
            <a:r>
              <a:rPr lang="en-US" sz="2000" dirty="0"/>
              <a:t>Working with Theresa on yearly “to do list” calendar for Presidents. This should also be able to expand to all board members.</a:t>
            </a:r>
          </a:p>
          <a:p>
            <a:pPr marL="285750" indent="-285750">
              <a:buFont typeface="Arial" panose="020B0604020202020204" pitchFamily="34" charset="0"/>
              <a:buChar char="•"/>
            </a:pPr>
            <a:r>
              <a:rPr lang="en-US" sz="2000" dirty="0"/>
              <a:t>Completing Summit Award application with Theresa. We’re finalizing this for the 6/30 due date. </a:t>
            </a:r>
          </a:p>
          <a:p>
            <a:pPr marL="285750" indent="-285750">
              <a:buFont typeface="Arial" panose="020B0604020202020204" pitchFamily="34" charset="0"/>
              <a:buChar char="•"/>
            </a:pPr>
            <a:r>
              <a:rPr lang="en-US" sz="2000" dirty="0"/>
              <a:t>Assisting Theresa with the new website. </a:t>
            </a:r>
          </a:p>
          <a:p>
            <a:pPr marL="285750" indent="-285750">
              <a:buFont typeface="Arial" panose="020B0604020202020204" pitchFamily="34" charset="0"/>
              <a:buChar char="•"/>
            </a:pPr>
            <a:r>
              <a:rPr lang="en-US" sz="2000" dirty="0"/>
              <a:t>I’m welcoming Theresa’s support as we try to get Microsoft Business Basic/Teams squared away.</a:t>
            </a:r>
          </a:p>
          <a:p>
            <a:pPr marL="742950" lvl="1" indent="-285750">
              <a:buFont typeface="Arial" panose="020B0604020202020204" pitchFamily="34" charset="0"/>
              <a:buChar char="•"/>
            </a:pPr>
            <a:r>
              <a:rPr lang="en-US" sz="2000" dirty="0"/>
              <a:t>In the meantime- We’ll share this link that should be accessible to see the files. </a:t>
            </a:r>
          </a:p>
          <a:p>
            <a:pPr marL="742950" lvl="1" indent="-285750">
              <a:buFont typeface="Arial" panose="020B0604020202020204" pitchFamily="34" charset="0"/>
              <a:buChar char="•"/>
            </a:pPr>
            <a:r>
              <a:rPr lang="en-US" u="sng" dirty="0">
                <a:solidFill>
                  <a:srgbClr val="0000FF"/>
                </a:solidFill>
                <a:effectLst/>
                <a:latin typeface="Calibri" panose="020F0502020204030204" pitchFamily="34" charset="0"/>
                <a:ea typeface="Calibri" panose="020F0502020204030204" pitchFamily="34" charset="0"/>
                <a:hlinkClick r:id="rId4"/>
              </a:rPr>
              <a:t>https://wisocietyrespcare.sharepoint.com/sites/WSRCBoardofDirectors</a:t>
            </a:r>
            <a:r>
              <a:rPr lang="en-US" dirty="0">
                <a:effectLst/>
                <a:latin typeface="Calibri" panose="020F0502020204030204" pitchFamily="34" charset="0"/>
                <a:ea typeface="Calibri" panose="020F0502020204030204" pitchFamily="34" charset="0"/>
              </a:rPr>
              <a:t> </a:t>
            </a:r>
            <a:r>
              <a:rPr lang="en-US" sz="2000" dirty="0"/>
              <a:t> </a:t>
            </a:r>
          </a:p>
          <a:p>
            <a:pPr marL="285750" indent="-285750">
              <a:buFont typeface="Arial" panose="020B0604020202020204" pitchFamily="34" charset="0"/>
              <a:buChar char="•"/>
            </a:pPr>
            <a:r>
              <a:rPr lang="en-US" sz="2000" dirty="0"/>
              <a:t>District Representative and New Board Member orientation guides- via Teams</a:t>
            </a:r>
          </a:p>
          <a:p>
            <a:pPr marL="285750" indent="-285750">
              <a:buFont typeface="Arial" panose="020B0604020202020204" pitchFamily="34" charset="0"/>
              <a:buChar char="•"/>
            </a:pPr>
            <a:r>
              <a:rPr lang="en-US" sz="2000" dirty="0"/>
              <a:t>Some late registrations were allowed full reimbursement. We’ll make sure to remind everyone to sign up for early bird registration next year, as that is what is reimbursed by the WSRC.</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101459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74BE2-2397-1D39-E133-297A604F8B5A}"/>
              </a:ext>
            </a:extLst>
          </p:cNvPr>
          <p:cNvSpPr>
            <a:spLocks noGrp="1"/>
          </p:cNvSpPr>
          <p:nvPr>
            <p:ph type="title"/>
          </p:nvPr>
        </p:nvSpPr>
        <p:spPr>
          <a:xfrm>
            <a:off x="289560" y="182245"/>
            <a:ext cx="10515600" cy="613821"/>
          </a:xfrm>
        </p:spPr>
        <p:txBody>
          <a:bodyPr>
            <a:normAutofit fontScale="90000"/>
          </a:bodyPr>
          <a:lstStyle/>
          <a:p>
            <a:r>
              <a:rPr lang="en-US" dirty="0"/>
              <a:t>Website items</a:t>
            </a:r>
          </a:p>
        </p:txBody>
      </p:sp>
      <p:sp>
        <p:nvSpPr>
          <p:cNvPr id="3" name="Content Placeholder 2">
            <a:extLst>
              <a:ext uri="{FF2B5EF4-FFF2-40B4-BE49-F238E27FC236}">
                <a16:creationId xmlns:a16="http://schemas.microsoft.com/office/drawing/2014/main" id="{8AE08830-7AC2-73D1-2159-9FE3C224A937}"/>
              </a:ext>
            </a:extLst>
          </p:cNvPr>
          <p:cNvSpPr>
            <a:spLocks noGrp="1"/>
          </p:cNvSpPr>
          <p:nvPr>
            <p:ph sz="half" idx="1"/>
          </p:nvPr>
        </p:nvSpPr>
        <p:spPr>
          <a:xfrm>
            <a:off x="419548" y="1151068"/>
            <a:ext cx="5600252" cy="5025895"/>
          </a:xfrm>
        </p:spPr>
        <p:txBody>
          <a:bodyPr>
            <a:normAutofit fontScale="55000" lnSpcReduction="20000"/>
          </a:bodyPr>
          <a:lstStyle/>
          <a:p>
            <a:pPr marL="0" marR="0" indent="0">
              <a:lnSpc>
                <a:spcPct val="107000"/>
              </a:lnSpc>
              <a:spcBef>
                <a:spcPts val="0"/>
              </a:spcBef>
              <a:spcAft>
                <a:spcPts val="800"/>
              </a:spcAft>
              <a:buNone/>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Home Page:</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Description of AARC role as a chartered affiliate</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Mission and Vision</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Running membership tally</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Elite Sponsorship (1)</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Advertising to sponsor with us link.</a:t>
            </a:r>
          </a:p>
          <a:p>
            <a:pPr marL="0" marR="0" indent="0">
              <a:lnSpc>
                <a:spcPct val="107000"/>
              </a:lnSpc>
              <a:spcBef>
                <a:spcPts val="0"/>
              </a:spcBef>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About Us:</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BOD members, District locations, Bylaws &amp; Policies, Contact Us, Meeting Minutes, Approved Budgets</a:t>
            </a:r>
          </a:p>
          <a:p>
            <a:pPr marL="0" marR="0" indent="0">
              <a:lnSpc>
                <a:spcPct val="107000"/>
              </a:lnSpc>
              <a:spcBef>
                <a:spcPts val="0"/>
              </a:spcBef>
              <a:spcAft>
                <a:spcPts val="800"/>
              </a:spcAft>
              <a:buNone/>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Resources:</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General AARC items</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Education, Employment, Legislation, Students, Recruitment</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Advertising opportunities</a:t>
            </a:r>
          </a:p>
          <a:p>
            <a:endParaRPr lang="en-US" dirty="0"/>
          </a:p>
        </p:txBody>
      </p:sp>
      <p:sp>
        <p:nvSpPr>
          <p:cNvPr id="4" name="Content Placeholder 3">
            <a:extLst>
              <a:ext uri="{FF2B5EF4-FFF2-40B4-BE49-F238E27FC236}">
                <a16:creationId xmlns:a16="http://schemas.microsoft.com/office/drawing/2014/main" id="{AB183713-5ED1-8EEE-803A-B3B3EAF083A9}"/>
              </a:ext>
            </a:extLst>
          </p:cNvPr>
          <p:cNvSpPr>
            <a:spLocks noGrp="1"/>
          </p:cNvSpPr>
          <p:nvPr>
            <p:ph sz="half" idx="2"/>
          </p:nvPr>
        </p:nvSpPr>
        <p:spPr>
          <a:xfrm>
            <a:off x="6172200" y="1151068"/>
            <a:ext cx="5413786" cy="5025895"/>
          </a:xfrm>
        </p:spPr>
        <p:txBody>
          <a:bodyPr>
            <a:normAutofit fontScale="55000" lnSpcReduction="20000"/>
          </a:bodyPr>
          <a:lstStyle/>
          <a:p>
            <a:pPr marL="0" marR="0" indent="0">
              <a:lnSpc>
                <a:spcPct val="107000"/>
              </a:lnSpc>
              <a:spcBef>
                <a:spcPts val="0"/>
              </a:spcBef>
              <a:spcAft>
                <a:spcPts val="800"/>
              </a:spcAft>
              <a:buNone/>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Events: </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NRRCC </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Board meeting dates and links for joining.</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RTs in the community</a:t>
            </a:r>
          </a:p>
          <a:p>
            <a:pPr marL="0" marR="0" indent="0">
              <a:lnSpc>
                <a:spcPct val="107000"/>
              </a:lnSpc>
              <a:spcBef>
                <a:spcPts val="0"/>
              </a:spcBef>
              <a:spcAft>
                <a:spcPts val="800"/>
              </a:spcAft>
              <a:buNone/>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Membership information:</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Drive information and AARC related links</a:t>
            </a:r>
          </a:p>
          <a:p>
            <a:pPr marL="0" marR="0" indent="0">
              <a:lnSpc>
                <a:spcPct val="107000"/>
              </a:lnSpc>
              <a:spcBef>
                <a:spcPts val="0"/>
              </a:spcBef>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Our united WI RT Family:</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Cheese Wedges for donations</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Award history</a:t>
            </a:r>
          </a:p>
          <a:p>
            <a:endParaRPr lang="en-US" dirty="0"/>
          </a:p>
        </p:txBody>
      </p:sp>
    </p:spTree>
    <p:extLst>
      <p:ext uri="{BB962C8B-B14F-4D97-AF65-F5344CB8AC3E}">
        <p14:creationId xmlns:p14="http://schemas.microsoft.com/office/powerpoint/2010/main" val="4085367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6041-575B-4DFE-A75D-D36E31B4F16D}"/>
              </a:ext>
            </a:extLst>
          </p:cNvPr>
          <p:cNvSpPr>
            <a:spLocks noGrp="1"/>
          </p:cNvSpPr>
          <p:nvPr>
            <p:ph type="title"/>
          </p:nvPr>
        </p:nvSpPr>
        <p:spPr/>
        <p:txBody>
          <a:bodyPr/>
          <a:lstStyle/>
          <a:p>
            <a:r>
              <a:rPr lang="en-US" dirty="0"/>
              <a:t>Roll Call- Quorum</a:t>
            </a:r>
          </a:p>
        </p:txBody>
      </p:sp>
      <p:sp>
        <p:nvSpPr>
          <p:cNvPr id="3" name="Content Placeholder 2">
            <a:extLst>
              <a:ext uri="{FF2B5EF4-FFF2-40B4-BE49-F238E27FC236}">
                <a16:creationId xmlns:a16="http://schemas.microsoft.com/office/drawing/2014/main" id="{93844F07-7EF2-4DB2-8CDE-77120F659AC6}"/>
              </a:ext>
            </a:extLst>
          </p:cNvPr>
          <p:cNvSpPr>
            <a:spLocks noGrp="1"/>
          </p:cNvSpPr>
          <p:nvPr>
            <p:ph idx="1"/>
          </p:nvPr>
        </p:nvSpPr>
        <p:spPr/>
        <p:txBody>
          <a:bodyPr>
            <a:normAutofit/>
          </a:bodyPr>
          <a:lstStyle/>
          <a:p>
            <a:pPr marL="0" indent="0">
              <a:buNone/>
            </a:pPr>
            <a:r>
              <a:rPr lang="en-US" dirty="0"/>
              <a:t>ARTICLE X - BOARD MEETINGS </a:t>
            </a:r>
          </a:p>
          <a:p>
            <a:r>
              <a:rPr lang="en-US" dirty="0"/>
              <a:t> A meeting of the Board of Directors may be called by the President or the majority of the voting membership of the board. </a:t>
            </a:r>
          </a:p>
          <a:p>
            <a:r>
              <a:rPr lang="en-US" dirty="0"/>
              <a:t>A majority of voting board members must be present to constitute a quorum. (13 voting members= require 7 for a quorum)</a:t>
            </a:r>
          </a:p>
        </p:txBody>
      </p:sp>
    </p:spTree>
    <p:extLst>
      <p:ext uri="{BB962C8B-B14F-4D97-AF65-F5344CB8AC3E}">
        <p14:creationId xmlns:p14="http://schemas.microsoft.com/office/powerpoint/2010/main" val="83165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CF2E-CBDB-5AE1-9D1F-2C75497BB387}"/>
              </a:ext>
            </a:extLst>
          </p:cNvPr>
          <p:cNvSpPr>
            <a:spLocks noGrp="1"/>
          </p:cNvSpPr>
          <p:nvPr>
            <p:ph type="title"/>
          </p:nvPr>
        </p:nvSpPr>
        <p:spPr/>
        <p:txBody>
          <a:bodyPr/>
          <a:lstStyle/>
          <a:p>
            <a:r>
              <a:rPr lang="en-US" dirty="0"/>
              <a:t>AARC BOOTCAMP</a:t>
            </a:r>
          </a:p>
        </p:txBody>
      </p:sp>
      <p:sp>
        <p:nvSpPr>
          <p:cNvPr id="3" name="Content Placeholder 2">
            <a:extLst>
              <a:ext uri="{FF2B5EF4-FFF2-40B4-BE49-F238E27FC236}">
                <a16:creationId xmlns:a16="http://schemas.microsoft.com/office/drawing/2014/main" id="{2ABA369B-D51C-8959-1D85-239946BA1C56}"/>
              </a:ext>
            </a:extLst>
          </p:cNvPr>
          <p:cNvSpPr>
            <a:spLocks noGrp="1"/>
          </p:cNvSpPr>
          <p:nvPr>
            <p:ph idx="1"/>
          </p:nvPr>
        </p:nvSpPr>
        <p:spPr>
          <a:xfrm>
            <a:off x="623944" y="1484555"/>
            <a:ext cx="10729856" cy="4692408"/>
          </a:xfrm>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2228"/>
                </a:solidFill>
                <a:effectLst/>
                <a:uLnTx/>
                <a:uFillTx/>
                <a:latin typeface="Helvetica Neue"/>
                <a:ea typeface="+mn-ea"/>
                <a:cs typeface="+mn-cs"/>
              </a:rPr>
              <a:t>Hello! This is a quick reminder that Leadership Boot Camp registration is open and going strong.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2228"/>
                </a:solidFill>
                <a:effectLst/>
                <a:uLnTx/>
                <a:uFillTx/>
                <a:latin typeface="Helvetica Neue"/>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2228"/>
                </a:solidFill>
                <a:effectLst/>
                <a:uLnTx/>
                <a:uFillTx/>
                <a:latin typeface="Helvetica Neue"/>
                <a:ea typeface="+mn-ea"/>
                <a:cs typeface="+mn-cs"/>
              </a:rPr>
              <a:t>Leadership Boot Camp will be held virtually via Zoom on August 15 and 16, 1 - 4:30 p.m. CENTRAL each day. The event is free and open to House and Affiliate officers.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D2228"/>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16600"/>
                </a:solidFill>
                <a:effectLst/>
                <a:uLnTx/>
                <a:uFillTx/>
                <a:latin typeface="Helvetica Neue"/>
                <a:ea typeface="+mn-ea"/>
                <a:cs typeface="+mn-cs"/>
                <a:hlinkClick r:id="rId3" tooltip="https://us02web.zoom.us/meeting/register/tZUqduuqpzMpG9F20FgY6Bbsy_8cCk7dDN8j"/>
              </a:rPr>
              <a:t>Register Now</a:t>
            </a:r>
            <a:endParaRPr kumimoji="0" lang="en-US" sz="2000" b="1" i="0" u="sng" strike="noStrike" kern="1200" cap="none" spc="0" normalizeH="0" baseline="0" noProof="0" dirty="0">
              <a:ln>
                <a:noFill/>
              </a:ln>
              <a:solidFill>
                <a:srgbClr val="016600"/>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D2228"/>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2228"/>
                </a:solidFill>
                <a:effectLst/>
                <a:uLnTx/>
                <a:uFillTx/>
                <a:latin typeface="Helvetica Neue"/>
                <a:ea typeface="+mn-ea"/>
                <a:cs typeface="+mn-cs"/>
              </a:rPr>
              <a:t>Thanks!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2228"/>
                </a:solidFill>
                <a:effectLst/>
                <a:uLnTx/>
                <a:uFillTx/>
                <a:latin typeface="Helvetica Neue"/>
                <a:ea typeface="+mn-ea"/>
                <a:cs typeface="+mn-cs"/>
              </a:rPr>
              <a:t>--Heather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FEEDBACK FROM WSRC BOOTH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Hello! Leadership Boot Camp 2023 is coming this summer. Mark your calendars for August 15 &amp; 16 (1 - 4:30 p.m. CENTRAL each day).</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Leadership Boot Camp will be held virtually via Zoom; stay tuned for agenda details and the registration link. We look forward to meeting with you all (and affiliate board members). This event is free for HOD and Affiliate Officers and Delegates.</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Thanks!</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--Heather</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b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Heather Willden</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Director of Governance and Strategic Initiatives </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HOD Liaison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3140580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D3C13-989A-4BAF-B0DD-6CA5A10A17BC}"/>
              </a:ext>
            </a:extLst>
          </p:cNvPr>
          <p:cNvSpPr>
            <a:spLocks noGrp="1"/>
          </p:cNvSpPr>
          <p:nvPr>
            <p:ph type="title"/>
          </p:nvPr>
        </p:nvSpPr>
        <p:spPr/>
        <p:txBody>
          <a:bodyPr/>
          <a:lstStyle/>
          <a:p>
            <a:r>
              <a:rPr lang="en-US" dirty="0"/>
              <a:t>Vice President- Ron Pasewald</a:t>
            </a:r>
          </a:p>
        </p:txBody>
      </p:sp>
      <p:pic>
        <p:nvPicPr>
          <p:cNvPr id="4" name="Content Placeholder 3">
            <a:extLst>
              <a:ext uri="{FF2B5EF4-FFF2-40B4-BE49-F238E27FC236}">
                <a16:creationId xmlns:a16="http://schemas.microsoft.com/office/drawing/2014/main" id="{261C3703-8020-489A-9A0D-181259765A71}"/>
              </a:ext>
            </a:extLst>
          </p:cNvPr>
          <p:cNvPicPr>
            <a:picLocks noGrp="1" noChangeAspect="1"/>
          </p:cNvPicPr>
          <p:nvPr>
            <p:ph idx="1"/>
          </p:nvPr>
        </p:nvPicPr>
        <p:blipFill>
          <a:blip r:embed="rId3"/>
          <a:stretch>
            <a:fillRect/>
          </a:stretch>
        </p:blipFill>
        <p:spPr>
          <a:xfrm>
            <a:off x="8766495" y="365125"/>
            <a:ext cx="2392611" cy="2392611"/>
          </a:xfrm>
          <a:prstGeom prst="rect">
            <a:avLst/>
          </a:prstGeom>
        </p:spPr>
      </p:pic>
      <p:sp>
        <p:nvSpPr>
          <p:cNvPr id="5" name="TextBox 4">
            <a:extLst>
              <a:ext uri="{FF2B5EF4-FFF2-40B4-BE49-F238E27FC236}">
                <a16:creationId xmlns:a16="http://schemas.microsoft.com/office/drawing/2014/main" id="{62366A43-8AE7-4046-AE17-B6D4CBF02A02}"/>
              </a:ext>
            </a:extLst>
          </p:cNvPr>
          <p:cNvSpPr txBox="1"/>
          <p:nvPr/>
        </p:nvSpPr>
        <p:spPr>
          <a:xfrm>
            <a:off x="452880" y="1561430"/>
            <a:ext cx="9823509" cy="7571303"/>
          </a:xfrm>
          <a:prstGeom prst="rect">
            <a:avLst/>
          </a:prstGeom>
          <a:noFill/>
        </p:spPr>
        <p:txBody>
          <a:bodyPr wrap="square" lIns="91440" tIns="45720" rIns="91440" bIns="45720" rtlCol="0" anchor="t">
            <a:spAutoFit/>
          </a:bodyPr>
          <a:lstStyle/>
          <a:p>
            <a:pPr marL="742950" lvl="1" indent="-285750">
              <a:buFont typeface="Arial" panose="020B0604020202020204" pitchFamily="34" charset="0"/>
              <a:buChar char="•"/>
            </a:pPr>
            <a:r>
              <a:rPr lang="en-US" dirty="0">
                <a:cs typeface="Calibri" panose="020F0502020204030204"/>
              </a:rPr>
              <a:t>WSRC District 4 Educational Symposium</a:t>
            </a:r>
          </a:p>
          <a:p>
            <a:pPr marL="1200150" lvl="2" indent="-285750">
              <a:buFont typeface="Arial"/>
              <a:buChar char="•"/>
            </a:pPr>
            <a:r>
              <a:rPr lang="en-US" dirty="0">
                <a:cs typeface="Calibri" panose="020F0502020204030204"/>
              </a:rPr>
              <a:t>Assisting Sarah B and </a:t>
            </a:r>
            <a:r>
              <a:rPr lang="en-US" dirty="0" err="1">
                <a:cs typeface="Calibri" panose="020F0502020204030204"/>
              </a:rPr>
              <a:t>Kellianne</a:t>
            </a:r>
            <a:r>
              <a:rPr lang="en-US" dirty="0">
                <a:cs typeface="Calibri" panose="020F0502020204030204"/>
              </a:rPr>
              <a:t> with planning</a:t>
            </a:r>
          </a:p>
          <a:p>
            <a:pPr marL="1200150" lvl="2" indent="-285750">
              <a:buFont typeface="Arial"/>
              <a:buChar char="•"/>
            </a:pPr>
            <a:r>
              <a:rPr lang="en-US" dirty="0">
                <a:cs typeface="Calibri" panose="020F0502020204030204"/>
              </a:rPr>
              <a:t>Looped new District Rep (Shanna) in June 2023</a:t>
            </a:r>
          </a:p>
          <a:p>
            <a:pPr marL="1200150" lvl="2" indent="-285750">
              <a:buFont typeface="Arial"/>
              <a:buChar char="•"/>
            </a:pPr>
            <a:r>
              <a:rPr lang="en-US" dirty="0">
                <a:cs typeface="Calibri" panose="020F0502020204030204"/>
              </a:rPr>
              <a:t>Save the date going out soon (Sept 2023)</a:t>
            </a:r>
          </a:p>
          <a:p>
            <a:pPr marL="742950" lvl="1" indent="-285750">
              <a:buFont typeface="Arial"/>
              <a:buChar char="•"/>
            </a:pPr>
            <a:r>
              <a:rPr lang="en-US" dirty="0">
                <a:cs typeface="Calibri" panose="020F0502020204030204"/>
              </a:rPr>
              <a:t>National RT Compact Licensing</a:t>
            </a:r>
          </a:p>
          <a:p>
            <a:pPr marL="1200150" lvl="2" indent="-285750">
              <a:buFont typeface="Arial"/>
              <a:buChar char="•"/>
            </a:pPr>
            <a:r>
              <a:rPr lang="en-US" dirty="0">
                <a:cs typeface="Calibri" panose="020F0502020204030204"/>
              </a:rPr>
              <a:t>Created Educational video - going to membership July 2023</a:t>
            </a:r>
          </a:p>
          <a:p>
            <a:pPr marL="1200150" lvl="2" indent="-285750">
              <a:buFont typeface="Arial"/>
              <a:buChar char="•"/>
            </a:pPr>
            <a:r>
              <a:rPr lang="en-US" dirty="0">
                <a:cs typeface="Calibri" panose="020F0502020204030204"/>
              </a:rPr>
              <a:t>Created Compact Survey – going to AARC Connect </a:t>
            </a:r>
            <a:r>
              <a:rPr lang="en-US" dirty="0" err="1">
                <a:cs typeface="Calibri" panose="020F0502020204030204"/>
              </a:rPr>
              <a:t>HOD_Pres</a:t>
            </a:r>
            <a:r>
              <a:rPr lang="en-US" dirty="0">
                <a:cs typeface="Calibri" panose="020F0502020204030204"/>
              </a:rPr>
              <a:t> after Summer Forum (July 2023)</a:t>
            </a:r>
          </a:p>
          <a:p>
            <a:pPr marL="1200150" lvl="2" indent="-285750">
              <a:buFont typeface="Arial"/>
              <a:buChar char="•"/>
            </a:pPr>
            <a:r>
              <a:rPr lang="en-US" dirty="0">
                <a:cs typeface="Calibri" panose="020F0502020204030204"/>
              </a:rPr>
              <a:t>Completed grant application (June 15, 2023) to the DOD to fund Compact License assistance from the </a:t>
            </a:r>
            <a:r>
              <a:rPr lang="en-US" dirty="0" err="1">
                <a:cs typeface="Calibri" panose="020F0502020204030204"/>
              </a:rPr>
              <a:t>The</a:t>
            </a:r>
            <a:r>
              <a:rPr lang="en-US" dirty="0">
                <a:cs typeface="Calibri" panose="020F0502020204030204"/>
              </a:rPr>
              <a:t> Council of State Governments </a:t>
            </a:r>
          </a:p>
          <a:p>
            <a:pPr marL="1657350" lvl="3" indent="-285750">
              <a:buFont typeface="Arial"/>
              <a:buChar char="•"/>
            </a:pPr>
            <a:r>
              <a:rPr lang="en-US" dirty="0"/>
              <a:t>The U.S. Department of Defense (DoD) is providing funding to The Council of State Governments (CSG) to assist professions in the development of new interstate compacts for occupational licensure portability. The scope of this assistance includes the drafting of model interstate compact legislation, developing a legislative resource kit and convening a meeting of state policymakers to introduce the compact. </a:t>
            </a:r>
            <a:endParaRPr lang="en-US" dirty="0">
              <a:cs typeface="Calibri" panose="020F0502020204030204"/>
            </a:endParaRPr>
          </a:p>
          <a:p>
            <a:pPr marL="742950" lvl="1" indent="-285750">
              <a:buFont typeface="Arial"/>
              <a:buChar char="•"/>
            </a:pPr>
            <a:r>
              <a:rPr lang="en-US" dirty="0">
                <a:cs typeface="Calibri" panose="020F0502020204030204"/>
              </a:rPr>
              <a:t>Planning multiple career fair presentations around Waukesha and Milwaukee counties. </a:t>
            </a:r>
          </a:p>
          <a:p>
            <a:endParaRPr lang="en-US" dirty="0"/>
          </a:p>
          <a:p>
            <a:endParaRPr lang="en-US" dirty="0"/>
          </a:p>
          <a:p>
            <a:endParaRPr lang="en-US" dirty="0"/>
          </a:p>
          <a:p>
            <a:endParaRPr lang="en-US" dirty="0"/>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1698656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96561-9BBD-41BD-9D5B-FA4974FFC6F4}"/>
              </a:ext>
            </a:extLst>
          </p:cNvPr>
          <p:cNvSpPr>
            <a:spLocks noGrp="1"/>
          </p:cNvSpPr>
          <p:nvPr>
            <p:ph type="title"/>
          </p:nvPr>
        </p:nvSpPr>
        <p:spPr/>
        <p:txBody>
          <a:bodyPr/>
          <a:lstStyle/>
          <a:p>
            <a:r>
              <a:rPr lang="en-US" dirty="0"/>
              <a:t>President Elect- Theresa Meinen</a:t>
            </a:r>
          </a:p>
        </p:txBody>
      </p:sp>
      <p:sp>
        <p:nvSpPr>
          <p:cNvPr id="6" name="Content Placeholder 5">
            <a:extLst>
              <a:ext uri="{FF2B5EF4-FFF2-40B4-BE49-F238E27FC236}">
                <a16:creationId xmlns:a16="http://schemas.microsoft.com/office/drawing/2014/main" id="{DF421DD8-CFB1-EA73-320A-02A2230BA0E6}"/>
              </a:ext>
            </a:extLst>
          </p:cNvPr>
          <p:cNvSpPr>
            <a:spLocks noGrp="1"/>
          </p:cNvSpPr>
          <p:nvPr>
            <p:ph idx="1"/>
          </p:nvPr>
        </p:nvSpPr>
        <p:spPr>
          <a:xfrm>
            <a:off x="735330" y="2356418"/>
            <a:ext cx="10515600" cy="4351338"/>
          </a:xfrm>
        </p:spPr>
        <p:txBody>
          <a:bodyPr/>
          <a:lstStyle/>
          <a:p>
            <a:r>
              <a:rPr lang="en-US" dirty="0"/>
              <a:t>Help lead the new website creation. </a:t>
            </a:r>
          </a:p>
          <a:p>
            <a:r>
              <a:rPr lang="en-US" dirty="0"/>
              <a:t>Continue to assist Fundraising committee and assist creation of this being a permanent committee w/ bylaw specific items.</a:t>
            </a:r>
          </a:p>
          <a:p>
            <a:endParaRPr lang="en-US" dirty="0"/>
          </a:p>
          <a:p>
            <a:endParaRPr lang="en-US" dirty="0"/>
          </a:p>
          <a:p>
            <a:endParaRPr lang="en-US" dirty="0"/>
          </a:p>
          <a:p>
            <a:r>
              <a:rPr lang="en-US" sz="1000" dirty="0">
                <a:hlinkClick r:id="rId3" action="ppaction://hlinkfile"/>
              </a:rPr>
              <a:t>WSRC board_report_2023-24_Meinen_President Elect.docx</a:t>
            </a:r>
            <a:endParaRPr lang="en-US" sz="1000" dirty="0"/>
          </a:p>
          <a:p>
            <a:endParaRPr lang="en-US" dirty="0"/>
          </a:p>
          <a:p>
            <a:endParaRPr lang="en-US" dirty="0"/>
          </a:p>
        </p:txBody>
      </p:sp>
      <p:pic>
        <p:nvPicPr>
          <p:cNvPr id="3" name="Picture 2">
            <a:extLst>
              <a:ext uri="{FF2B5EF4-FFF2-40B4-BE49-F238E27FC236}">
                <a16:creationId xmlns:a16="http://schemas.microsoft.com/office/drawing/2014/main" id="{7C13B729-F5F8-AEE1-6866-EE150D0C0900}"/>
              </a:ext>
            </a:extLst>
          </p:cNvPr>
          <p:cNvPicPr>
            <a:picLocks noChangeAspect="1"/>
          </p:cNvPicPr>
          <p:nvPr/>
        </p:nvPicPr>
        <p:blipFill rotWithShape="1">
          <a:blip r:embed="rId4"/>
          <a:srcRect l="17143" r="23899"/>
          <a:stretch/>
        </p:blipFill>
        <p:spPr>
          <a:xfrm>
            <a:off x="9163810" y="365125"/>
            <a:ext cx="1828800" cy="1991293"/>
          </a:xfrm>
          <a:prstGeom prst="rect">
            <a:avLst/>
          </a:prstGeom>
        </p:spPr>
      </p:pic>
    </p:spTree>
    <p:extLst>
      <p:ext uri="{BB962C8B-B14F-4D97-AF65-F5344CB8AC3E}">
        <p14:creationId xmlns:p14="http://schemas.microsoft.com/office/powerpoint/2010/main" val="3325736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7311B-34D4-4714-A921-D6EF6400FAE1}"/>
              </a:ext>
            </a:extLst>
          </p:cNvPr>
          <p:cNvSpPr>
            <a:spLocks noGrp="1"/>
          </p:cNvSpPr>
          <p:nvPr>
            <p:ph type="title"/>
          </p:nvPr>
        </p:nvSpPr>
        <p:spPr>
          <a:xfrm>
            <a:off x="278862" y="319088"/>
            <a:ext cx="8803845" cy="1371600"/>
          </a:xfrm>
        </p:spPr>
        <p:txBody>
          <a:bodyPr>
            <a:normAutofit/>
          </a:bodyPr>
          <a:lstStyle/>
          <a:p>
            <a:r>
              <a:rPr lang="en-US" dirty="0"/>
              <a:t>Treasurer Update- Laurel White</a:t>
            </a:r>
          </a:p>
        </p:txBody>
      </p:sp>
      <p:sp>
        <p:nvSpPr>
          <p:cNvPr id="3" name="Content Placeholder 2">
            <a:extLst>
              <a:ext uri="{FF2B5EF4-FFF2-40B4-BE49-F238E27FC236}">
                <a16:creationId xmlns:a16="http://schemas.microsoft.com/office/drawing/2014/main" id="{BF2FF6B0-635A-4034-B1B7-8B2BB986500F}"/>
              </a:ext>
            </a:extLst>
          </p:cNvPr>
          <p:cNvSpPr>
            <a:spLocks noGrp="1"/>
          </p:cNvSpPr>
          <p:nvPr>
            <p:ph idx="1"/>
          </p:nvPr>
        </p:nvSpPr>
        <p:spPr>
          <a:xfrm>
            <a:off x="520117" y="1690688"/>
            <a:ext cx="10833683" cy="4486275"/>
          </a:xfrm>
        </p:spPr>
        <p:txBody>
          <a:bodyPr/>
          <a:lstStyle/>
          <a:p>
            <a:pPr marL="0" indent="0">
              <a:buNone/>
            </a:pPr>
            <a:endParaRPr lang="en-US" dirty="0"/>
          </a:p>
          <a:p>
            <a:pPr marL="0" marR="0" indent="0" algn="l">
              <a:spcBef>
                <a:spcPts val="0"/>
              </a:spcBef>
              <a:spcAft>
                <a:spcPts val="0"/>
              </a:spcAft>
              <a:buNone/>
            </a:pP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l">
              <a:spcBef>
                <a:spcPts val="0"/>
              </a:spcBef>
              <a:spcAft>
                <a:spcPts val="0"/>
              </a:spcAft>
              <a:buNone/>
            </a:pPr>
            <a:endParaRPr lang="en-US" sz="1800" b="1" dirty="0">
              <a:latin typeface="Arial" panose="020B0604020202020204" pitchFamily="34" charset="0"/>
              <a:ea typeface="Times New Roman" panose="02020603050405020304" pitchFamily="18" charset="0"/>
              <a:cs typeface="Times New Roman" panose="02020603050405020304" pitchFamily="18" charset="0"/>
            </a:endParaRPr>
          </a:p>
          <a:p>
            <a:pPr marL="0" marR="0" indent="0" algn="l">
              <a:spcBef>
                <a:spcPts val="0"/>
              </a:spcBef>
              <a:spcAft>
                <a:spcPts val="0"/>
              </a:spcAft>
              <a:buNone/>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Checking Account:</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Checking Account (Associated Bank) balance as of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June 27, 2023 $106,330.86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a:t>
            </a:r>
            <a:r>
              <a:rPr lang="en-US" sz="1400" b="1" dirty="0">
                <a:latin typeface="Arial" panose="020B0604020202020204" pitchFamily="34" charset="0"/>
                <a:ea typeface="Times New Roman" panose="02020603050405020304" pitchFamily="18" charset="0"/>
                <a:cs typeface="Times New Roman" panose="02020603050405020304" pitchFamily="18" charset="0"/>
              </a:rPr>
              <a:t>Before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NRRCC split  																					holding MN portion)</a:t>
            </a:r>
            <a:r>
              <a:rPr lang="en-US" sz="1400" b="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i="1" dirty="0">
              <a:latin typeface="Arial" panose="020B0604020202020204" pitchFamily="34" charset="0"/>
              <a:ea typeface="Times New Roman" panose="02020603050405020304" pitchFamily="18" charset="0"/>
              <a:cs typeface="Times New Roman" panose="02020603050405020304" pitchFamily="18" charset="0"/>
            </a:endParaRPr>
          </a:p>
          <a:p>
            <a:pPr marL="0" marR="0" indent="0" algn="ctr">
              <a:spcBef>
                <a:spcPts val="0"/>
              </a:spcBef>
              <a:spcAft>
                <a:spcPts val="0"/>
              </a:spcAft>
              <a:buNone/>
            </a:pPr>
            <a:r>
              <a:rPr lang="en-US" sz="1800" b="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a:latin typeface="Arial" panose="020B0604020202020204" pitchFamily="34" charset="0"/>
                <a:ea typeface="Times New Roman" panose="02020603050405020304" pitchFamily="18" charset="0"/>
                <a:cs typeface="Times New Roman" panose="02020603050405020304" pitchFamily="18" charset="0"/>
              </a:rPr>
              <a:t>                      </a:t>
            </a:r>
            <a:r>
              <a:rPr lang="en-US" sz="1800" b="0" i="1" dirty="0">
                <a:effectLst/>
                <a:latin typeface="Arial" panose="020B0604020202020204" pitchFamily="34" charset="0"/>
                <a:ea typeface="Times New Roman" panose="02020603050405020304" pitchFamily="18" charset="0"/>
                <a:cs typeface="Times New Roman" panose="02020603050405020304" pitchFamily="18" charset="0"/>
              </a:rPr>
              <a:t>Outstanding checks   </a:t>
            </a:r>
            <a:r>
              <a:rPr lang="en-US" sz="1800" b="0" i="1" u="sng" dirty="0">
                <a:effectLst/>
                <a:latin typeface="Arial" panose="020B0604020202020204" pitchFamily="34" charset="0"/>
                <a:ea typeface="Times New Roman" panose="02020603050405020304" pitchFamily="18" charset="0"/>
                <a:cs typeface="Times New Roman" panose="02020603050405020304" pitchFamily="18" charset="0"/>
              </a:rPr>
              <a:t>-$8,270.47</a:t>
            </a:r>
            <a:endParaRPr lang="en-US" sz="1800" b="1" dirty="0">
              <a:effectLst/>
              <a:latin typeface="Times New Roman" panose="02020603050405020304" pitchFamily="18" charset="0"/>
              <a:ea typeface="Times New Roman" panose="02020603050405020304" pitchFamily="18" charset="0"/>
            </a:endParaRPr>
          </a:p>
          <a:p>
            <a:pPr marL="0" marR="0" indent="0" algn="ctr">
              <a:spcBef>
                <a:spcPts val="0"/>
              </a:spcBef>
              <a:spcAft>
                <a:spcPts val="0"/>
              </a:spcAft>
              <a:buNone/>
            </a:pPr>
            <a:r>
              <a:rPr lang="en-US" sz="1800" b="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a:latin typeface="Arial" panose="020B0604020202020204" pitchFamily="34" charset="0"/>
                <a:ea typeface="Times New Roman" panose="02020603050405020304" pitchFamily="18" charset="0"/>
                <a:cs typeface="Times New Roman" panose="02020603050405020304" pitchFamily="18" charset="0"/>
              </a:rPr>
              <a:t>98,060.39</a:t>
            </a:r>
            <a:r>
              <a:rPr lang="en-US" sz="1800" b="0" i="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Investments:  As of </a:t>
            </a:r>
            <a:r>
              <a:rPr lang="en-US" b="1" dirty="0">
                <a:latin typeface="Arial" panose="020B0604020202020204" pitchFamily="34" charset="0"/>
                <a:ea typeface="Times New Roman" panose="02020603050405020304" pitchFamily="18" charset="0"/>
                <a:cs typeface="Times New Roman" panose="02020603050405020304" pitchFamily="18" charset="0"/>
              </a:rPr>
              <a:t>June 27, 2023</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Mutual Funds (Edward Jones)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$ 103,700.76</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endParaRPr lang="en-US" sz="1800" b="1" i="1" dirty="0">
              <a:latin typeface="Arial" panose="020B0604020202020204" pitchFamily="34" charset="0"/>
              <a:ea typeface="Times New Roman" panose="02020603050405020304" pitchFamily="18" charset="0"/>
              <a:cs typeface="Times New Roman" panose="02020603050405020304" pitchFamily="18" charset="0"/>
            </a:endParaRPr>
          </a:p>
          <a:p>
            <a:pPr marL="0" marR="0" indent="0" algn="l">
              <a:spcBef>
                <a:spcPts val="0"/>
              </a:spcBef>
              <a:spcAft>
                <a:spcPts val="0"/>
              </a:spcAft>
              <a:buNone/>
            </a:pP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Total Assets:		                                                                             $ 201,761.15</a:t>
            </a:r>
            <a:endParaRPr lang="en-US" sz="1800" b="1" dirty="0">
              <a:effectLst/>
              <a:latin typeface="Times New Roman" panose="02020603050405020304" pitchFamily="18" charset="0"/>
              <a:ea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EE1180D5-48DF-4C3F-BA91-DC8A355AC9EC}"/>
              </a:ext>
            </a:extLst>
          </p:cNvPr>
          <p:cNvPicPr>
            <a:picLocks noChangeAspect="1"/>
          </p:cNvPicPr>
          <p:nvPr/>
        </p:nvPicPr>
        <p:blipFill>
          <a:blip r:embed="rId3"/>
          <a:stretch>
            <a:fillRect/>
          </a:stretch>
        </p:blipFill>
        <p:spPr>
          <a:xfrm>
            <a:off x="9323962" y="804482"/>
            <a:ext cx="2670882" cy="2148193"/>
          </a:xfrm>
          <a:prstGeom prst="rect">
            <a:avLst/>
          </a:prstGeom>
        </p:spPr>
      </p:pic>
    </p:spTree>
    <p:extLst>
      <p:ext uri="{BB962C8B-B14F-4D97-AF65-F5344CB8AC3E}">
        <p14:creationId xmlns:p14="http://schemas.microsoft.com/office/powerpoint/2010/main" val="137153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7758-08F6-4455-9539-A7346AD034EE}"/>
              </a:ext>
            </a:extLst>
          </p:cNvPr>
          <p:cNvSpPr>
            <a:spLocks noGrp="1"/>
          </p:cNvSpPr>
          <p:nvPr>
            <p:ph type="title"/>
          </p:nvPr>
        </p:nvSpPr>
        <p:spPr>
          <a:xfrm>
            <a:off x="8341567" y="2155371"/>
            <a:ext cx="3337248" cy="1744826"/>
          </a:xfrm>
        </p:spPr>
        <p:txBody>
          <a:bodyPr>
            <a:normAutofit/>
          </a:bodyPr>
          <a:lstStyle/>
          <a:p>
            <a:r>
              <a:rPr lang="en-US" sz="4000" dirty="0"/>
              <a:t>Treasurer Updates</a:t>
            </a:r>
          </a:p>
        </p:txBody>
      </p:sp>
      <p:sp>
        <p:nvSpPr>
          <p:cNvPr id="3" name="Content Placeholder 2">
            <a:extLst>
              <a:ext uri="{FF2B5EF4-FFF2-40B4-BE49-F238E27FC236}">
                <a16:creationId xmlns:a16="http://schemas.microsoft.com/office/drawing/2014/main" id="{820F8938-E7AE-431B-8348-D7759315E940}"/>
              </a:ext>
            </a:extLst>
          </p:cNvPr>
          <p:cNvSpPr>
            <a:spLocks noGrp="1"/>
          </p:cNvSpPr>
          <p:nvPr>
            <p:ph idx="1"/>
          </p:nvPr>
        </p:nvSpPr>
        <p:spPr>
          <a:xfrm>
            <a:off x="513184" y="370703"/>
            <a:ext cx="7515080" cy="5971374"/>
          </a:xfrm>
        </p:spPr>
        <p:txBody>
          <a:bodyPr anchor="ctr">
            <a:normAutofit fontScale="25000" lnSpcReduction="20000"/>
          </a:bodyPr>
          <a:lstStyle/>
          <a:p>
            <a:pPr marL="0" indent="0">
              <a:lnSpc>
                <a:spcPct val="90000"/>
              </a:lnSpc>
              <a:spcBef>
                <a:spcPts val="0"/>
              </a:spcBef>
              <a:buNone/>
            </a:pPr>
            <a:endParaRPr lang="en-US" sz="6400" dirty="0">
              <a:solidFill>
                <a:schemeClr val="tx1">
                  <a:lumMod val="75000"/>
                  <a:lumOff val="25000"/>
                </a:schemeClr>
              </a:solidFill>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6400" dirty="0">
                <a:effectLst/>
                <a:latin typeface="Arial" panose="020B0604020202020204" pitchFamily="34" charset="0"/>
                <a:ea typeface="Times New Roman" panose="02020603050405020304" pitchFamily="18" charset="0"/>
              </a:rPr>
              <a:t>Just closed book for 2023 NRRCC, still need to issue MN their cut, will be taking on the books for 2024 NRRCC in MN </a:t>
            </a:r>
          </a:p>
          <a:p>
            <a:pPr marL="0" marR="0" lvl="0" indent="0">
              <a:spcBef>
                <a:spcPts val="0"/>
              </a:spcBef>
              <a:spcAft>
                <a:spcPts val="0"/>
              </a:spcAft>
              <a:buNone/>
            </a:pPr>
            <a:endParaRPr lang="en-US" sz="6400" dirty="0">
              <a:effectLst/>
              <a:latin typeface="Arial" panose="020B0604020202020204" pitchFamily="34" charset="0"/>
              <a:ea typeface="Times New Roman" panose="02020603050405020304" pitchFamily="18" charset="0"/>
            </a:endParaRPr>
          </a:p>
          <a:p>
            <a:pPr marL="0" marR="0" lvl="0" indent="0">
              <a:spcBef>
                <a:spcPts val="0"/>
              </a:spcBef>
              <a:spcAft>
                <a:spcPts val="0"/>
              </a:spcAft>
              <a:buNone/>
            </a:pPr>
            <a:endParaRPr lang="en-US" sz="6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6400" dirty="0">
                <a:effectLst/>
                <a:latin typeface="Arial" panose="020B0604020202020204" pitchFamily="34" charset="0"/>
                <a:ea typeface="Times New Roman" panose="02020603050405020304" pitchFamily="18" charset="0"/>
              </a:rPr>
              <a:t>Investments increases $1,730.45 since last meeting</a:t>
            </a:r>
          </a:p>
          <a:p>
            <a:pPr marL="342900" marR="0" lvl="0" indent="-342900">
              <a:spcBef>
                <a:spcPts val="0"/>
              </a:spcBef>
              <a:spcAft>
                <a:spcPts val="0"/>
              </a:spcAft>
              <a:buFont typeface="Symbol" panose="05050102010706020507" pitchFamily="18" charset="2"/>
              <a:buChar char=""/>
            </a:pPr>
            <a:endParaRPr lang="en-US" sz="6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6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6400" dirty="0">
                <a:effectLst/>
                <a:latin typeface="Arial" panose="020B0604020202020204" pitchFamily="34" charset="0"/>
                <a:ea typeface="Times New Roman" panose="02020603050405020304" pitchFamily="18" charset="0"/>
              </a:rPr>
              <a:t>2022 Taxes signed &amp; submitted</a:t>
            </a:r>
            <a:endParaRPr lang="en-US" sz="6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6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6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6400" dirty="0">
                <a:effectLst/>
                <a:latin typeface="Arial" panose="020B0604020202020204" pitchFamily="34" charset="0"/>
                <a:ea typeface="Times New Roman" panose="02020603050405020304" pitchFamily="18" charset="0"/>
              </a:rPr>
              <a:t>All of the 2023 financial activity can be viewed in the Excel spreadsheet titled </a:t>
            </a:r>
          </a:p>
          <a:p>
            <a:pPr marL="0" marR="0" lvl="0" indent="0">
              <a:spcBef>
                <a:spcPts val="0"/>
              </a:spcBef>
              <a:spcAft>
                <a:spcPts val="0"/>
              </a:spcAft>
              <a:buNone/>
            </a:pPr>
            <a:r>
              <a:rPr lang="en-US" sz="6400" b="1" dirty="0">
                <a:latin typeface="Arial" panose="020B0604020202020204" pitchFamily="34" charset="0"/>
                <a:ea typeface="Times New Roman" panose="02020603050405020304" pitchFamily="18" charset="0"/>
              </a:rPr>
              <a:t>	</a:t>
            </a:r>
            <a:r>
              <a:rPr lang="en-US" sz="6400" b="1" dirty="0">
                <a:effectLst/>
                <a:latin typeface="Arial" panose="020B0604020202020204" pitchFamily="34" charset="0"/>
                <a:ea typeface="Times New Roman" panose="02020603050405020304" pitchFamily="18" charset="0"/>
              </a:rPr>
              <a:t>WSRC Quarterly reports 2023</a:t>
            </a:r>
            <a:r>
              <a:rPr lang="en-US" sz="6400" dirty="0">
                <a:effectLst/>
                <a:latin typeface="Arial" panose="020B0604020202020204" pitchFamily="34" charset="0"/>
                <a:ea typeface="Times New Roman" panose="02020603050405020304" pitchFamily="18" charset="0"/>
              </a:rPr>
              <a:t>. </a:t>
            </a:r>
          </a:p>
          <a:p>
            <a:pPr marL="0" marR="0" lvl="0" indent="0">
              <a:spcBef>
                <a:spcPts val="0"/>
              </a:spcBef>
              <a:spcAft>
                <a:spcPts val="0"/>
              </a:spcAft>
              <a:buNone/>
            </a:pPr>
            <a:endParaRPr lang="en-US" sz="6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6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6400" dirty="0">
                <a:effectLst/>
                <a:latin typeface="Arial" panose="020B0604020202020204" pitchFamily="34" charset="0"/>
                <a:ea typeface="Times New Roman" panose="02020603050405020304" pitchFamily="18" charset="0"/>
              </a:rPr>
              <a:t>A copy of the </a:t>
            </a:r>
            <a:r>
              <a:rPr lang="en-US" sz="6400" b="1" dirty="0">
                <a:effectLst/>
                <a:latin typeface="Arial" panose="020B0604020202020204" pitchFamily="34" charset="0"/>
                <a:ea typeface="Times New Roman" panose="02020603050405020304" pitchFamily="18" charset="0"/>
              </a:rPr>
              <a:t>2023 Budget</a:t>
            </a:r>
            <a:r>
              <a:rPr lang="en-US" sz="6400" dirty="0">
                <a:effectLst/>
                <a:latin typeface="Arial" panose="020B0604020202020204" pitchFamily="34" charset="0"/>
                <a:ea typeface="Times New Roman" panose="02020603050405020304" pitchFamily="18" charset="0"/>
              </a:rPr>
              <a:t> is also attached to </a:t>
            </a:r>
            <a:r>
              <a:rPr lang="en-US" sz="6400" dirty="0">
                <a:latin typeface="Arial" panose="020B0604020202020204" pitchFamily="34" charset="0"/>
                <a:ea typeface="Times New Roman" panose="02020603050405020304" pitchFamily="18" charset="0"/>
              </a:rPr>
              <a:t>below</a:t>
            </a:r>
            <a:r>
              <a:rPr lang="en-US" sz="6400" dirty="0">
                <a:effectLst/>
                <a:latin typeface="Arial" panose="020B0604020202020204" pitchFamily="34" charset="0"/>
                <a:ea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endParaRPr lang="en-US" sz="6400" dirty="0">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6400" dirty="0">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6400" dirty="0">
              <a:effectLst/>
              <a:latin typeface="Times New Roman" panose="02020603050405020304" pitchFamily="18" charset="0"/>
              <a:ea typeface="Times New Roman" panose="02020603050405020304" pitchFamily="18" charset="0"/>
            </a:endParaRPr>
          </a:p>
          <a:p>
            <a:pPr marL="0" indent="0">
              <a:lnSpc>
                <a:spcPct val="90000"/>
              </a:lnSpc>
              <a:spcBef>
                <a:spcPts val="0"/>
              </a:spcBef>
              <a:buNone/>
            </a:pPr>
            <a:endParaRPr lang="en-US" sz="7400" dirty="0">
              <a:effectLst/>
              <a:latin typeface="Arial" panose="020B0604020202020204" pitchFamily="34" charset="0"/>
              <a:ea typeface="Times New Roman" panose="02020603050405020304" pitchFamily="18" charset="0"/>
            </a:endParaRPr>
          </a:p>
          <a:p>
            <a:pPr marL="0" indent="0">
              <a:lnSpc>
                <a:spcPct val="90000"/>
              </a:lnSpc>
              <a:spcBef>
                <a:spcPts val="0"/>
              </a:spcBef>
              <a:buNone/>
            </a:pPr>
            <a:r>
              <a:rPr lang="en-US" sz="6400" dirty="0">
                <a:effectLst/>
                <a:latin typeface="Arial" panose="020B0604020202020204" pitchFamily="34" charset="0"/>
                <a:ea typeface="Times New Roman" panose="02020603050405020304" pitchFamily="18" charset="0"/>
                <a:hlinkClick r:id="rId3" action="ppaction://hlinkfile"/>
              </a:rPr>
              <a:t>WSRC-BOD </a:t>
            </a:r>
            <a:r>
              <a:rPr lang="en-US" sz="6400" dirty="0" err="1">
                <a:effectLst/>
                <a:latin typeface="Arial" panose="020B0604020202020204" pitchFamily="34" charset="0"/>
                <a:ea typeface="Times New Roman" panose="02020603050405020304" pitchFamily="18" charset="0"/>
                <a:hlinkClick r:id="rId3" action="ppaction://hlinkfile"/>
              </a:rPr>
              <a:t>ReportTreasurer</a:t>
            </a:r>
            <a:r>
              <a:rPr lang="en-US" sz="6400" dirty="0">
                <a:effectLst/>
                <a:latin typeface="Arial" panose="020B0604020202020204" pitchFamily="34" charset="0"/>
                <a:ea typeface="Times New Roman" panose="02020603050405020304" pitchFamily="18" charset="0"/>
                <a:hlinkClick r:id="rId3" action="ppaction://hlinkfile"/>
              </a:rPr>
              <a:t> 6-27-2023.doc</a:t>
            </a:r>
            <a:endParaRPr lang="en-US" sz="6400" dirty="0">
              <a:effectLst/>
              <a:latin typeface="Arial" panose="020B0604020202020204" pitchFamily="34" charset="0"/>
              <a:ea typeface="Times New Roman" panose="02020603050405020304" pitchFamily="18" charset="0"/>
            </a:endParaRPr>
          </a:p>
          <a:p>
            <a:pPr marL="0" indent="0">
              <a:lnSpc>
                <a:spcPct val="90000"/>
              </a:lnSpc>
              <a:spcBef>
                <a:spcPts val="0"/>
              </a:spcBef>
              <a:buNone/>
            </a:pPr>
            <a:endParaRPr lang="en-US" sz="4900" dirty="0">
              <a:effectLst/>
              <a:latin typeface="Arial" panose="020B0604020202020204" pitchFamily="34" charset="0"/>
              <a:ea typeface="Times New Roman" panose="02020603050405020304" pitchFamily="18" charset="0"/>
            </a:endParaRPr>
          </a:p>
          <a:p>
            <a:pPr marL="0" indent="0">
              <a:lnSpc>
                <a:spcPct val="90000"/>
              </a:lnSpc>
              <a:spcBef>
                <a:spcPts val="0"/>
              </a:spcBef>
              <a:buNone/>
            </a:pPr>
            <a:r>
              <a:rPr lang="en-US" sz="6400" dirty="0">
                <a:latin typeface="Arial" panose="020B0604020202020204" pitchFamily="34" charset="0"/>
                <a:ea typeface="Times New Roman" panose="02020603050405020304" pitchFamily="18" charset="0"/>
                <a:hlinkClick r:id="rId4" action="ppaction://hlinkfile"/>
              </a:rPr>
              <a:t>WSRC 2023 Budget.xls</a:t>
            </a:r>
            <a:endParaRPr lang="en-US" sz="6400" dirty="0">
              <a:latin typeface="Arial" panose="020B0604020202020204" pitchFamily="34" charset="0"/>
              <a:ea typeface="Times New Roman" panose="02020603050405020304" pitchFamily="18" charset="0"/>
            </a:endParaRPr>
          </a:p>
          <a:p>
            <a:pPr marL="0" indent="0">
              <a:lnSpc>
                <a:spcPct val="90000"/>
              </a:lnSpc>
              <a:spcBef>
                <a:spcPts val="0"/>
              </a:spcBef>
              <a:buNone/>
            </a:pPr>
            <a:endParaRPr lang="en-US" sz="6400" dirty="0">
              <a:latin typeface="Arial" panose="020B0604020202020204" pitchFamily="34" charset="0"/>
              <a:ea typeface="Times New Roman" panose="02020603050405020304" pitchFamily="18" charset="0"/>
            </a:endParaRPr>
          </a:p>
          <a:p>
            <a:pPr marL="0" indent="0">
              <a:lnSpc>
                <a:spcPct val="90000"/>
              </a:lnSpc>
              <a:spcBef>
                <a:spcPts val="0"/>
              </a:spcBef>
              <a:buNone/>
            </a:pPr>
            <a:r>
              <a:rPr lang="en-US" sz="6400" dirty="0">
                <a:latin typeface="Arial" panose="020B0604020202020204" pitchFamily="34" charset="0"/>
                <a:ea typeface="Times New Roman" panose="02020603050405020304" pitchFamily="18" charset="0"/>
                <a:hlinkClick r:id="rId5" action="ppaction://hlinkfile"/>
              </a:rPr>
              <a:t>WSRC Quarterly Report 2023.xls</a:t>
            </a:r>
            <a:endParaRPr lang="en-US" sz="6400" dirty="0">
              <a:latin typeface="Arial" panose="020B0604020202020204" pitchFamily="34" charset="0"/>
              <a:ea typeface="Times New Roman" panose="02020603050405020304" pitchFamily="18" charset="0"/>
            </a:endParaRPr>
          </a:p>
          <a:p>
            <a:pPr marL="0" indent="0">
              <a:lnSpc>
                <a:spcPct val="90000"/>
              </a:lnSpc>
              <a:spcBef>
                <a:spcPts val="0"/>
              </a:spcBef>
              <a:buNone/>
            </a:pPr>
            <a:endParaRPr lang="en-US" sz="22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789785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EB55-1E1C-497F-BF0C-F07E58A30012}"/>
              </a:ext>
            </a:extLst>
          </p:cNvPr>
          <p:cNvSpPr>
            <a:spLocks noGrp="1"/>
          </p:cNvSpPr>
          <p:nvPr>
            <p:ph type="title"/>
          </p:nvPr>
        </p:nvSpPr>
        <p:spPr>
          <a:xfrm>
            <a:off x="209026" y="243281"/>
            <a:ext cx="5945697" cy="1717646"/>
          </a:xfrm>
        </p:spPr>
        <p:txBody>
          <a:bodyPr>
            <a:normAutofit fontScale="90000"/>
          </a:bodyPr>
          <a:lstStyle/>
          <a:p>
            <a:r>
              <a:rPr lang="en-US" b="1" dirty="0"/>
              <a:t>Legislative-  </a:t>
            </a:r>
            <a:br>
              <a:rPr lang="en-US" b="1" dirty="0"/>
            </a:br>
            <a:r>
              <a:rPr lang="en-US" b="1" dirty="0"/>
              <a:t>Dave Allain, Sarah Bazelak and Kris Ostrander</a:t>
            </a:r>
          </a:p>
        </p:txBody>
      </p:sp>
      <p:pic>
        <p:nvPicPr>
          <p:cNvPr id="4" name="Content Placeholder 3">
            <a:extLst>
              <a:ext uri="{FF2B5EF4-FFF2-40B4-BE49-F238E27FC236}">
                <a16:creationId xmlns:a16="http://schemas.microsoft.com/office/drawing/2014/main" id="{3AAA39D9-E6F0-4723-BD83-C1AD061DBA59}"/>
              </a:ext>
            </a:extLst>
          </p:cNvPr>
          <p:cNvPicPr>
            <a:picLocks noGrp="1" noChangeAspect="1"/>
          </p:cNvPicPr>
          <p:nvPr>
            <p:ph idx="1"/>
          </p:nvPr>
        </p:nvPicPr>
        <p:blipFill>
          <a:blip r:embed="rId3"/>
          <a:stretch>
            <a:fillRect/>
          </a:stretch>
        </p:blipFill>
        <p:spPr>
          <a:xfrm>
            <a:off x="9844299" y="347573"/>
            <a:ext cx="1763967" cy="1373756"/>
          </a:xfrm>
          <a:prstGeom prst="rect">
            <a:avLst/>
          </a:prstGeom>
        </p:spPr>
      </p:pic>
      <p:pic>
        <p:nvPicPr>
          <p:cNvPr id="5" name="Picture 4">
            <a:extLst>
              <a:ext uri="{FF2B5EF4-FFF2-40B4-BE49-F238E27FC236}">
                <a16:creationId xmlns:a16="http://schemas.microsoft.com/office/drawing/2014/main" id="{AC020493-D173-4CDD-A1FC-963DF5D20856}"/>
              </a:ext>
            </a:extLst>
          </p:cNvPr>
          <p:cNvPicPr>
            <a:picLocks noChangeAspect="1"/>
          </p:cNvPicPr>
          <p:nvPr/>
        </p:nvPicPr>
        <p:blipFill>
          <a:blip r:embed="rId4"/>
          <a:stretch>
            <a:fillRect/>
          </a:stretch>
        </p:blipFill>
        <p:spPr>
          <a:xfrm>
            <a:off x="5662569" y="347574"/>
            <a:ext cx="1619075" cy="1375070"/>
          </a:xfrm>
          <a:prstGeom prst="rect">
            <a:avLst/>
          </a:prstGeom>
        </p:spPr>
      </p:pic>
      <p:sp>
        <p:nvSpPr>
          <p:cNvPr id="7" name="TextBox 6">
            <a:extLst>
              <a:ext uri="{FF2B5EF4-FFF2-40B4-BE49-F238E27FC236}">
                <a16:creationId xmlns:a16="http://schemas.microsoft.com/office/drawing/2014/main" id="{64254E8B-A134-46DD-8922-D251B1283617}"/>
              </a:ext>
            </a:extLst>
          </p:cNvPr>
          <p:cNvSpPr txBox="1"/>
          <p:nvPr/>
        </p:nvSpPr>
        <p:spPr>
          <a:xfrm>
            <a:off x="790662" y="2266236"/>
            <a:ext cx="10383473" cy="3785652"/>
          </a:xfrm>
          <a:prstGeom prst="rect">
            <a:avLst/>
          </a:prstGeom>
          <a:noFill/>
        </p:spPr>
        <p:txBody>
          <a:bodyPr wrap="square">
            <a:spAutoFit/>
          </a:bodyPr>
          <a:lstStyle/>
          <a:p>
            <a:r>
              <a:rPr lang="en-US" sz="2400" dirty="0"/>
              <a:t>Assembly Bill 143 and Senate Bill 160</a:t>
            </a:r>
          </a:p>
          <a:p>
            <a:pPr marL="914400" lvl="1" indent="-457200">
              <a:buFont typeface="Arial" panose="020B0604020202020204" pitchFamily="34" charset="0"/>
              <a:buChar char="•"/>
            </a:pPr>
            <a:r>
              <a:rPr lang="en-US" sz="2400" dirty="0"/>
              <a:t>Request removal of Rules and Statues Exam for Respiratory Care Practitioner licensing. </a:t>
            </a:r>
          </a:p>
          <a:p>
            <a:pPr marL="914400" lvl="1" indent="-457200">
              <a:buFont typeface="Arial" panose="020B0604020202020204" pitchFamily="34" charset="0"/>
              <a:buChar char="•"/>
            </a:pPr>
            <a:r>
              <a:rPr lang="en-US" sz="2400" dirty="0"/>
              <a:t>Includes OT, OTA, RPH, APN and LPC licenses.</a:t>
            </a:r>
          </a:p>
          <a:p>
            <a:pPr marL="914400" lvl="1" indent="-457200">
              <a:buFont typeface="Arial" panose="020B0604020202020204" pitchFamily="34" charset="0"/>
              <a:buChar char="•"/>
            </a:pPr>
            <a:r>
              <a:rPr lang="en-US" sz="2400" dirty="0"/>
              <a:t>AB143 heard before Assembly Committee on Licensing Reform</a:t>
            </a:r>
          </a:p>
          <a:p>
            <a:pPr marL="914400" lvl="1" indent="-457200">
              <a:buFont typeface="Arial" panose="020B0604020202020204" pitchFamily="34" charset="0"/>
              <a:buChar char="•"/>
            </a:pPr>
            <a:r>
              <a:rPr lang="en-US" sz="2400" dirty="0"/>
              <a:t>Pulled SB160 from Senate Committee on Licensing, Constitution and Federalism.  Strategic Stall because Senate Finance Committee only granted 17.75 new positions to DSPS.  Thirteen were temporary.  Leg review committee outcome bills were voted down at the May Licensing, Constitution and Federalism Committee.  </a:t>
            </a:r>
          </a:p>
        </p:txBody>
      </p:sp>
      <p:pic>
        <p:nvPicPr>
          <p:cNvPr id="3" name="Picture 2"/>
          <p:cNvPicPr>
            <a:picLocks noChangeAspect="1"/>
          </p:cNvPicPr>
          <p:nvPr/>
        </p:nvPicPr>
        <p:blipFill rotWithShape="1">
          <a:blip r:embed="rId5"/>
          <a:srcRect r="1577"/>
          <a:stretch/>
        </p:blipFill>
        <p:spPr>
          <a:xfrm>
            <a:off x="8028555" y="347573"/>
            <a:ext cx="1068832" cy="1373756"/>
          </a:xfrm>
          <a:prstGeom prst="rect">
            <a:avLst/>
          </a:prstGeom>
        </p:spPr>
      </p:pic>
    </p:spTree>
    <p:extLst>
      <p:ext uri="{BB962C8B-B14F-4D97-AF65-F5344CB8AC3E}">
        <p14:creationId xmlns:p14="http://schemas.microsoft.com/office/powerpoint/2010/main" val="2413504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AA6B-6003-4A37-82E7-5010B431EF7D}"/>
              </a:ext>
            </a:extLst>
          </p:cNvPr>
          <p:cNvSpPr>
            <a:spLocks noGrp="1"/>
          </p:cNvSpPr>
          <p:nvPr>
            <p:ph type="title"/>
          </p:nvPr>
        </p:nvSpPr>
        <p:spPr>
          <a:xfrm>
            <a:off x="838200" y="453007"/>
            <a:ext cx="10515600" cy="929280"/>
          </a:xfrm>
        </p:spPr>
        <p:txBody>
          <a:bodyPr>
            <a:normAutofit fontScale="90000"/>
          </a:bodyPr>
          <a:lstStyle/>
          <a:p>
            <a:r>
              <a:rPr lang="en-US" b="1" dirty="0"/>
              <a:t>Legislative – Dave Allain, Sarah Bazelak and Kris Ostrander</a:t>
            </a:r>
            <a:br>
              <a:rPr lang="en-US" b="1" dirty="0"/>
            </a:br>
            <a:endParaRPr lang="en-US" b="1" dirty="0"/>
          </a:p>
        </p:txBody>
      </p:sp>
      <p:sp>
        <p:nvSpPr>
          <p:cNvPr id="3" name="Content Placeholder 2">
            <a:extLst>
              <a:ext uri="{FF2B5EF4-FFF2-40B4-BE49-F238E27FC236}">
                <a16:creationId xmlns:a16="http://schemas.microsoft.com/office/drawing/2014/main" id="{1F8144CF-5E13-4B91-B0E1-5456A871A6A5}"/>
              </a:ext>
            </a:extLst>
          </p:cNvPr>
          <p:cNvSpPr>
            <a:spLocks noGrp="1"/>
          </p:cNvSpPr>
          <p:nvPr>
            <p:ph idx="1"/>
          </p:nvPr>
        </p:nvSpPr>
        <p:spPr>
          <a:xfrm>
            <a:off x="838200" y="1241571"/>
            <a:ext cx="10663106" cy="5530704"/>
          </a:xfrm>
        </p:spPr>
        <p:txBody>
          <a:bodyPr>
            <a:normAutofit lnSpcReduction="10000"/>
          </a:bodyPr>
          <a:lstStyle/>
          <a:p>
            <a:pPr marL="0" indent="0">
              <a:buNone/>
            </a:pPr>
            <a:r>
              <a:rPr lang="en-US" u="sng" dirty="0"/>
              <a:t>Next Steps</a:t>
            </a:r>
          </a:p>
          <a:p>
            <a:r>
              <a:rPr lang="en-US" dirty="0"/>
              <a:t>Meeting with Dan Hereth, DSPS 7/11/23</a:t>
            </a:r>
          </a:p>
          <a:p>
            <a:pPr lvl="1"/>
            <a:r>
              <a:rPr lang="en-US" dirty="0"/>
              <a:t>Focus on common ground for removal of rules and statutes exam.</a:t>
            </a:r>
          </a:p>
          <a:p>
            <a:pPr lvl="1"/>
            <a:r>
              <a:rPr lang="en-US" dirty="0"/>
              <a:t>Enforce that removal of the exam does not lower the standard for licensing in WI.</a:t>
            </a:r>
          </a:p>
          <a:p>
            <a:pPr lvl="1"/>
            <a:r>
              <a:rPr lang="en-US" dirty="0"/>
              <a:t>Schools and employers enforce competency.</a:t>
            </a:r>
          </a:p>
          <a:p>
            <a:pPr lvl="1"/>
            <a:r>
              <a:rPr lang="en-US" dirty="0"/>
              <a:t>Several other health care professions do not have to take the exam-equal standards in WI</a:t>
            </a:r>
          </a:p>
          <a:p>
            <a:r>
              <a:rPr lang="en-US" dirty="0"/>
              <a:t>Meet with Governor Evers</a:t>
            </a:r>
          </a:p>
          <a:p>
            <a:pPr lvl="1"/>
            <a:r>
              <a:rPr lang="en-US" dirty="0"/>
              <a:t>Focus on common ground for removal of rules and statutes exam.</a:t>
            </a:r>
          </a:p>
          <a:p>
            <a:pPr lvl="1"/>
            <a:r>
              <a:rPr lang="en-US" dirty="0"/>
              <a:t>Enforce that removal of the exam does not lower the standard for licensing in WI.</a:t>
            </a:r>
          </a:p>
          <a:p>
            <a:pPr lvl="1"/>
            <a:r>
              <a:rPr lang="en-US" dirty="0"/>
              <a:t>Schools and employers enforce competency.</a:t>
            </a:r>
          </a:p>
          <a:p>
            <a:pPr lvl="1"/>
            <a:r>
              <a:rPr lang="en-US" dirty="0"/>
              <a:t>Several other health care professions do not have to take the exam-equal standards in WI</a:t>
            </a:r>
          </a:p>
          <a:p>
            <a:pPr lvl="1"/>
            <a:endParaRPr lang="en-US" dirty="0"/>
          </a:p>
          <a:p>
            <a:pPr lvl="1"/>
            <a:endParaRPr lang="en-US" dirty="0"/>
          </a:p>
        </p:txBody>
      </p:sp>
    </p:spTree>
    <p:extLst>
      <p:ext uri="{BB962C8B-B14F-4D97-AF65-F5344CB8AC3E}">
        <p14:creationId xmlns:p14="http://schemas.microsoft.com/office/powerpoint/2010/main" val="1534110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9349B-2DDF-45C2-B70D-8D51F44A2387}"/>
              </a:ext>
            </a:extLst>
          </p:cNvPr>
          <p:cNvSpPr>
            <a:spLocks noGrp="1"/>
          </p:cNvSpPr>
          <p:nvPr>
            <p:ph type="title"/>
          </p:nvPr>
        </p:nvSpPr>
        <p:spPr/>
        <p:txBody>
          <a:bodyPr/>
          <a:lstStyle/>
          <a:p>
            <a:r>
              <a:rPr lang="en-US" b="1" dirty="0"/>
              <a:t>Legislative-Dave Allain, Sarah Bazelak and Kris Ostrander</a:t>
            </a:r>
          </a:p>
        </p:txBody>
      </p:sp>
      <p:sp>
        <p:nvSpPr>
          <p:cNvPr id="3" name="Content Placeholder 2">
            <a:extLst>
              <a:ext uri="{FF2B5EF4-FFF2-40B4-BE49-F238E27FC236}">
                <a16:creationId xmlns:a16="http://schemas.microsoft.com/office/drawing/2014/main" id="{69D9A1F4-5D7D-49BF-97E7-7059D51DB848}"/>
              </a:ext>
            </a:extLst>
          </p:cNvPr>
          <p:cNvSpPr>
            <a:spLocks noGrp="1"/>
          </p:cNvSpPr>
          <p:nvPr>
            <p:ph idx="1"/>
          </p:nvPr>
        </p:nvSpPr>
        <p:spPr/>
        <p:txBody>
          <a:bodyPr>
            <a:normAutofit/>
          </a:bodyPr>
          <a:lstStyle/>
          <a:p>
            <a:pPr marL="0" indent="0">
              <a:buNone/>
            </a:pPr>
            <a:r>
              <a:rPr lang="en-US" dirty="0"/>
              <a:t>PACT Days-Washington D.C.</a:t>
            </a:r>
          </a:p>
          <a:p>
            <a:r>
              <a:rPr lang="en-US" dirty="0"/>
              <a:t>September 25-26, 2023</a:t>
            </a:r>
          </a:p>
          <a:p>
            <a:r>
              <a:rPr lang="en-US" dirty="0"/>
              <a:t>Hilton Hotel </a:t>
            </a:r>
          </a:p>
          <a:p>
            <a:r>
              <a:rPr lang="en-US" dirty="0"/>
              <a:t>Sarah B and Dustin G (tentative) representing WSRC.</a:t>
            </a:r>
          </a:p>
        </p:txBody>
      </p:sp>
    </p:spTree>
    <p:extLst>
      <p:ext uri="{BB962C8B-B14F-4D97-AF65-F5344CB8AC3E}">
        <p14:creationId xmlns:p14="http://schemas.microsoft.com/office/powerpoint/2010/main" val="1448798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CBA8A-35F3-427A-95BF-302DB308347D}"/>
              </a:ext>
            </a:extLst>
          </p:cNvPr>
          <p:cNvSpPr>
            <a:spLocks noGrp="1"/>
          </p:cNvSpPr>
          <p:nvPr>
            <p:ph type="title"/>
          </p:nvPr>
        </p:nvSpPr>
        <p:spPr>
          <a:xfrm>
            <a:off x="0" y="7911"/>
            <a:ext cx="10515600" cy="1325563"/>
          </a:xfrm>
        </p:spPr>
        <p:txBody>
          <a:bodyPr/>
          <a:lstStyle/>
          <a:p>
            <a:r>
              <a:rPr lang="en-US" dirty="0"/>
              <a:t>Delegate-  Laura Packard</a:t>
            </a:r>
            <a:br>
              <a:rPr lang="en-US" dirty="0"/>
            </a:br>
            <a:r>
              <a:rPr lang="en-US" dirty="0"/>
              <a:t>Delegate Elect- Dustin Goodman </a:t>
            </a:r>
          </a:p>
        </p:txBody>
      </p:sp>
      <p:pic>
        <p:nvPicPr>
          <p:cNvPr id="5" name="Picture 4">
            <a:extLst>
              <a:ext uri="{FF2B5EF4-FFF2-40B4-BE49-F238E27FC236}">
                <a16:creationId xmlns:a16="http://schemas.microsoft.com/office/drawing/2014/main" id="{8515E536-27A6-40E4-B90E-95B8F53011F2}"/>
              </a:ext>
            </a:extLst>
          </p:cNvPr>
          <p:cNvPicPr>
            <a:picLocks noChangeAspect="1"/>
          </p:cNvPicPr>
          <p:nvPr/>
        </p:nvPicPr>
        <p:blipFill>
          <a:blip r:embed="rId3"/>
          <a:stretch>
            <a:fillRect/>
          </a:stretch>
        </p:blipFill>
        <p:spPr>
          <a:xfrm>
            <a:off x="7978141" y="0"/>
            <a:ext cx="2070170" cy="2338370"/>
          </a:xfrm>
          <a:prstGeom prst="rect">
            <a:avLst/>
          </a:prstGeom>
        </p:spPr>
      </p:pic>
      <p:pic>
        <p:nvPicPr>
          <p:cNvPr id="8" name="Picture 7">
            <a:extLst>
              <a:ext uri="{FF2B5EF4-FFF2-40B4-BE49-F238E27FC236}">
                <a16:creationId xmlns:a16="http://schemas.microsoft.com/office/drawing/2014/main" id="{A68FE515-51CB-7E8E-0CC3-CA804A05F3D0}"/>
              </a:ext>
            </a:extLst>
          </p:cNvPr>
          <p:cNvPicPr>
            <a:picLocks noChangeAspect="1"/>
          </p:cNvPicPr>
          <p:nvPr/>
        </p:nvPicPr>
        <p:blipFill rotWithShape="1">
          <a:blip r:embed="rId4"/>
          <a:srcRect l="4917" t="35719" r="27333" b="4049"/>
          <a:stretch/>
        </p:blipFill>
        <p:spPr>
          <a:xfrm>
            <a:off x="10226040" y="7911"/>
            <a:ext cx="1965960" cy="2330459"/>
          </a:xfrm>
          <a:prstGeom prst="rect">
            <a:avLst/>
          </a:prstGeom>
        </p:spPr>
      </p:pic>
      <p:graphicFrame>
        <p:nvGraphicFramePr>
          <p:cNvPr id="3" name="Table 2">
            <a:extLst>
              <a:ext uri="{FF2B5EF4-FFF2-40B4-BE49-F238E27FC236}">
                <a16:creationId xmlns:a16="http://schemas.microsoft.com/office/drawing/2014/main" id="{B1087EBC-6089-94DD-0888-C71C00FFBED8}"/>
              </a:ext>
            </a:extLst>
          </p:cNvPr>
          <p:cNvGraphicFramePr>
            <a:graphicFrameLocks noGrp="1"/>
          </p:cNvGraphicFramePr>
          <p:nvPr>
            <p:extLst>
              <p:ext uri="{D42A27DB-BD31-4B8C-83A1-F6EECF244321}">
                <p14:modId xmlns:p14="http://schemas.microsoft.com/office/powerpoint/2010/main" val="405269509"/>
              </p:ext>
            </p:extLst>
          </p:nvPr>
        </p:nvGraphicFramePr>
        <p:xfrm>
          <a:off x="953587" y="2808514"/>
          <a:ext cx="7394347" cy="2785462"/>
        </p:xfrm>
        <a:graphic>
          <a:graphicData uri="http://schemas.openxmlformats.org/drawingml/2006/table">
            <a:tbl>
              <a:tblPr>
                <a:tableStyleId>{5C22544A-7EE6-4342-B048-85BDC9FD1C3A}</a:tableStyleId>
              </a:tblPr>
              <a:tblGrid>
                <a:gridCol w="7394347">
                  <a:extLst>
                    <a:ext uri="{9D8B030D-6E8A-4147-A177-3AD203B41FA5}">
                      <a16:colId xmlns:a16="http://schemas.microsoft.com/office/drawing/2014/main" val="1120161973"/>
                    </a:ext>
                  </a:extLst>
                </a:gridCol>
              </a:tblGrid>
              <a:tr h="1244222">
                <a:tc>
                  <a:txBody>
                    <a:bodyPr/>
                    <a:lstStyle/>
                    <a:p>
                      <a:pPr marL="0" marR="0" lvl="0" indent="0">
                        <a:spcBef>
                          <a:spcPts val="0"/>
                        </a:spcBef>
                        <a:spcAft>
                          <a:spcPts val="0"/>
                        </a:spcAft>
                        <a:buFont typeface="+mj-lt"/>
                        <a:buNone/>
                      </a:pPr>
                      <a:r>
                        <a:rPr lang="en-US" sz="2400" dirty="0">
                          <a:effectLst/>
                        </a:rPr>
                        <a:t>WSRC Bylaws are due for review by Feb 2024 (submit by Jan).  Review at Fall Retreat.</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63475132"/>
                  </a:ext>
                </a:extLst>
              </a:tr>
              <a:tr h="998683">
                <a:tc>
                  <a:txBody>
                    <a:bodyPr/>
                    <a:lstStyle/>
                    <a:p>
                      <a:pPr marL="0" marR="0" lvl="0" indent="0">
                        <a:spcBef>
                          <a:spcPts val="0"/>
                        </a:spcBef>
                        <a:spcAft>
                          <a:spcPts val="0"/>
                        </a:spcAft>
                        <a:buFont typeface="+mj-lt"/>
                        <a:buNone/>
                      </a:pPr>
                      <a:r>
                        <a:rPr lang="en-US" sz="2400" dirty="0">
                          <a:effectLst/>
                        </a:rPr>
                        <a:t>HOD Summer Meeting Coming Up – 7/18 &amp; 7/19 in Fort Lauderdale</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48072828"/>
                  </a:ext>
                </a:extLst>
              </a:tr>
              <a:tr h="542557">
                <a:tc>
                  <a:txBody>
                    <a:bodyPr/>
                    <a:lstStyle/>
                    <a:p>
                      <a:pPr marL="0" marR="0" lvl="0" indent="0">
                        <a:spcBef>
                          <a:spcPts val="0"/>
                        </a:spcBef>
                        <a:spcAft>
                          <a:spcPts val="0"/>
                        </a:spcAft>
                        <a:buFont typeface="+mj-lt"/>
                        <a:buNone/>
                      </a:pPr>
                      <a:r>
                        <a:rPr lang="en-US" sz="2400" dirty="0">
                          <a:effectLst/>
                        </a:rPr>
                        <a:t>3 Resolutions needing votes for July HOD Meeting</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13354249"/>
                  </a:ext>
                </a:extLst>
              </a:tr>
            </a:tbl>
          </a:graphicData>
        </a:graphic>
      </p:graphicFrame>
      <p:sp>
        <p:nvSpPr>
          <p:cNvPr id="6" name="TextBox 5">
            <a:extLst>
              <a:ext uri="{FF2B5EF4-FFF2-40B4-BE49-F238E27FC236}">
                <a16:creationId xmlns:a16="http://schemas.microsoft.com/office/drawing/2014/main" id="{9E02941E-3865-F0EF-485C-6607E3F3A213}"/>
              </a:ext>
            </a:extLst>
          </p:cNvPr>
          <p:cNvSpPr txBox="1"/>
          <p:nvPr/>
        </p:nvSpPr>
        <p:spPr>
          <a:xfrm>
            <a:off x="9170069" y="2635635"/>
            <a:ext cx="1756483" cy="4247317"/>
          </a:xfrm>
          <a:prstGeom prst="rect">
            <a:avLst/>
          </a:prstGeom>
          <a:noFill/>
        </p:spPr>
        <p:txBody>
          <a:bodyPr wrap="square" rtlCol="0">
            <a:spAutoFit/>
          </a:bodyPr>
          <a:lstStyle/>
          <a:p>
            <a:r>
              <a:rPr lang="en-US" dirty="0">
                <a:hlinkClick r:id="rId5" action="ppaction://hlinkfile"/>
              </a:rPr>
              <a:t>2023-resolutions-Burk.pdf</a:t>
            </a:r>
            <a:endParaRPr lang="en-US" dirty="0"/>
          </a:p>
          <a:p>
            <a:endParaRPr lang="en-US" dirty="0"/>
          </a:p>
          <a:p>
            <a:r>
              <a:rPr lang="en-US" dirty="0">
                <a:hlinkClick r:id="rId6" action="ppaction://hlinkfile"/>
              </a:rPr>
              <a:t>2023-resolutions-Hodge.pdf</a:t>
            </a:r>
            <a:endParaRPr lang="en-US" dirty="0"/>
          </a:p>
          <a:p>
            <a:endParaRPr lang="en-US" dirty="0"/>
          </a:p>
          <a:p>
            <a:r>
              <a:rPr lang="en-US" dirty="0">
                <a:hlinkClick r:id="rId7" action="ppaction://hlinkfile"/>
              </a:rPr>
              <a:t>July 2023 Resolution - Varcelotti.pdf</a:t>
            </a:r>
            <a:endParaRPr lang="en-US" dirty="0"/>
          </a:p>
          <a:p>
            <a:endParaRPr lang="en-US" dirty="0"/>
          </a:p>
          <a:p>
            <a:r>
              <a:rPr lang="en-US" dirty="0">
                <a:hlinkClick r:id="rId8" action="ppaction://hlinkfile"/>
              </a:rPr>
              <a:t>Delegates Report June 2023.docx</a:t>
            </a:r>
            <a:endParaRPr lang="en-US" dirty="0"/>
          </a:p>
        </p:txBody>
      </p:sp>
    </p:spTree>
    <p:extLst>
      <p:ext uri="{BB962C8B-B14F-4D97-AF65-F5344CB8AC3E}">
        <p14:creationId xmlns:p14="http://schemas.microsoft.com/office/powerpoint/2010/main" val="1159766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9432-95B0-4A35-A9BA-BC18172898E0}"/>
              </a:ext>
            </a:extLst>
          </p:cNvPr>
          <p:cNvSpPr>
            <a:spLocks noGrp="1"/>
          </p:cNvSpPr>
          <p:nvPr>
            <p:ph type="title"/>
          </p:nvPr>
        </p:nvSpPr>
        <p:spPr/>
        <p:txBody>
          <a:bodyPr/>
          <a:lstStyle/>
          <a:p>
            <a:r>
              <a:rPr lang="en-US" dirty="0"/>
              <a:t>Facilities- Laura Packard</a:t>
            </a:r>
          </a:p>
        </p:txBody>
      </p:sp>
      <p:sp>
        <p:nvSpPr>
          <p:cNvPr id="3" name="Content Placeholder 2">
            <a:extLst>
              <a:ext uri="{FF2B5EF4-FFF2-40B4-BE49-F238E27FC236}">
                <a16:creationId xmlns:a16="http://schemas.microsoft.com/office/drawing/2014/main" id="{B9569811-0B00-4F01-BD8C-A7A3A8D14E50}"/>
              </a:ext>
            </a:extLst>
          </p:cNvPr>
          <p:cNvSpPr>
            <a:spLocks noGrp="1"/>
          </p:cNvSpPr>
          <p:nvPr>
            <p:ph idx="1"/>
          </p:nvPr>
        </p:nvSpPr>
        <p:spPr>
          <a:xfrm>
            <a:off x="497006" y="2141537"/>
            <a:ext cx="10515600" cy="4351338"/>
          </a:xfrm>
        </p:spPr>
        <p:txBody>
          <a:bodyPr/>
          <a:lstStyle/>
          <a:p>
            <a:endParaRPr lang="en-US" dirty="0"/>
          </a:p>
          <a:p>
            <a:endParaRPr lang="en-US" dirty="0"/>
          </a:p>
          <a:p>
            <a:endParaRPr lang="en-US" dirty="0"/>
          </a:p>
        </p:txBody>
      </p:sp>
      <p:pic>
        <p:nvPicPr>
          <p:cNvPr id="4" name="Picture 3">
            <a:extLst>
              <a:ext uri="{FF2B5EF4-FFF2-40B4-BE49-F238E27FC236}">
                <a16:creationId xmlns:a16="http://schemas.microsoft.com/office/drawing/2014/main" id="{8A3718B1-9EDC-1BFD-C923-12D1594F9514}"/>
              </a:ext>
            </a:extLst>
          </p:cNvPr>
          <p:cNvPicPr>
            <a:picLocks noChangeAspect="1"/>
          </p:cNvPicPr>
          <p:nvPr/>
        </p:nvPicPr>
        <p:blipFill>
          <a:blip r:embed="rId3"/>
          <a:stretch>
            <a:fillRect/>
          </a:stretch>
        </p:blipFill>
        <p:spPr>
          <a:xfrm>
            <a:off x="9590297" y="215000"/>
            <a:ext cx="1995515" cy="2257901"/>
          </a:xfrm>
          <a:prstGeom prst="rect">
            <a:avLst/>
          </a:prstGeom>
        </p:spPr>
      </p:pic>
      <p:graphicFrame>
        <p:nvGraphicFramePr>
          <p:cNvPr id="6" name="Table 5">
            <a:extLst>
              <a:ext uri="{FF2B5EF4-FFF2-40B4-BE49-F238E27FC236}">
                <a16:creationId xmlns:a16="http://schemas.microsoft.com/office/drawing/2014/main" id="{F212BF05-7D6F-ED78-7F58-472F2DB4BA40}"/>
              </a:ext>
            </a:extLst>
          </p:cNvPr>
          <p:cNvGraphicFramePr>
            <a:graphicFrameLocks noGrp="1"/>
          </p:cNvGraphicFramePr>
          <p:nvPr>
            <p:extLst>
              <p:ext uri="{D42A27DB-BD31-4B8C-83A1-F6EECF244321}">
                <p14:modId xmlns:p14="http://schemas.microsoft.com/office/powerpoint/2010/main" val="4280819542"/>
              </p:ext>
            </p:extLst>
          </p:nvPr>
        </p:nvGraphicFramePr>
        <p:xfrm>
          <a:off x="985863" y="2031159"/>
          <a:ext cx="8201168" cy="3724181"/>
        </p:xfrm>
        <a:graphic>
          <a:graphicData uri="http://schemas.openxmlformats.org/drawingml/2006/table">
            <a:tbl>
              <a:tblPr>
                <a:tableStyleId>{5C22544A-7EE6-4342-B048-85BDC9FD1C3A}</a:tableStyleId>
              </a:tblPr>
              <a:tblGrid>
                <a:gridCol w="8201168">
                  <a:extLst>
                    <a:ext uri="{9D8B030D-6E8A-4147-A177-3AD203B41FA5}">
                      <a16:colId xmlns:a16="http://schemas.microsoft.com/office/drawing/2014/main" val="3421445082"/>
                    </a:ext>
                  </a:extLst>
                </a:gridCol>
              </a:tblGrid>
              <a:tr h="620698">
                <a:tc>
                  <a:txBody>
                    <a:bodyPr/>
                    <a:lstStyle/>
                    <a:p>
                      <a:pPr marL="0" marR="0" lvl="0" indent="0">
                        <a:spcBef>
                          <a:spcPts val="0"/>
                        </a:spcBef>
                        <a:spcAft>
                          <a:spcPts val="0"/>
                        </a:spcAft>
                        <a:buFont typeface="+mj-lt"/>
                        <a:buNone/>
                      </a:pPr>
                      <a:r>
                        <a:rPr lang="en-US" sz="2000" dirty="0">
                          <a:effectLst/>
                        </a:rPr>
                        <a:t>Fall Retreat Location: La Crosse </a:t>
                      </a:r>
                      <a:endParaRPr lang="en-US"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64880315"/>
                  </a:ext>
                </a:extLst>
              </a:tr>
              <a:tr h="3103483">
                <a:tc>
                  <a:txBody>
                    <a:bodyPr/>
                    <a:lstStyle/>
                    <a:p>
                      <a:pPr marL="0" marR="0" lvl="0" indent="0">
                        <a:spcBef>
                          <a:spcPts val="0"/>
                        </a:spcBef>
                        <a:spcAft>
                          <a:spcPts val="0"/>
                        </a:spcAft>
                        <a:buFont typeface="+mj-lt"/>
                        <a:buNone/>
                      </a:pPr>
                      <a:r>
                        <a:rPr lang="en-US" sz="2000" dirty="0">
                          <a:effectLst/>
                        </a:rPr>
                        <a:t>Dates: Monday October 2 – Tuesday October 3</a:t>
                      </a:r>
                      <a:endParaRPr lang="en-US" sz="2400" dirty="0">
                        <a:effectLst/>
                      </a:endParaRPr>
                    </a:p>
                    <a:p>
                      <a:pPr marL="0" marR="0">
                        <a:spcBef>
                          <a:spcPts val="0"/>
                        </a:spcBef>
                        <a:spcAft>
                          <a:spcPts val="0"/>
                        </a:spcAft>
                      </a:pPr>
                      <a:r>
                        <a:rPr lang="en-US" sz="2000" dirty="0">
                          <a:effectLst/>
                        </a:rPr>
                        <a:t>Monday – Half workday with Dinner and Team Building Event to follow. </a:t>
                      </a:r>
                      <a:endParaRPr lang="en-US" sz="2400" dirty="0">
                        <a:effectLst/>
                      </a:endParaRPr>
                    </a:p>
                    <a:p>
                      <a:pPr marL="0" marR="0">
                        <a:spcBef>
                          <a:spcPts val="0"/>
                        </a:spcBef>
                        <a:spcAft>
                          <a:spcPts val="0"/>
                        </a:spcAft>
                      </a:pPr>
                      <a:r>
                        <a:rPr lang="en-US" sz="2000" dirty="0">
                          <a:effectLst/>
                        </a:rPr>
                        <a:t>Tuesday – Full workday with Breakfast and Lunch at meeting.  Potential Casual Dinner?  District Event?  Meet the Board Social?</a:t>
                      </a:r>
                      <a:endParaRPr lang="en-US" sz="2400" dirty="0">
                        <a:effectLst/>
                      </a:endParaRPr>
                    </a:p>
                    <a:p>
                      <a:pPr marL="0" marR="0">
                        <a:spcBef>
                          <a:spcPts val="0"/>
                        </a:spcBef>
                        <a:spcAft>
                          <a:spcPts val="0"/>
                        </a:spcAft>
                      </a:pPr>
                      <a:r>
                        <a:rPr lang="en-US" sz="2000" dirty="0">
                          <a:effectLst/>
                        </a:rPr>
                        <a:t>Wednesday - Safe Travels</a:t>
                      </a:r>
                      <a:endParaRPr lang="en-US"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76335424"/>
                  </a:ext>
                </a:extLst>
              </a:tr>
            </a:tbl>
          </a:graphicData>
        </a:graphic>
      </p:graphicFrame>
    </p:spTree>
    <p:extLst>
      <p:ext uri="{BB962C8B-B14F-4D97-AF65-F5344CB8AC3E}">
        <p14:creationId xmlns:p14="http://schemas.microsoft.com/office/powerpoint/2010/main" val="1320992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9BAB-FB2F-44D8-AFAD-E3D5B5C7E284}"/>
              </a:ext>
            </a:extLst>
          </p:cNvPr>
          <p:cNvSpPr>
            <a:spLocks noGrp="1"/>
          </p:cNvSpPr>
          <p:nvPr>
            <p:ph type="title"/>
          </p:nvPr>
        </p:nvSpPr>
        <p:spPr/>
        <p:txBody>
          <a:bodyPr/>
          <a:lstStyle/>
          <a:p>
            <a:r>
              <a:rPr lang="en-US" dirty="0"/>
              <a:t>Call to Order-</a:t>
            </a:r>
          </a:p>
        </p:txBody>
      </p:sp>
      <p:sp>
        <p:nvSpPr>
          <p:cNvPr id="3" name="Content Placeholder 2">
            <a:extLst>
              <a:ext uri="{FF2B5EF4-FFF2-40B4-BE49-F238E27FC236}">
                <a16:creationId xmlns:a16="http://schemas.microsoft.com/office/drawing/2014/main" id="{A79991DE-38A1-4140-BE3B-D8D50F0066F8}"/>
              </a:ext>
            </a:extLst>
          </p:cNvPr>
          <p:cNvSpPr>
            <a:spLocks noGrp="1"/>
          </p:cNvSpPr>
          <p:nvPr>
            <p:ph idx="1"/>
          </p:nvPr>
        </p:nvSpPr>
        <p:spPr/>
        <p:txBody>
          <a:bodyPr/>
          <a:lstStyle/>
          <a:p>
            <a:endParaRPr lang="en-US" dirty="0"/>
          </a:p>
          <a:p>
            <a:endParaRPr lang="en-US" dirty="0"/>
          </a:p>
        </p:txBody>
      </p:sp>
      <p:pic>
        <p:nvPicPr>
          <p:cNvPr id="4" name="Picture 3">
            <a:extLst>
              <a:ext uri="{FF2B5EF4-FFF2-40B4-BE49-F238E27FC236}">
                <a16:creationId xmlns:a16="http://schemas.microsoft.com/office/drawing/2014/main" id="{8507BC88-F41D-4E6C-97CC-27C81F3A2567}"/>
              </a:ext>
            </a:extLst>
          </p:cNvPr>
          <p:cNvPicPr>
            <a:picLocks noChangeAspect="1"/>
          </p:cNvPicPr>
          <p:nvPr/>
        </p:nvPicPr>
        <p:blipFill>
          <a:blip r:embed="rId3"/>
          <a:stretch>
            <a:fillRect/>
          </a:stretch>
        </p:blipFill>
        <p:spPr>
          <a:xfrm>
            <a:off x="4527332" y="2640873"/>
            <a:ext cx="6543675" cy="3381375"/>
          </a:xfrm>
          <a:prstGeom prst="rect">
            <a:avLst/>
          </a:prstGeom>
        </p:spPr>
      </p:pic>
    </p:spTree>
    <p:extLst>
      <p:ext uri="{BB962C8B-B14F-4D97-AF65-F5344CB8AC3E}">
        <p14:creationId xmlns:p14="http://schemas.microsoft.com/office/powerpoint/2010/main" val="562878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E5A1-EE5E-48F1-B24B-4695A01FC9EC}"/>
              </a:ext>
            </a:extLst>
          </p:cNvPr>
          <p:cNvSpPr>
            <a:spLocks noGrp="1"/>
          </p:cNvSpPr>
          <p:nvPr>
            <p:ph type="title"/>
          </p:nvPr>
        </p:nvSpPr>
        <p:spPr>
          <a:xfrm>
            <a:off x="291148" y="752330"/>
            <a:ext cx="10515600" cy="1325563"/>
          </a:xfrm>
        </p:spPr>
        <p:txBody>
          <a:bodyPr>
            <a:normAutofit/>
          </a:bodyPr>
          <a:lstStyle/>
          <a:p>
            <a:r>
              <a:rPr lang="en-US" dirty="0"/>
              <a:t>Membership- </a:t>
            </a:r>
            <a:br>
              <a:rPr lang="en-US" dirty="0"/>
            </a:br>
            <a:r>
              <a:rPr lang="en-US" dirty="0"/>
              <a:t>Kellianne Fleming &amp;  Amy Setchell</a:t>
            </a:r>
          </a:p>
        </p:txBody>
      </p:sp>
      <p:pic>
        <p:nvPicPr>
          <p:cNvPr id="5" name="Content Placeholder 4">
            <a:extLst>
              <a:ext uri="{FF2B5EF4-FFF2-40B4-BE49-F238E27FC236}">
                <a16:creationId xmlns:a16="http://schemas.microsoft.com/office/drawing/2014/main" id="{10C62460-E6BD-4D2B-8902-1D53EAD89EAB}"/>
              </a:ext>
            </a:extLst>
          </p:cNvPr>
          <p:cNvPicPr>
            <a:picLocks noGrp="1" noChangeAspect="1"/>
          </p:cNvPicPr>
          <p:nvPr>
            <p:ph sz="half" idx="2"/>
          </p:nvPr>
        </p:nvPicPr>
        <p:blipFill>
          <a:blip r:embed="rId3"/>
          <a:stretch>
            <a:fillRect/>
          </a:stretch>
        </p:blipFill>
        <p:spPr>
          <a:xfrm>
            <a:off x="10128885" y="82151"/>
            <a:ext cx="1704975" cy="2038350"/>
          </a:xfrm>
        </p:spPr>
      </p:pic>
      <p:pic>
        <p:nvPicPr>
          <p:cNvPr id="3" name="Picture 2"/>
          <p:cNvPicPr>
            <a:picLocks noChangeAspect="1"/>
          </p:cNvPicPr>
          <p:nvPr/>
        </p:nvPicPr>
        <p:blipFill>
          <a:blip r:embed="rId4"/>
          <a:stretch>
            <a:fillRect/>
          </a:stretch>
        </p:blipFill>
        <p:spPr>
          <a:xfrm>
            <a:off x="8383511" y="82151"/>
            <a:ext cx="1575527" cy="2038350"/>
          </a:xfrm>
          <a:prstGeom prst="rect">
            <a:avLst/>
          </a:prstGeom>
        </p:spPr>
      </p:pic>
      <p:sp>
        <p:nvSpPr>
          <p:cNvPr id="8" name="Text Placeholder 5">
            <a:extLst>
              <a:ext uri="{FF2B5EF4-FFF2-40B4-BE49-F238E27FC236}">
                <a16:creationId xmlns:a16="http://schemas.microsoft.com/office/drawing/2014/main" id="{D8BFA6AC-4CF6-484F-8489-8D352CC4DE10}"/>
              </a:ext>
            </a:extLst>
          </p:cNvPr>
          <p:cNvSpPr txBox="1">
            <a:spLocks/>
          </p:cNvSpPr>
          <p:nvPr/>
        </p:nvSpPr>
        <p:spPr>
          <a:xfrm>
            <a:off x="3288345" y="5075527"/>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3A318E1B-1075-AB2E-365D-76644B194A60}"/>
              </a:ext>
            </a:extLst>
          </p:cNvPr>
          <p:cNvSpPr txBox="1"/>
          <p:nvPr/>
        </p:nvSpPr>
        <p:spPr>
          <a:xfrm>
            <a:off x="423082" y="2347415"/>
            <a:ext cx="10672548" cy="3816429"/>
          </a:xfrm>
          <a:prstGeom prst="rect">
            <a:avLst/>
          </a:prstGeom>
          <a:noFill/>
        </p:spPr>
        <p:txBody>
          <a:bodyPr wrap="square" rtlCol="0">
            <a:spAutoFit/>
          </a:bodyPr>
          <a:lstStyle/>
          <a:p>
            <a:pPr marR="0" lvl="0">
              <a:spcBef>
                <a:spcPts val="0"/>
              </a:spcBef>
              <a:spcAft>
                <a:spcPts val="0"/>
              </a:spcAft>
            </a:pPr>
            <a:r>
              <a:rPr lang="en-US" sz="2800" dirty="0">
                <a:effectLst/>
                <a:latin typeface="Calibri" panose="020F0502020204030204" pitchFamily="34" charset="0"/>
                <a:ea typeface="Times New Roman" panose="02020603050405020304" pitchFamily="18" charset="0"/>
              </a:rPr>
              <a:t>Emailed questions to the AARC- awaiting replies</a:t>
            </a:r>
          </a:p>
          <a:p>
            <a:pPr marL="457200"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Can the state society use the email addresses associated with the member?  It would be great to email members district or state opportunities and announcements including reminders to renew. </a:t>
            </a:r>
            <a:endParaRPr lang="en-US" sz="2800" dirty="0">
              <a:latin typeface="Calibri" panose="020F0502020204030204" pitchFamily="34" charset="0"/>
              <a:ea typeface="Times New Roman" panose="02020603050405020304" pitchFamily="18" charset="0"/>
            </a:endParaRPr>
          </a:p>
          <a:p>
            <a:pPr marL="457200"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The lapsed list of members, how often is that list updated?  1</a:t>
            </a:r>
            <a:r>
              <a:rPr lang="en-US" sz="2800" baseline="30000" dirty="0">
                <a:effectLst/>
                <a:latin typeface="Calibri" panose="020F0502020204030204" pitchFamily="34" charset="0"/>
                <a:ea typeface="Times New Roman" panose="02020603050405020304" pitchFamily="18" charset="0"/>
              </a:rPr>
              <a:t>st</a:t>
            </a:r>
            <a:r>
              <a:rPr lang="en-US" sz="2800" dirty="0">
                <a:effectLst/>
                <a:latin typeface="Calibri" panose="020F0502020204030204" pitchFamily="34" charset="0"/>
                <a:ea typeface="Times New Roman" panose="02020603050405020304" pitchFamily="18" charset="0"/>
              </a:rPr>
              <a:t> of each month or the actual date the member expires?  </a:t>
            </a:r>
            <a:endParaRPr lang="en-US" sz="2800" dirty="0">
              <a:effectLst/>
              <a:latin typeface="Calibri" panose="020F0502020204030204" pitchFamily="34" charset="0"/>
              <a:ea typeface="Calibri" panose="020F0502020204030204" pitchFamily="34" charset="0"/>
            </a:endParaRPr>
          </a:p>
          <a:p>
            <a:pPr marL="1200150" lvl="2" indent="-285750">
              <a:buFont typeface="+mj-lt"/>
              <a:buAutoNum type="alphaLcPeriod"/>
            </a:pPr>
            <a:r>
              <a:rPr lang="en-US" sz="2800" dirty="0">
                <a:effectLst/>
                <a:latin typeface="Calibri" panose="020F0502020204030204" pitchFamily="34" charset="0"/>
                <a:ea typeface="Times New Roman" panose="02020603050405020304" pitchFamily="18" charset="0"/>
              </a:rPr>
              <a:t>How long to lapsed members stay on the list?  </a:t>
            </a:r>
            <a:endParaRPr lang="en-US" sz="2800" dirty="0">
              <a:effectLst/>
              <a:latin typeface="Calibri" panose="020F0502020204030204" pitchFamily="34" charset="0"/>
              <a:ea typeface="Calibri" panose="020F0502020204030204" pitchFamily="34" charset="0"/>
            </a:endParaRPr>
          </a:p>
          <a:p>
            <a:pPr marL="1200150" lvl="2" indent="-285750">
              <a:buFont typeface="+mj-lt"/>
              <a:buAutoNum type="alphaLcPeriod"/>
            </a:pPr>
            <a:r>
              <a:rPr lang="en-US" sz="2800" dirty="0">
                <a:effectLst/>
                <a:latin typeface="Calibri" panose="020F0502020204030204" pitchFamily="34" charset="0"/>
                <a:ea typeface="Times New Roman" panose="02020603050405020304" pitchFamily="18" charset="0"/>
              </a:rPr>
              <a:t>Is there a master list of members that do not renew?</a:t>
            </a:r>
            <a:endParaRPr lang="en-US" sz="2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429679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81B01C-17FF-D501-5124-FEC557E27D1A}"/>
              </a:ext>
            </a:extLst>
          </p:cNvPr>
          <p:cNvPicPr>
            <a:picLocks noChangeAspect="1"/>
          </p:cNvPicPr>
          <p:nvPr/>
        </p:nvPicPr>
        <p:blipFill rotWithShape="1">
          <a:blip r:embed="rId3"/>
          <a:srcRect l="57761" b="26406"/>
          <a:stretch/>
        </p:blipFill>
        <p:spPr>
          <a:xfrm>
            <a:off x="272954" y="145738"/>
            <a:ext cx="11778019" cy="6596153"/>
          </a:xfrm>
          <a:prstGeom prst="rect">
            <a:avLst/>
          </a:prstGeom>
        </p:spPr>
      </p:pic>
    </p:spTree>
    <p:extLst>
      <p:ext uri="{BB962C8B-B14F-4D97-AF65-F5344CB8AC3E}">
        <p14:creationId xmlns:p14="http://schemas.microsoft.com/office/powerpoint/2010/main" val="2110483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712DE-26BC-09F3-E84D-94F29B2DF4F1}"/>
              </a:ext>
            </a:extLst>
          </p:cNvPr>
          <p:cNvPicPr>
            <a:picLocks noChangeAspect="1"/>
          </p:cNvPicPr>
          <p:nvPr/>
        </p:nvPicPr>
        <p:blipFill rotWithShape="1">
          <a:blip r:embed="rId3"/>
          <a:srcRect l="64323" r="2323" b="30441"/>
          <a:stretch/>
        </p:blipFill>
        <p:spPr>
          <a:xfrm>
            <a:off x="1147482" y="111754"/>
            <a:ext cx="9897035" cy="6634492"/>
          </a:xfrm>
          <a:prstGeom prst="rect">
            <a:avLst/>
          </a:prstGeom>
        </p:spPr>
      </p:pic>
    </p:spTree>
    <p:extLst>
      <p:ext uri="{BB962C8B-B14F-4D97-AF65-F5344CB8AC3E}">
        <p14:creationId xmlns:p14="http://schemas.microsoft.com/office/powerpoint/2010/main" val="2204917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0D5B7-554B-4472-9092-D96A775E019C}"/>
              </a:ext>
            </a:extLst>
          </p:cNvPr>
          <p:cNvSpPr>
            <a:spLocks noGrp="1"/>
          </p:cNvSpPr>
          <p:nvPr>
            <p:ph type="title"/>
          </p:nvPr>
        </p:nvSpPr>
        <p:spPr>
          <a:xfrm>
            <a:off x="170597" y="-34460"/>
            <a:ext cx="10515600" cy="1325563"/>
          </a:xfrm>
        </p:spPr>
        <p:txBody>
          <a:bodyPr/>
          <a:lstStyle/>
          <a:p>
            <a:r>
              <a:rPr lang="en-US" dirty="0"/>
              <a:t>District 1- Megan </a:t>
            </a:r>
            <a:r>
              <a:rPr lang="en-US" dirty="0" err="1"/>
              <a:t>Ryba</a:t>
            </a:r>
            <a:endParaRPr lang="en-US" dirty="0"/>
          </a:p>
        </p:txBody>
      </p:sp>
      <p:pic>
        <p:nvPicPr>
          <p:cNvPr id="4" name="Picture 3">
            <a:extLst>
              <a:ext uri="{FF2B5EF4-FFF2-40B4-BE49-F238E27FC236}">
                <a16:creationId xmlns:a16="http://schemas.microsoft.com/office/drawing/2014/main" id="{DA3036C1-D7EA-4C26-8142-FAFFBAF393C4}"/>
              </a:ext>
            </a:extLst>
          </p:cNvPr>
          <p:cNvPicPr>
            <a:picLocks noChangeAspect="1"/>
          </p:cNvPicPr>
          <p:nvPr/>
        </p:nvPicPr>
        <p:blipFill>
          <a:blip r:embed="rId3"/>
          <a:stretch>
            <a:fillRect/>
          </a:stretch>
        </p:blipFill>
        <p:spPr>
          <a:xfrm>
            <a:off x="9968681" y="251083"/>
            <a:ext cx="1773529" cy="2354334"/>
          </a:xfrm>
          <a:prstGeom prst="rect">
            <a:avLst/>
          </a:prstGeom>
        </p:spPr>
      </p:pic>
      <p:pic>
        <p:nvPicPr>
          <p:cNvPr id="5" name="Picture 4">
            <a:extLst>
              <a:ext uri="{FF2B5EF4-FFF2-40B4-BE49-F238E27FC236}">
                <a16:creationId xmlns:a16="http://schemas.microsoft.com/office/drawing/2014/main" id="{37436436-0AE1-42CE-A765-D2C658EB5123}"/>
              </a:ext>
            </a:extLst>
          </p:cNvPr>
          <p:cNvPicPr>
            <a:picLocks noChangeAspect="1"/>
          </p:cNvPicPr>
          <p:nvPr/>
        </p:nvPicPr>
        <p:blipFill rotWithShape="1">
          <a:blip r:embed="rId4"/>
          <a:srcRect r="50000" b="31440"/>
          <a:stretch/>
        </p:blipFill>
        <p:spPr>
          <a:xfrm>
            <a:off x="9811603" y="2864606"/>
            <a:ext cx="2209800" cy="2951701"/>
          </a:xfrm>
          <a:prstGeom prst="rect">
            <a:avLst/>
          </a:prstGeom>
        </p:spPr>
      </p:pic>
      <p:sp>
        <p:nvSpPr>
          <p:cNvPr id="6" name="TextBox 5">
            <a:extLst>
              <a:ext uri="{FF2B5EF4-FFF2-40B4-BE49-F238E27FC236}">
                <a16:creationId xmlns:a16="http://schemas.microsoft.com/office/drawing/2014/main" id="{53C12263-633A-43ED-8E30-9F4551FD550B}"/>
              </a:ext>
            </a:extLst>
          </p:cNvPr>
          <p:cNvSpPr txBox="1"/>
          <p:nvPr/>
        </p:nvSpPr>
        <p:spPr>
          <a:xfrm>
            <a:off x="989902" y="6276008"/>
            <a:ext cx="11629938" cy="261610"/>
          </a:xfrm>
          <a:prstGeom prst="rect">
            <a:avLst/>
          </a:prstGeom>
          <a:noFill/>
        </p:spPr>
        <p:txBody>
          <a:bodyPr wrap="square" rtlCol="0">
            <a:spAutoFit/>
          </a:bodyPr>
          <a:lstStyle/>
          <a:p>
            <a:r>
              <a:rPr lang="en-US" sz="1100" b="0" i="0" dirty="0">
                <a:solidFill>
                  <a:srgbClr val="2A2A2A"/>
                </a:solidFill>
                <a:effectLst/>
                <a:latin typeface="Montserrat" panose="00000500000000000000" pitchFamily="2" charset="0"/>
              </a:rPr>
              <a:t>Counties of Douglas, Bayfield, Ashland, Burnette, Washburn, Sawyer, Polk, Barron, Rusk, St. Croix, Dunn, Chippewa, Pierce, Pepin and </a:t>
            </a:r>
            <a:r>
              <a:rPr lang="en-US" sz="1100" b="0" i="0" dirty="0" err="1">
                <a:solidFill>
                  <a:srgbClr val="2A2A2A"/>
                </a:solidFill>
                <a:effectLst/>
                <a:latin typeface="Montserrat" panose="00000500000000000000" pitchFamily="2" charset="0"/>
              </a:rPr>
              <a:t>Eau</a:t>
            </a:r>
            <a:r>
              <a:rPr lang="en-US" sz="1100" b="0" i="0" dirty="0">
                <a:solidFill>
                  <a:srgbClr val="2A2A2A"/>
                </a:solidFill>
                <a:effectLst/>
                <a:latin typeface="Montserrat" panose="00000500000000000000" pitchFamily="2" charset="0"/>
              </a:rPr>
              <a:t> Claire</a:t>
            </a:r>
            <a:endParaRPr lang="en-US" sz="1100" dirty="0"/>
          </a:p>
        </p:txBody>
      </p:sp>
      <p:sp>
        <p:nvSpPr>
          <p:cNvPr id="8" name="Content Placeholder 7">
            <a:extLst>
              <a:ext uri="{FF2B5EF4-FFF2-40B4-BE49-F238E27FC236}">
                <a16:creationId xmlns:a16="http://schemas.microsoft.com/office/drawing/2014/main" id="{3F3A532A-AD27-7858-7A30-A2B42B484DE1}"/>
              </a:ext>
            </a:extLst>
          </p:cNvPr>
          <p:cNvSpPr>
            <a:spLocks noGrp="1"/>
          </p:cNvSpPr>
          <p:nvPr>
            <p:ph idx="1"/>
          </p:nvPr>
        </p:nvSpPr>
        <p:spPr>
          <a:xfrm>
            <a:off x="449790" y="1721248"/>
            <a:ext cx="8511881" cy="3766982"/>
          </a:xfrm>
        </p:spPr>
        <p:txBody>
          <a:bodyPr/>
          <a:lstStyle/>
          <a:p>
            <a:r>
              <a:rPr lang="en-US" dirty="0"/>
              <a:t>⚾️⚾️Don’t forget to get your tickets BY JULY 5TH for the District 1 WRSC baseball game happening July 10th at 6:35 PM!⚾️⚾️⚾️</a:t>
            </a:r>
          </a:p>
          <a:p>
            <a:r>
              <a:rPr lang="en-US" dirty="0"/>
              <a:t>Text Megan </a:t>
            </a:r>
            <a:r>
              <a:rPr lang="en-US" dirty="0" err="1"/>
              <a:t>Ryba</a:t>
            </a:r>
            <a:r>
              <a:rPr lang="en-US" dirty="0"/>
              <a:t> - District 1 Representative at 715-579-6020 to purchase tickets before it’s too late!</a:t>
            </a:r>
          </a:p>
          <a:p>
            <a:endParaRPr lang="en-US" dirty="0"/>
          </a:p>
          <a:p>
            <a:endParaRPr lang="en-US" dirty="0"/>
          </a:p>
          <a:p>
            <a:r>
              <a:rPr lang="en-US" sz="1000" dirty="0">
                <a:hlinkClick r:id="rId5" action="ppaction://hlinkfile"/>
              </a:rPr>
              <a:t>MY District Representative Report ongoing.docx</a:t>
            </a:r>
            <a:endParaRPr lang="en-US" sz="1000" dirty="0"/>
          </a:p>
          <a:p>
            <a:endParaRPr lang="en-US" dirty="0"/>
          </a:p>
        </p:txBody>
      </p:sp>
    </p:spTree>
    <p:extLst>
      <p:ext uri="{BB962C8B-B14F-4D97-AF65-F5344CB8AC3E}">
        <p14:creationId xmlns:p14="http://schemas.microsoft.com/office/powerpoint/2010/main" val="1909783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D75F7A-C2CA-DD30-580B-CADDC253B65F}"/>
              </a:ext>
            </a:extLst>
          </p:cNvPr>
          <p:cNvSpPr txBox="1">
            <a:spLocks/>
          </p:cNvSpPr>
          <p:nvPr/>
        </p:nvSpPr>
        <p:spPr>
          <a:xfrm>
            <a:off x="-601980" y="252094"/>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District 2- Nick Goldberg</a:t>
            </a:r>
          </a:p>
        </p:txBody>
      </p:sp>
      <p:sp>
        <p:nvSpPr>
          <p:cNvPr id="7" name="TextBox 6">
            <a:extLst>
              <a:ext uri="{FF2B5EF4-FFF2-40B4-BE49-F238E27FC236}">
                <a16:creationId xmlns:a16="http://schemas.microsoft.com/office/drawing/2014/main" id="{DD20159F-C07C-3965-EB12-940D8350E51B}"/>
              </a:ext>
            </a:extLst>
          </p:cNvPr>
          <p:cNvSpPr txBox="1"/>
          <p:nvPr/>
        </p:nvSpPr>
        <p:spPr>
          <a:xfrm>
            <a:off x="1149291" y="6362070"/>
            <a:ext cx="10058399"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A2A2A"/>
                </a:solidFill>
                <a:effectLst/>
                <a:latin typeface="Montserrat" panose="00000500000000000000" pitchFamily="2" charset="0"/>
              </a:rPr>
              <a:t>Counties of Iron, Vilas, Price, Oneida, Lincoln, Langlade, Taylor, Marathon, Clark, Wood, Portage, Waupaca, Adams and Waushara</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E9431B7-8BF1-522E-6557-C6916DCB2FDC}"/>
              </a:ext>
            </a:extLst>
          </p:cNvPr>
          <p:cNvPicPr>
            <a:picLocks noChangeAspect="1"/>
          </p:cNvPicPr>
          <p:nvPr/>
        </p:nvPicPr>
        <p:blipFill rotWithShape="1">
          <a:blip r:embed="rId3"/>
          <a:srcRect l="31053" r="15986" b="28342"/>
          <a:stretch/>
        </p:blipFill>
        <p:spPr>
          <a:xfrm>
            <a:off x="9722840" y="2557453"/>
            <a:ext cx="1761688" cy="2887681"/>
          </a:xfrm>
          <a:prstGeom prst="rect">
            <a:avLst/>
          </a:prstGeom>
        </p:spPr>
      </p:pic>
    </p:spTree>
    <p:extLst>
      <p:ext uri="{BB962C8B-B14F-4D97-AF65-F5344CB8AC3E}">
        <p14:creationId xmlns:p14="http://schemas.microsoft.com/office/powerpoint/2010/main" val="2137647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07294-96C9-4D7E-B3F9-76C714497344}"/>
              </a:ext>
            </a:extLst>
          </p:cNvPr>
          <p:cNvSpPr>
            <a:spLocks noGrp="1"/>
          </p:cNvSpPr>
          <p:nvPr>
            <p:ph type="title"/>
          </p:nvPr>
        </p:nvSpPr>
        <p:spPr/>
        <p:txBody>
          <a:bodyPr/>
          <a:lstStyle/>
          <a:p>
            <a:r>
              <a:rPr lang="en-US" dirty="0"/>
              <a:t>District 3- Angela Troxell </a:t>
            </a:r>
          </a:p>
        </p:txBody>
      </p:sp>
      <p:pic>
        <p:nvPicPr>
          <p:cNvPr id="4" name="Picture 3">
            <a:extLst>
              <a:ext uri="{FF2B5EF4-FFF2-40B4-BE49-F238E27FC236}">
                <a16:creationId xmlns:a16="http://schemas.microsoft.com/office/drawing/2014/main" id="{4514786B-7DF2-4971-9192-0A3C6080516A}"/>
              </a:ext>
            </a:extLst>
          </p:cNvPr>
          <p:cNvPicPr>
            <a:picLocks noChangeAspect="1"/>
          </p:cNvPicPr>
          <p:nvPr/>
        </p:nvPicPr>
        <p:blipFill rotWithShape="1">
          <a:blip r:embed="rId3"/>
          <a:srcRect b="36551"/>
          <a:stretch/>
        </p:blipFill>
        <p:spPr>
          <a:xfrm>
            <a:off x="8971154" y="293717"/>
            <a:ext cx="1968048" cy="2063692"/>
          </a:xfrm>
          <a:prstGeom prst="rect">
            <a:avLst/>
          </a:prstGeom>
        </p:spPr>
      </p:pic>
      <p:sp>
        <p:nvSpPr>
          <p:cNvPr id="11" name="Content Placeholder 10">
            <a:extLst>
              <a:ext uri="{FF2B5EF4-FFF2-40B4-BE49-F238E27FC236}">
                <a16:creationId xmlns:a16="http://schemas.microsoft.com/office/drawing/2014/main" id="{7E70C38E-413E-42EC-BE04-7BECD24196E7}"/>
              </a:ext>
            </a:extLst>
          </p:cNvPr>
          <p:cNvSpPr>
            <a:spLocks noGrp="1"/>
          </p:cNvSpPr>
          <p:nvPr>
            <p:ph idx="1"/>
          </p:nvPr>
        </p:nvSpPr>
        <p:spPr/>
        <p:txBody>
          <a:bodyPr/>
          <a:lstStyle/>
          <a:p>
            <a:pPr marL="0" indent="0">
              <a:buNone/>
            </a:pPr>
            <a:endParaRPr lang="en-US" dirty="0"/>
          </a:p>
        </p:txBody>
      </p:sp>
      <p:sp>
        <p:nvSpPr>
          <p:cNvPr id="13" name="TextBox 12">
            <a:extLst>
              <a:ext uri="{FF2B5EF4-FFF2-40B4-BE49-F238E27FC236}">
                <a16:creationId xmlns:a16="http://schemas.microsoft.com/office/drawing/2014/main" id="{7EBCA56F-6512-45D4-9E83-F6D5686960EB}"/>
              </a:ext>
            </a:extLst>
          </p:cNvPr>
          <p:cNvSpPr txBox="1"/>
          <p:nvPr/>
        </p:nvSpPr>
        <p:spPr>
          <a:xfrm>
            <a:off x="943759" y="6348839"/>
            <a:ext cx="1051560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A2A2A"/>
                </a:solidFill>
                <a:effectLst/>
                <a:latin typeface="Montserrat" panose="00000500000000000000" pitchFamily="2" charset="0"/>
              </a:rPr>
              <a:t>Counties of Forest, Florence, Marinette, Oconto, Menomonie, Shawano, Door, Outagamie, Brown, Kewaunee, Winnebago, Calumet, Manitowoc, Fond du Lac and Sheboygan</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098C623-6E67-45D4-BC15-DB390E85582F}"/>
              </a:ext>
            </a:extLst>
          </p:cNvPr>
          <p:cNvPicPr>
            <a:picLocks noChangeAspect="1"/>
          </p:cNvPicPr>
          <p:nvPr/>
        </p:nvPicPr>
        <p:blipFill rotWithShape="1">
          <a:blip r:embed="rId4"/>
          <a:srcRect l="50000" t="10684" b="22599"/>
          <a:stretch/>
        </p:blipFill>
        <p:spPr>
          <a:xfrm>
            <a:off x="9068490" y="2785145"/>
            <a:ext cx="2082534" cy="2994869"/>
          </a:xfrm>
          <a:prstGeom prst="rect">
            <a:avLst/>
          </a:prstGeom>
        </p:spPr>
      </p:pic>
    </p:spTree>
    <p:extLst>
      <p:ext uri="{BB962C8B-B14F-4D97-AF65-F5344CB8AC3E}">
        <p14:creationId xmlns:p14="http://schemas.microsoft.com/office/powerpoint/2010/main" val="941364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B87B3-458A-4128-8381-C50EB33F2DBD}"/>
              </a:ext>
            </a:extLst>
          </p:cNvPr>
          <p:cNvSpPr>
            <a:spLocks noGrp="1"/>
          </p:cNvSpPr>
          <p:nvPr>
            <p:ph type="title"/>
          </p:nvPr>
        </p:nvSpPr>
        <p:spPr>
          <a:xfrm>
            <a:off x="185862" y="505985"/>
            <a:ext cx="10515600" cy="1325563"/>
          </a:xfrm>
        </p:spPr>
        <p:txBody>
          <a:bodyPr>
            <a:normAutofit fontScale="90000"/>
          </a:bodyPr>
          <a:lstStyle/>
          <a:p>
            <a:r>
              <a:rPr lang="en-US" dirty="0"/>
              <a:t>District 4- Shanna Schuele</a:t>
            </a:r>
            <a:br>
              <a:rPr lang="en-US" dirty="0"/>
            </a:br>
            <a:r>
              <a:rPr lang="en-US" sz="4400" dirty="0"/>
              <a:t>Student liaison/understudy- </a:t>
            </a:r>
            <a:br>
              <a:rPr lang="en-US" sz="4400" dirty="0"/>
            </a:br>
            <a:r>
              <a:rPr lang="en-US" sz="4400" dirty="0"/>
              <a:t>Amber Cato</a:t>
            </a:r>
            <a:endParaRPr lang="en-US" dirty="0"/>
          </a:p>
        </p:txBody>
      </p:sp>
      <p:sp>
        <p:nvSpPr>
          <p:cNvPr id="8" name="TextBox 7">
            <a:extLst>
              <a:ext uri="{FF2B5EF4-FFF2-40B4-BE49-F238E27FC236}">
                <a16:creationId xmlns:a16="http://schemas.microsoft.com/office/drawing/2014/main" id="{989EE857-12E3-4E38-ADDE-78B0CCC21108}"/>
              </a:ext>
            </a:extLst>
          </p:cNvPr>
          <p:cNvSpPr txBox="1"/>
          <p:nvPr/>
        </p:nvSpPr>
        <p:spPr>
          <a:xfrm>
            <a:off x="3136784" y="6281014"/>
            <a:ext cx="609460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818181"/>
                </a:solidFill>
                <a:effectLst/>
                <a:latin typeface="Montserrat" panose="00000500000000000000" pitchFamily="2" charset="0"/>
              </a:rPr>
              <a:t>Counties of Washington, Ozaukee, Waukesha, Milwaukee, Racine and Kenosha</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5FF415A-FD87-46F3-8228-A485FEA90117}"/>
              </a:ext>
            </a:extLst>
          </p:cNvPr>
          <p:cNvPicPr>
            <a:picLocks noChangeAspect="1"/>
          </p:cNvPicPr>
          <p:nvPr/>
        </p:nvPicPr>
        <p:blipFill rotWithShape="1">
          <a:blip r:embed="rId3"/>
          <a:srcRect l="47794" t="47011" r="8038"/>
          <a:stretch/>
        </p:blipFill>
        <p:spPr>
          <a:xfrm>
            <a:off x="9295001" y="2852257"/>
            <a:ext cx="2128707" cy="2639692"/>
          </a:xfrm>
          <a:prstGeom prst="rect">
            <a:avLst/>
          </a:prstGeom>
        </p:spPr>
      </p:pic>
      <p:pic>
        <p:nvPicPr>
          <p:cNvPr id="5" name="Picture 4">
            <a:extLst>
              <a:ext uri="{FF2B5EF4-FFF2-40B4-BE49-F238E27FC236}">
                <a16:creationId xmlns:a16="http://schemas.microsoft.com/office/drawing/2014/main" id="{C655B30B-B244-B301-DB42-CBA2E75550A3}"/>
              </a:ext>
            </a:extLst>
          </p:cNvPr>
          <p:cNvPicPr>
            <a:picLocks noChangeAspect="1"/>
          </p:cNvPicPr>
          <p:nvPr/>
        </p:nvPicPr>
        <p:blipFill>
          <a:blip r:embed="rId4"/>
          <a:stretch>
            <a:fillRect/>
          </a:stretch>
        </p:blipFill>
        <p:spPr>
          <a:xfrm>
            <a:off x="9231386" y="346224"/>
            <a:ext cx="2122343" cy="2211705"/>
          </a:xfrm>
          <a:prstGeom prst="rect">
            <a:avLst/>
          </a:prstGeom>
        </p:spPr>
      </p:pic>
    </p:spTree>
    <p:extLst>
      <p:ext uri="{BB962C8B-B14F-4D97-AF65-F5344CB8AC3E}">
        <p14:creationId xmlns:p14="http://schemas.microsoft.com/office/powerpoint/2010/main" val="601987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AB97C-2413-C63B-A237-C77C175176C0}"/>
              </a:ext>
            </a:extLst>
          </p:cNvPr>
          <p:cNvSpPr>
            <a:spLocks noGrp="1"/>
          </p:cNvSpPr>
          <p:nvPr>
            <p:ph type="title"/>
          </p:nvPr>
        </p:nvSpPr>
        <p:spPr>
          <a:xfrm>
            <a:off x="108358" y="-20931"/>
            <a:ext cx="10515600" cy="1325563"/>
          </a:xfrm>
        </p:spPr>
        <p:txBody>
          <a:bodyPr/>
          <a:lstStyle/>
          <a:p>
            <a:r>
              <a:rPr lang="en-US" b="1" dirty="0">
                <a:solidFill>
                  <a:srgbClr val="002060"/>
                </a:solidFill>
              </a:rPr>
              <a:t>District 4 Report </a:t>
            </a:r>
          </a:p>
        </p:txBody>
      </p:sp>
      <p:sp>
        <p:nvSpPr>
          <p:cNvPr id="6" name="TextBox 5">
            <a:extLst>
              <a:ext uri="{FF2B5EF4-FFF2-40B4-BE49-F238E27FC236}">
                <a16:creationId xmlns:a16="http://schemas.microsoft.com/office/drawing/2014/main" id="{7DD41DE3-A3A0-2BA3-D5F0-25924A38D167}"/>
              </a:ext>
            </a:extLst>
          </p:cNvPr>
          <p:cNvSpPr txBox="1"/>
          <p:nvPr/>
        </p:nvSpPr>
        <p:spPr>
          <a:xfrm>
            <a:off x="108358" y="1105287"/>
            <a:ext cx="5549905" cy="4339650"/>
          </a:xfrm>
          <a:prstGeom prst="rect">
            <a:avLst/>
          </a:prstGeom>
          <a:noFill/>
        </p:spPr>
        <p:txBody>
          <a:bodyPr wrap="square" rtlCol="0">
            <a:spAutoFit/>
          </a:bodyPr>
          <a:lstStyle/>
          <a:p>
            <a:r>
              <a:rPr lang="en-US" sz="2000" b="1" dirty="0"/>
              <a:t>Student Liaison </a:t>
            </a:r>
          </a:p>
          <a:p>
            <a:r>
              <a:rPr lang="en-US" sz="2000" dirty="0"/>
              <a:t>Amber Cato- MATC student </a:t>
            </a:r>
            <a:endParaRPr lang="en-US" sz="2000" b="1" dirty="0"/>
          </a:p>
          <a:p>
            <a:endParaRPr lang="en-US" sz="2000" b="1" dirty="0"/>
          </a:p>
          <a:p>
            <a:r>
              <a:rPr lang="en-US" sz="2000" b="1" dirty="0"/>
              <a:t>Event planning </a:t>
            </a:r>
          </a:p>
          <a:p>
            <a:pPr marL="342900" indent="-342900">
              <a:buFont typeface="Arial" panose="020B0604020202020204" pitchFamily="34" charset="0"/>
              <a:buChar char="•"/>
            </a:pPr>
            <a:r>
              <a:rPr lang="en-US" sz="2000" dirty="0"/>
              <a:t>WSRC Adult symposium</a:t>
            </a:r>
          </a:p>
          <a:p>
            <a:pPr marL="800100" lvl="1" indent="-342900">
              <a:buFont typeface="Arial" panose="020B0604020202020204" pitchFamily="34" charset="0"/>
              <a:buChar char="•"/>
            </a:pPr>
            <a:r>
              <a:rPr lang="en-US" sz="2000" dirty="0"/>
              <a:t>Save the date released. </a:t>
            </a:r>
          </a:p>
          <a:p>
            <a:pPr marL="800100" lvl="1" indent="-342900">
              <a:buFont typeface="Arial" panose="020B0604020202020204" pitchFamily="34" charset="0"/>
              <a:buChar char="•"/>
            </a:pPr>
            <a:r>
              <a:rPr lang="en-US" sz="2000" dirty="0"/>
              <a:t>Registration information to come soon.  </a:t>
            </a:r>
          </a:p>
          <a:p>
            <a:pPr marL="800100" lvl="1" indent="-342900">
              <a:buFont typeface="Arial" panose="020B0604020202020204" pitchFamily="34" charset="0"/>
              <a:buChar char="•"/>
            </a:pPr>
            <a:r>
              <a:rPr lang="en-US" sz="2000" dirty="0"/>
              <a:t>Thank you, Sarah Bazelak &amp; Kellianne Fleming for starting the work for this! </a:t>
            </a:r>
          </a:p>
          <a:p>
            <a:r>
              <a:rPr lang="en-US" sz="2000" b="1" dirty="0"/>
              <a:t>Social Event </a:t>
            </a:r>
          </a:p>
          <a:p>
            <a:pPr marL="800100" lvl="1" indent="-342900">
              <a:buFont typeface="Arial" panose="020B0604020202020204" pitchFamily="34" charset="0"/>
              <a:buChar char="•"/>
            </a:pPr>
            <a:r>
              <a:rPr lang="en-US" sz="2000" dirty="0"/>
              <a:t>Milkmen Baseball game planning (Franklin, WI).  Likely August 10</a:t>
            </a:r>
            <a:r>
              <a:rPr lang="en-US" sz="2000" baseline="30000" dirty="0"/>
              <a:t>th</a:t>
            </a:r>
            <a:r>
              <a:rPr lang="en-US" sz="2000" dirty="0"/>
              <a:t>. </a:t>
            </a:r>
          </a:p>
          <a:p>
            <a:pPr marL="1257300" lvl="2" indent="-342900">
              <a:buFont typeface="Arial" panose="020B0604020202020204" pitchFamily="34" charset="0"/>
              <a:buChar char="•"/>
            </a:pPr>
            <a:r>
              <a:rPr lang="en-US" sz="2000" dirty="0"/>
              <a:t>Information to come very soon! </a:t>
            </a:r>
          </a:p>
          <a:p>
            <a:pPr lvl="1"/>
            <a:endParaRPr lang="en-US" sz="2400" baseline="30000" dirty="0"/>
          </a:p>
        </p:txBody>
      </p:sp>
      <p:pic>
        <p:nvPicPr>
          <p:cNvPr id="8" name="Picture 7">
            <a:extLst>
              <a:ext uri="{FF2B5EF4-FFF2-40B4-BE49-F238E27FC236}">
                <a16:creationId xmlns:a16="http://schemas.microsoft.com/office/drawing/2014/main" id="{510332B4-5786-FB4D-97CE-74D20375E4AD}"/>
              </a:ext>
            </a:extLst>
          </p:cNvPr>
          <p:cNvPicPr>
            <a:picLocks noChangeAspect="1"/>
          </p:cNvPicPr>
          <p:nvPr/>
        </p:nvPicPr>
        <p:blipFill rotWithShape="1">
          <a:blip r:embed="rId3"/>
          <a:srcRect l="2235" t="36008" r="5121"/>
          <a:stretch/>
        </p:blipFill>
        <p:spPr>
          <a:xfrm>
            <a:off x="4446273" y="526632"/>
            <a:ext cx="7745727" cy="2520077"/>
          </a:xfrm>
          <a:prstGeom prst="rect">
            <a:avLst/>
          </a:prstGeom>
        </p:spPr>
      </p:pic>
      <p:pic>
        <p:nvPicPr>
          <p:cNvPr id="10" name="Picture 9">
            <a:extLst>
              <a:ext uri="{FF2B5EF4-FFF2-40B4-BE49-F238E27FC236}">
                <a16:creationId xmlns:a16="http://schemas.microsoft.com/office/drawing/2014/main" id="{A436EBF2-E37B-35D9-FA22-81091EEEEDD5}"/>
              </a:ext>
            </a:extLst>
          </p:cNvPr>
          <p:cNvPicPr>
            <a:picLocks noChangeAspect="1"/>
          </p:cNvPicPr>
          <p:nvPr/>
        </p:nvPicPr>
        <p:blipFill>
          <a:blip r:embed="rId4"/>
          <a:stretch>
            <a:fillRect/>
          </a:stretch>
        </p:blipFill>
        <p:spPr>
          <a:xfrm>
            <a:off x="7853297" y="4220570"/>
            <a:ext cx="2223590" cy="2250380"/>
          </a:xfrm>
          <a:prstGeom prst="rect">
            <a:avLst/>
          </a:prstGeom>
        </p:spPr>
      </p:pic>
    </p:spTree>
    <p:extLst>
      <p:ext uri="{BB962C8B-B14F-4D97-AF65-F5344CB8AC3E}">
        <p14:creationId xmlns:p14="http://schemas.microsoft.com/office/powerpoint/2010/main" val="3987745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35D3-115A-00FD-8DE0-CB5DAFBC38AB}"/>
              </a:ext>
            </a:extLst>
          </p:cNvPr>
          <p:cNvSpPr>
            <a:spLocks noGrp="1"/>
          </p:cNvSpPr>
          <p:nvPr>
            <p:ph type="ctrTitle"/>
          </p:nvPr>
        </p:nvSpPr>
        <p:spPr>
          <a:xfrm>
            <a:off x="7361853" y="143405"/>
            <a:ext cx="3688151" cy="603043"/>
          </a:xfrm>
        </p:spPr>
        <p:txBody>
          <a:bodyPr anchor="b">
            <a:normAutofit/>
          </a:bodyPr>
          <a:lstStyle/>
          <a:p>
            <a:pPr algn="ctr"/>
            <a:r>
              <a:rPr lang="en-US" sz="2800" dirty="0">
                <a:solidFill>
                  <a:schemeClr val="tx1"/>
                </a:solidFill>
                <a:latin typeface="Arial Rounded MT Bold" panose="020F0704030504030204" pitchFamily="34" charset="0"/>
              </a:rPr>
              <a:t> </a:t>
            </a:r>
          </a:p>
        </p:txBody>
      </p:sp>
      <p:pic>
        <p:nvPicPr>
          <p:cNvPr id="6" name="Picture 5">
            <a:extLst>
              <a:ext uri="{FF2B5EF4-FFF2-40B4-BE49-F238E27FC236}">
                <a16:creationId xmlns:a16="http://schemas.microsoft.com/office/drawing/2014/main" id="{1C1FF19C-6254-C169-2058-B4DBAAAEF038}"/>
              </a:ext>
            </a:extLst>
          </p:cNvPr>
          <p:cNvPicPr>
            <a:picLocks noChangeAspect="1"/>
          </p:cNvPicPr>
          <p:nvPr/>
        </p:nvPicPr>
        <p:blipFill>
          <a:blip r:embed="rId3"/>
          <a:stretch>
            <a:fillRect/>
          </a:stretch>
        </p:blipFill>
        <p:spPr>
          <a:xfrm>
            <a:off x="-37127" y="0"/>
            <a:ext cx="6094675" cy="6858000"/>
          </a:xfrm>
          <a:prstGeom prst="rect">
            <a:avLst/>
          </a:prstGeom>
        </p:spPr>
      </p:pic>
      <p:sp>
        <p:nvSpPr>
          <p:cNvPr id="7" name="TextBox 6">
            <a:extLst>
              <a:ext uri="{FF2B5EF4-FFF2-40B4-BE49-F238E27FC236}">
                <a16:creationId xmlns:a16="http://schemas.microsoft.com/office/drawing/2014/main" id="{BB88F2D0-D089-F391-7B22-86B774582BB6}"/>
              </a:ext>
            </a:extLst>
          </p:cNvPr>
          <p:cNvSpPr txBox="1"/>
          <p:nvPr/>
        </p:nvSpPr>
        <p:spPr>
          <a:xfrm>
            <a:off x="6304107" y="131539"/>
            <a:ext cx="5803641" cy="646331"/>
          </a:xfrm>
          <a:prstGeom prst="rect">
            <a:avLst/>
          </a:prstGeom>
          <a:noFill/>
        </p:spPr>
        <p:txBody>
          <a:bodyPr wrap="square" rtlCol="0">
            <a:spAutoFit/>
          </a:bodyPr>
          <a:lstStyle/>
          <a:p>
            <a:pPr algn="ctr"/>
            <a:r>
              <a:rPr lang="en-US" b="1" dirty="0"/>
              <a:t>Join the WSRC district 4 for a night at the ballpark </a:t>
            </a:r>
          </a:p>
          <a:p>
            <a:pPr algn="ctr"/>
            <a:r>
              <a:rPr lang="en-US" b="1" dirty="0"/>
              <a:t>supporting the Milwaukee Milkmen!</a:t>
            </a:r>
          </a:p>
        </p:txBody>
      </p:sp>
      <p:pic>
        <p:nvPicPr>
          <p:cNvPr id="13" name="Picture 12">
            <a:extLst>
              <a:ext uri="{FF2B5EF4-FFF2-40B4-BE49-F238E27FC236}">
                <a16:creationId xmlns:a16="http://schemas.microsoft.com/office/drawing/2014/main" id="{0EAE5C57-16D4-A07F-A4E6-07C35337C510}"/>
              </a:ext>
            </a:extLst>
          </p:cNvPr>
          <p:cNvPicPr>
            <a:picLocks noChangeAspect="1"/>
          </p:cNvPicPr>
          <p:nvPr/>
        </p:nvPicPr>
        <p:blipFill>
          <a:blip r:embed="rId4"/>
          <a:stretch>
            <a:fillRect/>
          </a:stretch>
        </p:blipFill>
        <p:spPr>
          <a:xfrm>
            <a:off x="8094491" y="931114"/>
            <a:ext cx="2259861" cy="1230051"/>
          </a:xfrm>
          <a:prstGeom prst="rect">
            <a:avLst/>
          </a:prstGeom>
        </p:spPr>
      </p:pic>
      <p:sp>
        <p:nvSpPr>
          <p:cNvPr id="15" name="TextBox 14">
            <a:extLst>
              <a:ext uri="{FF2B5EF4-FFF2-40B4-BE49-F238E27FC236}">
                <a16:creationId xmlns:a16="http://schemas.microsoft.com/office/drawing/2014/main" id="{7636A9B7-263C-459D-B3D4-686462A11AD3}"/>
              </a:ext>
            </a:extLst>
          </p:cNvPr>
          <p:cNvSpPr txBox="1"/>
          <p:nvPr/>
        </p:nvSpPr>
        <p:spPr>
          <a:xfrm>
            <a:off x="5991532" y="4346186"/>
            <a:ext cx="6264784" cy="307777"/>
          </a:xfrm>
          <a:prstGeom prst="rect">
            <a:avLst/>
          </a:prstGeom>
          <a:noFill/>
        </p:spPr>
        <p:txBody>
          <a:bodyPr wrap="square">
            <a:spAutoFit/>
          </a:bodyPr>
          <a:lstStyle/>
          <a:p>
            <a:pPr algn="ctr"/>
            <a:r>
              <a:rPr lang="en-US" sz="1400" dirty="0">
                <a:hlinkClick r:id="rId5"/>
              </a:rPr>
              <a:t>Milkmen vs. KC Monarchs - Wisconsin Society for Respiratory Care (fevo.com)</a:t>
            </a:r>
            <a:endParaRPr lang="en-US" sz="1400" dirty="0"/>
          </a:p>
        </p:txBody>
      </p:sp>
      <p:pic>
        <p:nvPicPr>
          <p:cNvPr id="17" name="Picture 16">
            <a:extLst>
              <a:ext uri="{FF2B5EF4-FFF2-40B4-BE49-F238E27FC236}">
                <a16:creationId xmlns:a16="http://schemas.microsoft.com/office/drawing/2014/main" id="{6C250FDA-D64A-4EDB-F03C-8FCE3D9DB104}"/>
              </a:ext>
            </a:extLst>
          </p:cNvPr>
          <p:cNvPicPr>
            <a:picLocks noChangeAspect="1"/>
          </p:cNvPicPr>
          <p:nvPr/>
        </p:nvPicPr>
        <p:blipFill>
          <a:blip r:embed="rId6"/>
          <a:stretch>
            <a:fillRect/>
          </a:stretch>
        </p:blipFill>
        <p:spPr>
          <a:xfrm>
            <a:off x="8358571" y="4869406"/>
            <a:ext cx="1448154" cy="1384553"/>
          </a:xfrm>
          <a:prstGeom prst="rect">
            <a:avLst/>
          </a:prstGeom>
        </p:spPr>
      </p:pic>
      <p:sp>
        <p:nvSpPr>
          <p:cNvPr id="18" name="TextBox 17">
            <a:extLst>
              <a:ext uri="{FF2B5EF4-FFF2-40B4-BE49-F238E27FC236}">
                <a16:creationId xmlns:a16="http://schemas.microsoft.com/office/drawing/2014/main" id="{7179F70D-B065-58C8-AB4E-2423363EF3B2}"/>
              </a:ext>
            </a:extLst>
          </p:cNvPr>
          <p:cNvSpPr txBox="1"/>
          <p:nvPr/>
        </p:nvSpPr>
        <p:spPr>
          <a:xfrm>
            <a:off x="6232849" y="2912779"/>
            <a:ext cx="5803641" cy="1323439"/>
          </a:xfrm>
          <a:prstGeom prst="rect">
            <a:avLst/>
          </a:prstGeom>
          <a:noFill/>
        </p:spPr>
        <p:txBody>
          <a:bodyPr wrap="square" rtlCol="0">
            <a:spAutoFit/>
          </a:bodyPr>
          <a:lstStyle/>
          <a:p>
            <a:r>
              <a:rPr lang="en-US" sz="1600" dirty="0"/>
              <a:t>$20 per ticket (ticket for terrace level, Milkmen gift, hot dog, and soda.  Small amount of proceeds will go back to WSRC fundraising efforts.   </a:t>
            </a:r>
          </a:p>
          <a:p>
            <a:endParaRPr lang="en-US" sz="1600" dirty="0"/>
          </a:p>
          <a:p>
            <a:pPr algn="ctr"/>
            <a:r>
              <a:rPr lang="en-US" sz="1600" dirty="0"/>
              <a:t>Use link or QR code to purchase tickets! </a:t>
            </a:r>
          </a:p>
        </p:txBody>
      </p:sp>
      <p:sp>
        <p:nvSpPr>
          <p:cNvPr id="20" name="TextBox 19">
            <a:extLst>
              <a:ext uri="{FF2B5EF4-FFF2-40B4-BE49-F238E27FC236}">
                <a16:creationId xmlns:a16="http://schemas.microsoft.com/office/drawing/2014/main" id="{CBD6AFF3-14FF-98CB-B360-EBE7B2492AC9}"/>
              </a:ext>
            </a:extLst>
          </p:cNvPr>
          <p:cNvSpPr txBox="1"/>
          <p:nvPr/>
        </p:nvSpPr>
        <p:spPr>
          <a:xfrm>
            <a:off x="6753138" y="2428593"/>
            <a:ext cx="6191074" cy="369332"/>
          </a:xfrm>
          <a:prstGeom prst="rect">
            <a:avLst/>
          </a:prstGeom>
          <a:noFill/>
        </p:spPr>
        <p:txBody>
          <a:bodyPr wrap="square">
            <a:spAutoFit/>
          </a:bodyPr>
          <a:lstStyle/>
          <a:p>
            <a:r>
              <a:rPr lang="en-US" sz="1400" dirty="0"/>
              <a:t>Franklin Field 7035 S. Ballpark Drive Franklin, Wisconsin </a:t>
            </a:r>
            <a:r>
              <a:rPr lang="en-US" dirty="0"/>
              <a:t>53132</a:t>
            </a:r>
          </a:p>
        </p:txBody>
      </p:sp>
      <p:sp>
        <p:nvSpPr>
          <p:cNvPr id="21" name="TextBox 20">
            <a:extLst>
              <a:ext uri="{FF2B5EF4-FFF2-40B4-BE49-F238E27FC236}">
                <a16:creationId xmlns:a16="http://schemas.microsoft.com/office/drawing/2014/main" id="{9B9E7828-9960-A6C3-F0E5-DC309920BCC0}"/>
              </a:ext>
            </a:extLst>
          </p:cNvPr>
          <p:cNvSpPr txBox="1"/>
          <p:nvPr/>
        </p:nvSpPr>
        <p:spPr>
          <a:xfrm>
            <a:off x="6304107" y="6422567"/>
            <a:ext cx="5539530" cy="307777"/>
          </a:xfrm>
          <a:prstGeom prst="rect">
            <a:avLst/>
          </a:prstGeom>
          <a:noFill/>
        </p:spPr>
        <p:txBody>
          <a:bodyPr wrap="square" rtlCol="0">
            <a:spAutoFit/>
          </a:bodyPr>
          <a:lstStyle/>
          <a:p>
            <a:pPr algn="ctr"/>
            <a:r>
              <a:rPr lang="en-US" sz="1400" i="1" dirty="0"/>
              <a:t>Reach out to </a:t>
            </a:r>
            <a:r>
              <a:rPr lang="en-US" sz="1400" i="1" dirty="0">
                <a:hlinkClick r:id="rId7"/>
              </a:rPr>
              <a:t>Shanna.Schuele@aah.org</a:t>
            </a:r>
            <a:r>
              <a:rPr lang="en-US" sz="1400" i="1" dirty="0"/>
              <a:t> with any questions. </a:t>
            </a:r>
          </a:p>
        </p:txBody>
      </p:sp>
    </p:spTree>
    <p:extLst>
      <p:ext uri="{BB962C8B-B14F-4D97-AF65-F5344CB8AC3E}">
        <p14:creationId xmlns:p14="http://schemas.microsoft.com/office/powerpoint/2010/main" val="2905158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EDE0D-06FE-0443-5CAE-21CC1632AB79}"/>
              </a:ext>
            </a:extLst>
          </p:cNvPr>
          <p:cNvSpPr>
            <a:spLocks noGrp="1"/>
          </p:cNvSpPr>
          <p:nvPr>
            <p:ph type="title"/>
          </p:nvPr>
        </p:nvSpPr>
        <p:spPr>
          <a:xfrm>
            <a:off x="155812" y="18255"/>
            <a:ext cx="10515600" cy="1325563"/>
          </a:xfrm>
        </p:spPr>
        <p:txBody>
          <a:bodyPr/>
          <a:lstStyle/>
          <a:p>
            <a:r>
              <a:rPr lang="en-US" b="1" dirty="0">
                <a:solidFill>
                  <a:srgbClr val="002060"/>
                </a:solidFill>
              </a:rPr>
              <a:t>District Survey </a:t>
            </a:r>
          </a:p>
        </p:txBody>
      </p:sp>
      <p:pic>
        <p:nvPicPr>
          <p:cNvPr id="5" name="Picture 4">
            <a:extLst>
              <a:ext uri="{FF2B5EF4-FFF2-40B4-BE49-F238E27FC236}">
                <a16:creationId xmlns:a16="http://schemas.microsoft.com/office/drawing/2014/main" id="{C6498756-05D1-5D88-90B1-BE517B54DB3C}"/>
              </a:ext>
            </a:extLst>
          </p:cNvPr>
          <p:cNvPicPr>
            <a:picLocks noChangeAspect="1"/>
          </p:cNvPicPr>
          <p:nvPr/>
        </p:nvPicPr>
        <p:blipFill>
          <a:blip r:embed="rId3"/>
          <a:stretch>
            <a:fillRect/>
          </a:stretch>
        </p:blipFill>
        <p:spPr>
          <a:xfrm>
            <a:off x="382137" y="1806480"/>
            <a:ext cx="7324725" cy="3790950"/>
          </a:xfrm>
          <a:prstGeom prst="rect">
            <a:avLst/>
          </a:prstGeom>
        </p:spPr>
      </p:pic>
      <p:pic>
        <p:nvPicPr>
          <p:cNvPr id="7" name="Picture 6">
            <a:extLst>
              <a:ext uri="{FF2B5EF4-FFF2-40B4-BE49-F238E27FC236}">
                <a16:creationId xmlns:a16="http://schemas.microsoft.com/office/drawing/2014/main" id="{D2084AB8-FBAD-56BC-E0C6-E868BF68D89A}"/>
              </a:ext>
            </a:extLst>
          </p:cNvPr>
          <p:cNvPicPr>
            <a:picLocks noChangeAspect="1"/>
          </p:cNvPicPr>
          <p:nvPr/>
        </p:nvPicPr>
        <p:blipFill>
          <a:blip r:embed="rId4"/>
          <a:stretch>
            <a:fillRect/>
          </a:stretch>
        </p:blipFill>
        <p:spPr>
          <a:xfrm>
            <a:off x="8707342" y="2287492"/>
            <a:ext cx="3248025" cy="2828925"/>
          </a:xfrm>
          <a:prstGeom prst="rect">
            <a:avLst/>
          </a:prstGeom>
        </p:spPr>
      </p:pic>
      <p:sp>
        <p:nvSpPr>
          <p:cNvPr id="8" name="TextBox 7">
            <a:extLst>
              <a:ext uri="{FF2B5EF4-FFF2-40B4-BE49-F238E27FC236}">
                <a16:creationId xmlns:a16="http://schemas.microsoft.com/office/drawing/2014/main" id="{0FF2EAD0-9DF7-A78E-9703-D8D942171E9A}"/>
              </a:ext>
            </a:extLst>
          </p:cNvPr>
          <p:cNvSpPr txBox="1"/>
          <p:nvPr/>
        </p:nvSpPr>
        <p:spPr>
          <a:xfrm>
            <a:off x="382137" y="1064525"/>
            <a:ext cx="9949218" cy="369332"/>
          </a:xfrm>
          <a:prstGeom prst="rect">
            <a:avLst/>
          </a:prstGeom>
          <a:noFill/>
        </p:spPr>
        <p:txBody>
          <a:bodyPr wrap="square" rtlCol="0">
            <a:spAutoFit/>
          </a:bodyPr>
          <a:lstStyle/>
          <a:p>
            <a:r>
              <a:rPr lang="en-US" dirty="0"/>
              <a:t>Development of survey to identify what RTs in the community want/need from WSRC </a:t>
            </a:r>
            <a:r>
              <a:rPr lang="en-US"/>
              <a:t>for events </a:t>
            </a:r>
            <a:endParaRPr lang="en-US" dirty="0"/>
          </a:p>
        </p:txBody>
      </p:sp>
    </p:spTree>
    <p:extLst>
      <p:ext uri="{BB962C8B-B14F-4D97-AF65-F5344CB8AC3E}">
        <p14:creationId xmlns:p14="http://schemas.microsoft.com/office/powerpoint/2010/main" val="2094573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16B26-D93B-4463-B85B-DB47CA324E77}"/>
              </a:ext>
            </a:extLst>
          </p:cNvPr>
          <p:cNvSpPr>
            <a:spLocks noGrp="1"/>
          </p:cNvSpPr>
          <p:nvPr>
            <p:ph type="title"/>
          </p:nvPr>
        </p:nvSpPr>
        <p:spPr>
          <a:xfrm>
            <a:off x="838200" y="172094"/>
            <a:ext cx="10515600" cy="733257"/>
          </a:xfrm>
        </p:spPr>
        <p:txBody>
          <a:bodyPr/>
          <a:lstStyle/>
          <a:p>
            <a:pPr algn="ctr"/>
            <a:r>
              <a:rPr lang="en-US" dirty="0"/>
              <a:t>A moment for </a:t>
            </a:r>
            <a:r>
              <a:rPr lang="en-US" b="1" dirty="0"/>
              <a:t>hyperoxygenation…..</a:t>
            </a:r>
            <a:endParaRPr lang="en-US" dirty="0"/>
          </a:p>
        </p:txBody>
      </p:sp>
      <p:sp>
        <p:nvSpPr>
          <p:cNvPr id="3" name="Content Placeholder 2">
            <a:extLst>
              <a:ext uri="{FF2B5EF4-FFF2-40B4-BE49-F238E27FC236}">
                <a16:creationId xmlns:a16="http://schemas.microsoft.com/office/drawing/2014/main" id="{D3ADCB96-7D57-49D7-8CD6-1D13D4BA52B0}"/>
              </a:ext>
            </a:extLst>
          </p:cNvPr>
          <p:cNvSpPr>
            <a:spLocks noGrp="1"/>
          </p:cNvSpPr>
          <p:nvPr>
            <p:ph idx="1"/>
          </p:nvPr>
        </p:nvSpPr>
        <p:spPr>
          <a:xfrm>
            <a:off x="559904" y="1690688"/>
            <a:ext cx="10515600" cy="4351338"/>
          </a:xfrm>
        </p:spPr>
        <p:txBody>
          <a:bodyPr/>
          <a:lstStyle/>
          <a:p>
            <a:pPr marL="0" indent="0">
              <a:buNone/>
            </a:pPr>
            <a:endParaRPr lang="en-US" dirty="0"/>
          </a:p>
          <a:p>
            <a:endParaRPr lang="en-US" dirty="0"/>
          </a:p>
        </p:txBody>
      </p:sp>
      <p:pic>
        <p:nvPicPr>
          <p:cNvPr id="4" name="Picture 3">
            <a:extLst>
              <a:ext uri="{FF2B5EF4-FFF2-40B4-BE49-F238E27FC236}">
                <a16:creationId xmlns:a16="http://schemas.microsoft.com/office/drawing/2014/main" id="{2EBA6CA6-0B7C-F0AE-0A47-FFEFAB0A32FF}"/>
              </a:ext>
            </a:extLst>
          </p:cNvPr>
          <p:cNvPicPr>
            <a:picLocks noChangeAspect="1"/>
          </p:cNvPicPr>
          <p:nvPr/>
        </p:nvPicPr>
        <p:blipFill>
          <a:blip r:embed="rId3"/>
          <a:stretch>
            <a:fillRect/>
          </a:stretch>
        </p:blipFill>
        <p:spPr>
          <a:xfrm>
            <a:off x="3966481" y="1032733"/>
            <a:ext cx="4259037" cy="5747459"/>
          </a:xfrm>
          <a:prstGeom prst="rect">
            <a:avLst/>
          </a:prstGeom>
        </p:spPr>
      </p:pic>
    </p:spTree>
    <p:extLst>
      <p:ext uri="{BB962C8B-B14F-4D97-AF65-F5344CB8AC3E}">
        <p14:creationId xmlns:p14="http://schemas.microsoft.com/office/powerpoint/2010/main" val="164601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498F53-648B-A58B-5833-86526DBE24EC}"/>
              </a:ext>
            </a:extLst>
          </p:cNvPr>
          <p:cNvPicPr>
            <a:picLocks noChangeAspect="1"/>
          </p:cNvPicPr>
          <p:nvPr/>
        </p:nvPicPr>
        <p:blipFill>
          <a:blip r:embed="rId3"/>
          <a:stretch>
            <a:fillRect/>
          </a:stretch>
        </p:blipFill>
        <p:spPr>
          <a:xfrm>
            <a:off x="229524" y="450104"/>
            <a:ext cx="4581525" cy="3171825"/>
          </a:xfrm>
          <a:prstGeom prst="rect">
            <a:avLst/>
          </a:prstGeom>
        </p:spPr>
      </p:pic>
      <p:pic>
        <p:nvPicPr>
          <p:cNvPr id="7" name="Picture 6">
            <a:extLst>
              <a:ext uri="{FF2B5EF4-FFF2-40B4-BE49-F238E27FC236}">
                <a16:creationId xmlns:a16="http://schemas.microsoft.com/office/drawing/2014/main" id="{030E8620-2E41-4CB2-6B06-8D651B34F51F}"/>
              </a:ext>
            </a:extLst>
          </p:cNvPr>
          <p:cNvPicPr>
            <a:picLocks noChangeAspect="1"/>
          </p:cNvPicPr>
          <p:nvPr/>
        </p:nvPicPr>
        <p:blipFill>
          <a:blip r:embed="rId4"/>
          <a:stretch>
            <a:fillRect/>
          </a:stretch>
        </p:blipFill>
        <p:spPr>
          <a:xfrm>
            <a:off x="440708" y="4580802"/>
            <a:ext cx="3886200" cy="1485900"/>
          </a:xfrm>
          <a:prstGeom prst="rect">
            <a:avLst/>
          </a:prstGeom>
        </p:spPr>
      </p:pic>
      <p:pic>
        <p:nvPicPr>
          <p:cNvPr id="9" name="Picture 8">
            <a:extLst>
              <a:ext uri="{FF2B5EF4-FFF2-40B4-BE49-F238E27FC236}">
                <a16:creationId xmlns:a16="http://schemas.microsoft.com/office/drawing/2014/main" id="{C1F84112-6F41-04E4-DBA6-1F45D11673BE}"/>
              </a:ext>
            </a:extLst>
          </p:cNvPr>
          <p:cNvPicPr>
            <a:picLocks noChangeAspect="1"/>
          </p:cNvPicPr>
          <p:nvPr/>
        </p:nvPicPr>
        <p:blipFill>
          <a:blip r:embed="rId5"/>
          <a:stretch>
            <a:fillRect/>
          </a:stretch>
        </p:blipFill>
        <p:spPr>
          <a:xfrm>
            <a:off x="5395059" y="450104"/>
            <a:ext cx="6315075" cy="2514600"/>
          </a:xfrm>
          <a:prstGeom prst="rect">
            <a:avLst/>
          </a:prstGeom>
        </p:spPr>
      </p:pic>
      <p:pic>
        <p:nvPicPr>
          <p:cNvPr id="11" name="Picture 10">
            <a:extLst>
              <a:ext uri="{FF2B5EF4-FFF2-40B4-BE49-F238E27FC236}">
                <a16:creationId xmlns:a16="http://schemas.microsoft.com/office/drawing/2014/main" id="{6AB9EB90-2074-23A7-6813-8E91DB3806DA}"/>
              </a:ext>
            </a:extLst>
          </p:cNvPr>
          <p:cNvPicPr>
            <a:picLocks noChangeAspect="1"/>
          </p:cNvPicPr>
          <p:nvPr/>
        </p:nvPicPr>
        <p:blipFill>
          <a:blip r:embed="rId6"/>
          <a:stretch>
            <a:fillRect/>
          </a:stretch>
        </p:blipFill>
        <p:spPr>
          <a:xfrm>
            <a:off x="5395059" y="4116150"/>
            <a:ext cx="5762625" cy="1819275"/>
          </a:xfrm>
          <a:prstGeom prst="rect">
            <a:avLst/>
          </a:prstGeom>
        </p:spPr>
      </p:pic>
    </p:spTree>
    <p:extLst>
      <p:ext uri="{BB962C8B-B14F-4D97-AF65-F5344CB8AC3E}">
        <p14:creationId xmlns:p14="http://schemas.microsoft.com/office/powerpoint/2010/main" val="124969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0EEE99-D701-22FD-A994-5CC2FA1B6BCE}"/>
              </a:ext>
            </a:extLst>
          </p:cNvPr>
          <p:cNvPicPr>
            <a:picLocks noChangeAspect="1"/>
          </p:cNvPicPr>
          <p:nvPr/>
        </p:nvPicPr>
        <p:blipFill>
          <a:blip r:embed="rId2"/>
          <a:stretch>
            <a:fillRect/>
          </a:stretch>
        </p:blipFill>
        <p:spPr>
          <a:xfrm>
            <a:off x="459048" y="379578"/>
            <a:ext cx="4286250" cy="1485900"/>
          </a:xfrm>
          <a:prstGeom prst="rect">
            <a:avLst/>
          </a:prstGeom>
        </p:spPr>
      </p:pic>
      <p:pic>
        <p:nvPicPr>
          <p:cNvPr id="7" name="Picture 6">
            <a:extLst>
              <a:ext uri="{FF2B5EF4-FFF2-40B4-BE49-F238E27FC236}">
                <a16:creationId xmlns:a16="http://schemas.microsoft.com/office/drawing/2014/main" id="{E5C396EC-FA24-5D85-B042-B302B8E47FFE}"/>
              </a:ext>
            </a:extLst>
          </p:cNvPr>
          <p:cNvPicPr>
            <a:picLocks noChangeAspect="1"/>
          </p:cNvPicPr>
          <p:nvPr/>
        </p:nvPicPr>
        <p:blipFill>
          <a:blip r:embed="rId3"/>
          <a:stretch>
            <a:fillRect/>
          </a:stretch>
        </p:blipFill>
        <p:spPr>
          <a:xfrm>
            <a:off x="344818" y="2238517"/>
            <a:ext cx="4229100" cy="1562100"/>
          </a:xfrm>
          <a:prstGeom prst="rect">
            <a:avLst/>
          </a:prstGeom>
        </p:spPr>
      </p:pic>
      <p:pic>
        <p:nvPicPr>
          <p:cNvPr id="9" name="Picture 8">
            <a:extLst>
              <a:ext uri="{FF2B5EF4-FFF2-40B4-BE49-F238E27FC236}">
                <a16:creationId xmlns:a16="http://schemas.microsoft.com/office/drawing/2014/main" id="{3EE5E5B6-DA0E-1D3D-3BAC-B44397D7285F}"/>
              </a:ext>
            </a:extLst>
          </p:cNvPr>
          <p:cNvPicPr>
            <a:picLocks noChangeAspect="1"/>
          </p:cNvPicPr>
          <p:nvPr/>
        </p:nvPicPr>
        <p:blipFill rotWithShape="1">
          <a:blip r:embed="rId4"/>
          <a:srcRect r="12481"/>
          <a:stretch/>
        </p:blipFill>
        <p:spPr>
          <a:xfrm>
            <a:off x="459048" y="5290000"/>
            <a:ext cx="6443876" cy="1000125"/>
          </a:xfrm>
          <a:prstGeom prst="rect">
            <a:avLst/>
          </a:prstGeom>
        </p:spPr>
      </p:pic>
      <p:pic>
        <p:nvPicPr>
          <p:cNvPr id="11" name="Picture 10">
            <a:extLst>
              <a:ext uri="{FF2B5EF4-FFF2-40B4-BE49-F238E27FC236}">
                <a16:creationId xmlns:a16="http://schemas.microsoft.com/office/drawing/2014/main" id="{B483E9DE-9206-A165-041B-531C856D0F7D}"/>
              </a:ext>
            </a:extLst>
          </p:cNvPr>
          <p:cNvPicPr>
            <a:picLocks noChangeAspect="1"/>
          </p:cNvPicPr>
          <p:nvPr/>
        </p:nvPicPr>
        <p:blipFill>
          <a:blip r:embed="rId5"/>
          <a:stretch>
            <a:fillRect/>
          </a:stretch>
        </p:blipFill>
        <p:spPr>
          <a:xfrm>
            <a:off x="344817" y="3982873"/>
            <a:ext cx="5934075" cy="1009650"/>
          </a:xfrm>
          <a:prstGeom prst="rect">
            <a:avLst/>
          </a:prstGeom>
        </p:spPr>
      </p:pic>
    </p:spTree>
    <p:extLst>
      <p:ext uri="{BB962C8B-B14F-4D97-AF65-F5344CB8AC3E}">
        <p14:creationId xmlns:p14="http://schemas.microsoft.com/office/powerpoint/2010/main" val="2043441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4B23-A0C8-4DC9-A3E1-F13E348CCD76}"/>
              </a:ext>
            </a:extLst>
          </p:cNvPr>
          <p:cNvSpPr>
            <a:spLocks noGrp="1"/>
          </p:cNvSpPr>
          <p:nvPr>
            <p:ph type="title"/>
          </p:nvPr>
        </p:nvSpPr>
        <p:spPr>
          <a:xfrm>
            <a:off x="265140" y="351067"/>
            <a:ext cx="10515600" cy="1325563"/>
          </a:xfrm>
        </p:spPr>
        <p:txBody>
          <a:bodyPr>
            <a:normAutofit/>
          </a:bodyPr>
          <a:lstStyle/>
          <a:p>
            <a:r>
              <a:rPr lang="en-US" dirty="0"/>
              <a:t>District 5- Joe Punzel</a:t>
            </a:r>
            <a:br>
              <a:rPr lang="en-US" dirty="0"/>
            </a:br>
            <a:r>
              <a:rPr lang="en-US" sz="4000" dirty="0"/>
              <a:t>Student liaison/understudy-</a:t>
            </a:r>
          </a:p>
        </p:txBody>
      </p:sp>
      <p:sp>
        <p:nvSpPr>
          <p:cNvPr id="3" name="Content Placeholder 2">
            <a:extLst>
              <a:ext uri="{FF2B5EF4-FFF2-40B4-BE49-F238E27FC236}">
                <a16:creationId xmlns:a16="http://schemas.microsoft.com/office/drawing/2014/main" id="{CF75F80E-5C89-4188-A1A8-397A70DC1442}"/>
              </a:ext>
            </a:extLst>
          </p:cNvPr>
          <p:cNvSpPr>
            <a:spLocks noGrp="1"/>
          </p:cNvSpPr>
          <p:nvPr>
            <p:ph idx="1"/>
          </p:nvPr>
        </p:nvSpPr>
        <p:spPr>
          <a:xfrm>
            <a:off x="723900" y="2176005"/>
            <a:ext cx="8286345" cy="4351338"/>
          </a:xfrm>
        </p:spPr>
        <p:txBody>
          <a:bodyPr/>
          <a:lstStyle/>
          <a:p>
            <a:pPr marL="0" indent="0">
              <a:buNone/>
            </a:pPr>
            <a:endParaRPr lang="en-US" dirty="0"/>
          </a:p>
        </p:txBody>
      </p:sp>
      <p:pic>
        <p:nvPicPr>
          <p:cNvPr id="4" name="Picture 3">
            <a:extLst>
              <a:ext uri="{FF2B5EF4-FFF2-40B4-BE49-F238E27FC236}">
                <a16:creationId xmlns:a16="http://schemas.microsoft.com/office/drawing/2014/main" id="{6B9A3168-A657-4315-811A-66EA68996047}"/>
              </a:ext>
            </a:extLst>
          </p:cNvPr>
          <p:cNvPicPr>
            <a:picLocks noChangeAspect="1"/>
          </p:cNvPicPr>
          <p:nvPr/>
        </p:nvPicPr>
        <p:blipFill rotWithShape="1">
          <a:blip r:embed="rId3"/>
          <a:srcRect b="21370"/>
          <a:stretch/>
        </p:blipFill>
        <p:spPr>
          <a:xfrm>
            <a:off x="9871059" y="121665"/>
            <a:ext cx="1819363" cy="2160140"/>
          </a:xfrm>
          <a:prstGeom prst="rect">
            <a:avLst/>
          </a:prstGeom>
        </p:spPr>
      </p:pic>
      <p:pic>
        <p:nvPicPr>
          <p:cNvPr id="5" name="Picture 4">
            <a:extLst>
              <a:ext uri="{FF2B5EF4-FFF2-40B4-BE49-F238E27FC236}">
                <a16:creationId xmlns:a16="http://schemas.microsoft.com/office/drawing/2014/main" id="{0A02F057-0B5B-4491-A4C6-87ADA3FF45F3}"/>
              </a:ext>
            </a:extLst>
          </p:cNvPr>
          <p:cNvPicPr>
            <a:picLocks noChangeAspect="1"/>
          </p:cNvPicPr>
          <p:nvPr/>
        </p:nvPicPr>
        <p:blipFill rotWithShape="1">
          <a:blip r:embed="rId4"/>
          <a:srcRect l="8927" t="58935" r="26568" b="2052"/>
          <a:stretch/>
        </p:blipFill>
        <p:spPr>
          <a:xfrm>
            <a:off x="9369482" y="2397154"/>
            <a:ext cx="2822518" cy="2063692"/>
          </a:xfrm>
          <a:prstGeom prst="rect">
            <a:avLst/>
          </a:prstGeom>
        </p:spPr>
      </p:pic>
      <p:sp>
        <p:nvSpPr>
          <p:cNvPr id="7" name="TextBox 6">
            <a:extLst>
              <a:ext uri="{FF2B5EF4-FFF2-40B4-BE49-F238E27FC236}">
                <a16:creationId xmlns:a16="http://schemas.microsoft.com/office/drawing/2014/main" id="{8052FC85-58BA-4930-B28B-82234C2630A4}"/>
              </a:ext>
            </a:extLst>
          </p:cNvPr>
          <p:cNvSpPr txBox="1"/>
          <p:nvPr/>
        </p:nvSpPr>
        <p:spPr>
          <a:xfrm>
            <a:off x="2629947" y="6311900"/>
            <a:ext cx="609460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A2A2A"/>
                </a:solidFill>
                <a:effectLst/>
                <a:latin typeface="Montserrat" panose="00000500000000000000" pitchFamily="2" charset="0"/>
              </a:rPr>
              <a:t>Counties of Marquette, Green Lake, Sauk, Columbia, Dodge, Grant, Iowa, Dane, Jefferson, </a:t>
            </a:r>
            <a:r>
              <a:rPr lang="en-US" sz="1100" b="0" i="0" dirty="0" err="1">
                <a:solidFill>
                  <a:srgbClr val="2A2A2A"/>
                </a:solidFill>
                <a:effectLst/>
                <a:latin typeface="Montserrat" panose="00000500000000000000" pitchFamily="2" charset="0"/>
              </a:rPr>
              <a:t>LaFayette</a:t>
            </a:r>
            <a:r>
              <a:rPr lang="en-US" sz="1100" b="0" i="0" dirty="0">
                <a:solidFill>
                  <a:srgbClr val="2A2A2A"/>
                </a:solidFill>
                <a:effectLst/>
                <a:latin typeface="Montserrat" panose="00000500000000000000" pitchFamily="2" charset="0"/>
              </a:rPr>
              <a:t>, Green, Rock and Walworth</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173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E552-3982-439F-BC20-0CFAC2572F9D}"/>
              </a:ext>
            </a:extLst>
          </p:cNvPr>
          <p:cNvSpPr>
            <a:spLocks noGrp="1"/>
          </p:cNvSpPr>
          <p:nvPr>
            <p:ph type="title"/>
          </p:nvPr>
        </p:nvSpPr>
        <p:spPr>
          <a:xfrm>
            <a:off x="409514" y="566241"/>
            <a:ext cx="10515600" cy="1325563"/>
          </a:xfrm>
        </p:spPr>
        <p:txBody>
          <a:bodyPr>
            <a:normAutofit fontScale="90000"/>
          </a:bodyPr>
          <a:lstStyle/>
          <a:p>
            <a:r>
              <a:rPr lang="en-US" dirty="0"/>
              <a:t>District 6- Open Position</a:t>
            </a:r>
            <a:br>
              <a:rPr lang="en-US" dirty="0"/>
            </a:br>
            <a:r>
              <a:rPr lang="en-US" sz="4000" dirty="0"/>
              <a:t>Student liaison/understudy- </a:t>
            </a:r>
            <a:br>
              <a:rPr lang="en-US" sz="4000" dirty="0"/>
            </a:br>
            <a:r>
              <a:rPr lang="en-US" sz="4000" dirty="0"/>
              <a:t>Leann Thao (Western Technical College)</a:t>
            </a:r>
          </a:p>
        </p:txBody>
      </p:sp>
      <p:sp>
        <p:nvSpPr>
          <p:cNvPr id="3" name="Content Placeholder 2">
            <a:extLst>
              <a:ext uri="{FF2B5EF4-FFF2-40B4-BE49-F238E27FC236}">
                <a16:creationId xmlns:a16="http://schemas.microsoft.com/office/drawing/2014/main" id="{02013618-11A3-4CD9-9379-C6D7B1B2C19C}"/>
              </a:ext>
            </a:extLst>
          </p:cNvPr>
          <p:cNvSpPr>
            <a:spLocks noGrp="1"/>
          </p:cNvSpPr>
          <p:nvPr>
            <p:ph idx="1"/>
          </p:nvPr>
        </p:nvSpPr>
        <p:spPr>
          <a:xfrm>
            <a:off x="397565" y="2457974"/>
            <a:ext cx="8662850" cy="3718989"/>
          </a:xfrm>
        </p:spPr>
        <p:txBody>
          <a:bodyPr/>
          <a:lstStyle/>
          <a:p>
            <a:r>
              <a:rPr lang="en-US" dirty="0"/>
              <a:t>WSRC “chicken que” Wednesday, October 19</a:t>
            </a:r>
            <a:r>
              <a:rPr lang="en-US" baseline="30000" dirty="0"/>
              <a:t>th</a:t>
            </a:r>
            <a:r>
              <a:rPr lang="en-US" dirty="0"/>
              <a:t> (pre-RC week)</a:t>
            </a:r>
          </a:p>
          <a:p>
            <a:r>
              <a:rPr lang="en-US" dirty="0"/>
              <a:t>Western RT Club students will assist with ticket sales and help that day. </a:t>
            </a:r>
          </a:p>
          <a:p>
            <a:r>
              <a:rPr lang="en-US" dirty="0"/>
              <a:t>Donated meal purchases will be available, so that anyone/anywhere can purchase a ticket and the meal will be donated. </a:t>
            </a:r>
          </a:p>
          <a:p>
            <a:r>
              <a:rPr lang="en-US" dirty="0"/>
              <a:t>Continued recruitment for representative. </a:t>
            </a:r>
            <a:r>
              <a:rPr lang="en-US" dirty="0">
                <a:sym typeface="Wingdings" panose="05000000000000000000" pitchFamily="2" charset="2"/>
              </a:rPr>
              <a:t> </a:t>
            </a:r>
            <a:endParaRPr lang="en-US" dirty="0"/>
          </a:p>
        </p:txBody>
      </p:sp>
      <p:sp>
        <p:nvSpPr>
          <p:cNvPr id="6" name="TextBox 5">
            <a:extLst>
              <a:ext uri="{FF2B5EF4-FFF2-40B4-BE49-F238E27FC236}">
                <a16:creationId xmlns:a16="http://schemas.microsoft.com/office/drawing/2014/main" id="{3E216CE9-2823-4AC6-95D8-7E614FD637E2}"/>
              </a:ext>
            </a:extLst>
          </p:cNvPr>
          <p:cNvSpPr txBox="1"/>
          <p:nvPr/>
        </p:nvSpPr>
        <p:spPr>
          <a:xfrm>
            <a:off x="2346939" y="6362070"/>
            <a:ext cx="7692006" cy="261610"/>
          </a:xfrm>
          <a:prstGeom prst="rect">
            <a:avLst/>
          </a:prstGeom>
          <a:noFill/>
        </p:spPr>
        <p:txBody>
          <a:bodyPr wrap="square">
            <a:spAutoFit/>
          </a:bodyPr>
          <a:lstStyle/>
          <a:p>
            <a:r>
              <a:rPr lang="en-US" sz="1100" b="0" i="0" dirty="0">
                <a:solidFill>
                  <a:srgbClr val="818181"/>
                </a:solidFill>
                <a:effectLst/>
                <a:latin typeface="Montserrat" panose="00000500000000000000" pitchFamily="2" charset="0"/>
              </a:rPr>
              <a:t>Counties of Buffalo, Jackson, </a:t>
            </a:r>
            <a:r>
              <a:rPr lang="en-US" sz="1100" b="0" i="0" dirty="0" err="1">
                <a:solidFill>
                  <a:srgbClr val="818181"/>
                </a:solidFill>
                <a:effectLst/>
                <a:latin typeface="Montserrat" panose="00000500000000000000" pitchFamily="2" charset="0"/>
              </a:rPr>
              <a:t>Trempeleau</a:t>
            </a:r>
            <a:r>
              <a:rPr lang="en-US" sz="1100" b="0" i="0" dirty="0">
                <a:solidFill>
                  <a:srgbClr val="818181"/>
                </a:solidFill>
                <a:effectLst/>
                <a:latin typeface="Montserrat" panose="00000500000000000000" pitchFamily="2" charset="0"/>
              </a:rPr>
              <a:t>, LaCrosse Monroe, Juneau, Vernon, Richland and Crawford.</a:t>
            </a:r>
            <a:endParaRPr lang="en-US" sz="1100" dirty="0"/>
          </a:p>
        </p:txBody>
      </p:sp>
      <p:pic>
        <p:nvPicPr>
          <p:cNvPr id="7" name="Picture 6">
            <a:extLst>
              <a:ext uri="{FF2B5EF4-FFF2-40B4-BE49-F238E27FC236}">
                <a16:creationId xmlns:a16="http://schemas.microsoft.com/office/drawing/2014/main" id="{B13C6739-5AAF-4156-9E32-561883E9F9CE}"/>
              </a:ext>
            </a:extLst>
          </p:cNvPr>
          <p:cNvPicPr>
            <a:picLocks noChangeAspect="1"/>
          </p:cNvPicPr>
          <p:nvPr/>
        </p:nvPicPr>
        <p:blipFill rotWithShape="1">
          <a:blip r:embed="rId3"/>
          <a:srcRect t="43510" r="50000" b="8174"/>
          <a:stretch/>
        </p:blipFill>
        <p:spPr>
          <a:xfrm>
            <a:off x="9060415" y="2272867"/>
            <a:ext cx="2689805" cy="2675145"/>
          </a:xfrm>
          <a:prstGeom prst="rect">
            <a:avLst/>
          </a:prstGeom>
        </p:spPr>
      </p:pic>
    </p:spTree>
    <p:extLst>
      <p:ext uri="{BB962C8B-B14F-4D97-AF65-F5344CB8AC3E}">
        <p14:creationId xmlns:p14="http://schemas.microsoft.com/office/powerpoint/2010/main" val="3163533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7728-81F1-4CAD-A140-1B51213D742A}"/>
              </a:ext>
            </a:extLst>
          </p:cNvPr>
          <p:cNvSpPr>
            <a:spLocks noGrp="1"/>
          </p:cNvSpPr>
          <p:nvPr>
            <p:ph type="title"/>
          </p:nvPr>
        </p:nvSpPr>
        <p:spPr/>
        <p:txBody>
          <a:bodyPr>
            <a:normAutofit/>
          </a:bodyPr>
          <a:lstStyle/>
          <a:p>
            <a:r>
              <a:rPr lang="en-US" dirty="0"/>
              <a:t>Media Relations-  </a:t>
            </a:r>
            <a:br>
              <a:rPr lang="en-US" dirty="0"/>
            </a:br>
            <a:r>
              <a:rPr lang="en-US" dirty="0"/>
              <a:t>Pia McEleney &amp; Taya Haas</a:t>
            </a:r>
          </a:p>
        </p:txBody>
      </p:sp>
      <p:sp>
        <p:nvSpPr>
          <p:cNvPr id="7" name="Content Placeholder 6">
            <a:extLst>
              <a:ext uri="{FF2B5EF4-FFF2-40B4-BE49-F238E27FC236}">
                <a16:creationId xmlns:a16="http://schemas.microsoft.com/office/drawing/2014/main" id="{43B18D41-DEF1-9664-2E56-5220CE5E22DB}"/>
              </a:ext>
            </a:extLst>
          </p:cNvPr>
          <p:cNvSpPr>
            <a:spLocks noGrp="1"/>
          </p:cNvSpPr>
          <p:nvPr>
            <p:ph sz="half" idx="1"/>
          </p:nvPr>
        </p:nvSpPr>
        <p:spPr/>
        <p:txBody>
          <a:bodyPr/>
          <a:lstStyle/>
          <a:p>
            <a:r>
              <a:rPr lang="en-US" dirty="0"/>
              <a:t>Facebook – 1083 followers</a:t>
            </a:r>
          </a:p>
          <a:p>
            <a:pPr lvl="1"/>
            <a:r>
              <a:rPr lang="en-US" dirty="0"/>
              <a:t>Engagement +111% </a:t>
            </a:r>
          </a:p>
          <a:p>
            <a:pPr lvl="1"/>
            <a:r>
              <a:rPr lang="en-US" dirty="0"/>
              <a:t>Followers +143% </a:t>
            </a:r>
          </a:p>
          <a:p>
            <a:r>
              <a:rPr lang="en-US" dirty="0"/>
              <a:t>District 1 -Baseball game </a:t>
            </a:r>
          </a:p>
          <a:p>
            <a:r>
              <a:rPr lang="en-US" dirty="0"/>
              <a:t>District 4 -Save the date repost </a:t>
            </a:r>
          </a:p>
          <a:p>
            <a:r>
              <a:rPr lang="en-US" dirty="0"/>
              <a:t>Thinking Thursdays </a:t>
            </a:r>
          </a:p>
          <a:p>
            <a:r>
              <a:rPr lang="en-US" dirty="0"/>
              <a:t>Packer Tickets </a:t>
            </a:r>
          </a:p>
          <a:p>
            <a:pPr lvl="1"/>
            <a:r>
              <a:rPr lang="en-US" dirty="0"/>
              <a:t>How many tickets left??</a:t>
            </a:r>
          </a:p>
          <a:p>
            <a:pPr lvl="2"/>
            <a:endParaRPr lang="en-US" dirty="0"/>
          </a:p>
          <a:p>
            <a:pPr marL="914400" lvl="2" indent="0">
              <a:buNone/>
            </a:pPr>
            <a:endParaRPr lang="en-US" dirty="0"/>
          </a:p>
        </p:txBody>
      </p:sp>
      <p:sp>
        <p:nvSpPr>
          <p:cNvPr id="9" name="Content Placeholder 8"/>
          <p:cNvSpPr>
            <a:spLocks noGrp="1"/>
          </p:cNvSpPr>
          <p:nvPr>
            <p:ph sz="half" idx="2"/>
          </p:nvPr>
        </p:nvSpPr>
        <p:spPr>
          <a:xfrm>
            <a:off x="6142892" y="2352431"/>
            <a:ext cx="5210908" cy="3824532"/>
          </a:xfrm>
        </p:spPr>
        <p:txBody>
          <a:bodyPr/>
          <a:lstStyle/>
          <a:p>
            <a:r>
              <a:rPr lang="en-US" dirty="0"/>
              <a:t>Any other fun recurring ideas?</a:t>
            </a:r>
          </a:p>
          <a:p>
            <a:r>
              <a:rPr lang="en-US" dirty="0"/>
              <a:t>Make sure to invite all RTs to our page! </a:t>
            </a:r>
          </a:p>
          <a:p>
            <a:r>
              <a:rPr lang="en-US" dirty="0"/>
              <a:t>Like, share comment! </a:t>
            </a:r>
          </a:p>
          <a:p>
            <a:r>
              <a:rPr lang="en-US" dirty="0"/>
              <a:t>AARC toolkits are being used </a:t>
            </a:r>
          </a:p>
          <a:p>
            <a:endParaRPr lang="en-US" dirty="0"/>
          </a:p>
        </p:txBody>
      </p:sp>
      <p:pic>
        <p:nvPicPr>
          <p:cNvPr id="4" name="Picture 3">
            <a:extLst>
              <a:ext uri="{FF2B5EF4-FFF2-40B4-BE49-F238E27FC236}">
                <a16:creationId xmlns:a16="http://schemas.microsoft.com/office/drawing/2014/main" id="{DA68781D-3BA7-3F69-3185-B6EFA3BC47D5}"/>
              </a:ext>
            </a:extLst>
          </p:cNvPr>
          <p:cNvPicPr>
            <a:picLocks noChangeAspect="1"/>
          </p:cNvPicPr>
          <p:nvPr/>
        </p:nvPicPr>
        <p:blipFill>
          <a:blip r:embed="rId3"/>
          <a:stretch>
            <a:fillRect/>
          </a:stretch>
        </p:blipFill>
        <p:spPr>
          <a:xfrm>
            <a:off x="8471914" y="139494"/>
            <a:ext cx="1654818" cy="2140934"/>
          </a:xfrm>
          <a:prstGeom prst="rect">
            <a:avLst/>
          </a:prstGeom>
        </p:spPr>
      </p:pic>
      <p:pic>
        <p:nvPicPr>
          <p:cNvPr id="5" name="Picture 4">
            <a:extLst>
              <a:ext uri="{FF2B5EF4-FFF2-40B4-BE49-F238E27FC236}">
                <a16:creationId xmlns:a16="http://schemas.microsoft.com/office/drawing/2014/main" id="{5E39D8C0-1127-52DD-5BFC-7DCF6F9AE5C1}"/>
              </a:ext>
            </a:extLst>
          </p:cNvPr>
          <p:cNvPicPr>
            <a:picLocks noChangeAspect="1"/>
          </p:cNvPicPr>
          <p:nvPr/>
        </p:nvPicPr>
        <p:blipFill>
          <a:blip r:embed="rId4"/>
          <a:stretch>
            <a:fillRect/>
          </a:stretch>
        </p:blipFill>
        <p:spPr>
          <a:xfrm>
            <a:off x="10289652" y="51169"/>
            <a:ext cx="1643268" cy="2180610"/>
          </a:xfrm>
          <a:prstGeom prst="rect">
            <a:avLst/>
          </a:prstGeom>
        </p:spPr>
      </p:pic>
    </p:spTree>
    <p:extLst>
      <p:ext uri="{BB962C8B-B14F-4D97-AF65-F5344CB8AC3E}">
        <p14:creationId xmlns:p14="http://schemas.microsoft.com/office/powerpoint/2010/main" val="2246148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0A305-20CD-4F38-9EC3-4DCD80BE162A}"/>
              </a:ext>
            </a:extLst>
          </p:cNvPr>
          <p:cNvSpPr>
            <a:spLocks noGrp="1"/>
          </p:cNvSpPr>
          <p:nvPr>
            <p:ph type="title"/>
          </p:nvPr>
        </p:nvSpPr>
        <p:spPr/>
        <p:txBody>
          <a:bodyPr/>
          <a:lstStyle/>
          <a:p>
            <a:r>
              <a:rPr lang="en-US" dirty="0"/>
              <a:t>NRRCC- Jen Horkan</a:t>
            </a:r>
          </a:p>
        </p:txBody>
      </p:sp>
      <p:pic>
        <p:nvPicPr>
          <p:cNvPr id="4" name="Picture 3">
            <a:extLst>
              <a:ext uri="{FF2B5EF4-FFF2-40B4-BE49-F238E27FC236}">
                <a16:creationId xmlns:a16="http://schemas.microsoft.com/office/drawing/2014/main" id="{0C80AEC4-457A-4000-B346-A77DE599BCAB}"/>
              </a:ext>
            </a:extLst>
          </p:cNvPr>
          <p:cNvPicPr>
            <a:picLocks noChangeAspect="1"/>
          </p:cNvPicPr>
          <p:nvPr/>
        </p:nvPicPr>
        <p:blipFill>
          <a:blip r:embed="rId3"/>
          <a:stretch>
            <a:fillRect/>
          </a:stretch>
        </p:blipFill>
        <p:spPr>
          <a:xfrm>
            <a:off x="9638851" y="72486"/>
            <a:ext cx="2185755" cy="1618202"/>
          </a:xfrm>
          <a:prstGeom prst="rect">
            <a:avLst/>
          </a:prstGeom>
        </p:spPr>
      </p:pic>
      <p:sp>
        <p:nvSpPr>
          <p:cNvPr id="7" name="Content Placeholder 6">
            <a:extLst>
              <a:ext uri="{FF2B5EF4-FFF2-40B4-BE49-F238E27FC236}">
                <a16:creationId xmlns:a16="http://schemas.microsoft.com/office/drawing/2014/main" id="{FF1AA1EB-7093-7AAF-4CBA-9A1EBB2A8FB0}"/>
              </a:ext>
            </a:extLst>
          </p:cNvPr>
          <p:cNvSpPr>
            <a:spLocks noGrp="1"/>
          </p:cNvSpPr>
          <p:nvPr>
            <p:ph idx="1"/>
          </p:nvPr>
        </p:nvSpPr>
        <p:spPr>
          <a:xfrm>
            <a:off x="838200" y="1406770"/>
            <a:ext cx="10515600" cy="5378744"/>
          </a:xfrm>
        </p:spPr>
        <p:txBody>
          <a:bodyPr>
            <a:normAutofit/>
          </a:bodyPr>
          <a:lstStyle/>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NRRCC Conference a great success</a:t>
            </a:r>
          </a:p>
          <a:p>
            <a:r>
              <a:rPr lang="en-US" dirty="0">
                <a:latin typeface="Calibri" panose="020F0502020204030204" pitchFamily="34" charset="0"/>
                <a:ea typeface="Times New Roman" panose="02020603050405020304" pitchFamily="18" charset="0"/>
                <a:cs typeface="Times New Roman" panose="02020603050405020304" pitchFamily="18" charset="0"/>
              </a:rPr>
              <a:t>Income was $145,641.25, </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Expenses were $71,690.06</a:t>
            </a:r>
          </a:p>
          <a:p>
            <a:r>
              <a:rPr lang="en-US" dirty="0">
                <a:latin typeface="Calibri" panose="020F0502020204030204" pitchFamily="34" charset="0"/>
                <a:ea typeface="Times New Roman" panose="02020603050405020304" pitchFamily="18" charset="0"/>
                <a:cs typeface="Times New Roman" panose="02020603050405020304" pitchFamily="18" charset="0"/>
              </a:rPr>
              <a:t>Profit of $70,951.46- to be divided with Minnesota</a:t>
            </a:r>
          </a:p>
          <a:p>
            <a:r>
              <a:rPr lang="en-US" dirty="0">
                <a:latin typeface="Calibri" panose="020F0502020204030204" pitchFamily="34" charset="0"/>
                <a:ea typeface="Times New Roman" panose="02020603050405020304" pitchFamily="18" charset="0"/>
                <a:cs typeface="Times New Roman" panose="02020603050405020304" pitchFamily="18" charset="0"/>
              </a:rPr>
              <a:t>We had 80 exhibitors, 96 students, 210 1 and 2 day registrants, 3 spouses and 79 reps</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Still concerns with people attending who did not pay at all or who are there on a day they didn’t pay for. This is a concern for liability reasons. Looking at putting more monitoring into place to ensure only paid attendees are participating.</a:t>
            </a:r>
          </a:p>
          <a:p>
            <a:r>
              <a:rPr lang="en-US" dirty="0">
                <a:latin typeface="Calibri" panose="020F0502020204030204" pitchFamily="34" charset="0"/>
                <a:ea typeface="Times New Roman" panose="02020603050405020304" pitchFamily="18" charset="0"/>
                <a:cs typeface="Times New Roman" panose="02020603050405020304" pitchFamily="18" charset="0"/>
              </a:rPr>
              <a:t>BOD presence needed in exhibitor hall- per exhibitors.</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82239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F1BD41-780E-4272-A7CD-413E3162C8BA}"/>
              </a:ext>
            </a:extLst>
          </p:cNvPr>
          <p:cNvPicPr>
            <a:picLocks noChangeAspect="1"/>
          </p:cNvPicPr>
          <p:nvPr/>
        </p:nvPicPr>
        <p:blipFill rotWithShape="1">
          <a:blip r:embed="rId3"/>
          <a:srcRect t="8200" r="-1" b="7699"/>
          <a:stretch/>
        </p:blipFill>
        <p:spPr>
          <a:xfrm>
            <a:off x="10504045" y="24113"/>
            <a:ext cx="1699387" cy="1984991"/>
          </a:xfrm>
          <a:prstGeom prst="rect">
            <a:avLst/>
          </a:prstGeom>
        </p:spPr>
      </p:pic>
      <p:pic>
        <p:nvPicPr>
          <p:cNvPr id="10" name="Content Placeholder 5">
            <a:extLst>
              <a:ext uri="{FF2B5EF4-FFF2-40B4-BE49-F238E27FC236}">
                <a16:creationId xmlns:a16="http://schemas.microsoft.com/office/drawing/2014/main" id="{C0B27B84-EB2A-40C7-A94B-0D95E9EF3EB1}"/>
              </a:ext>
            </a:extLst>
          </p:cNvPr>
          <p:cNvPicPr>
            <a:picLocks noChangeAspect="1"/>
          </p:cNvPicPr>
          <p:nvPr/>
        </p:nvPicPr>
        <p:blipFill rotWithShape="1">
          <a:blip r:embed="rId4">
            <a:extLst>
              <a:ext uri="{28A0092B-C50C-407E-A947-70E740481C1C}">
                <a14:useLocalDpi xmlns:a14="http://schemas.microsoft.com/office/drawing/2010/main" val="0"/>
              </a:ext>
            </a:extLst>
          </a:blip>
          <a:srcRect t="10371" r="-2" b="13119"/>
          <a:stretch/>
        </p:blipFill>
        <p:spPr>
          <a:xfrm>
            <a:off x="8776010" y="20977"/>
            <a:ext cx="1699386" cy="1984999"/>
          </a:xfrm>
          <a:prstGeom prst="rect">
            <a:avLst/>
          </a:prstGeom>
        </p:spPr>
      </p:pic>
      <p:sp>
        <p:nvSpPr>
          <p:cNvPr id="2" name="Title 1">
            <a:extLst>
              <a:ext uri="{FF2B5EF4-FFF2-40B4-BE49-F238E27FC236}">
                <a16:creationId xmlns:a16="http://schemas.microsoft.com/office/drawing/2014/main" id="{5253E5A1-EE5E-48F1-B24B-4695A01FC9EC}"/>
              </a:ext>
            </a:extLst>
          </p:cNvPr>
          <p:cNvSpPr>
            <a:spLocks noGrp="1"/>
          </p:cNvSpPr>
          <p:nvPr>
            <p:ph type="title"/>
          </p:nvPr>
        </p:nvSpPr>
        <p:spPr/>
        <p:txBody>
          <a:bodyPr/>
          <a:lstStyle/>
          <a:p>
            <a:r>
              <a:rPr lang="en-US" b="1" u="sng" dirty="0">
                <a:latin typeface="+mn-lt"/>
              </a:rPr>
              <a:t>Education Co-Chairs </a:t>
            </a:r>
            <a:br>
              <a:rPr lang="en-US" dirty="0">
                <a:latin typeface="+mn-lt"/>
              </a:rPr>
            </a:br>
            <a:r>
              <a:rPr lang="en-US" dirty="0">
                <a:latin typeface="+mn-lt"/>
              </a:rPr>
              <a:t>Tara Managan &amp; Christina Pano</a:t>
            </a:r>
          </a:p>
        </p:txBody>
      </p:sp>
      <p:sp>
        <p:nvSpPr>
          <p:cNvPr id="7" name="Content Placeholder 6">
            <a:extLst>
              <a:ext uri="{FF2B5EF4-FFF2-40B4-BE49-F238E27FC236}">
                <a16:creationId xmlns:a16="http://schemas.microsoft.com/office/drawing/2014/main" id="{3970E725-47F2-4DF5-BB9F-8220A7C95A00}"/>
              </a:ext>
            </a:extLst>
          </p:cNvPr>
          <p:cNvSpPr>
            <a:spLocks noGrp="1"/>
          </p:cNvSpPr>
          <p:nvPr>
            <p:ph sz="half" idx="1"/>
          </p:nvPr>
        </p:nvSpPr>
        <p:spPr>
          <a:xfrm>
            <a:off x="838200" y="2432899"/>
            <a:ext cx="8874575" cy="4425101"/>
          </a:xfrm>
        </p:spPr>
        <p:txBody>
          <a:bodyPr/>
          <a:lstStyle/>
          <a:p>
            <a:r>
              <a:rPr lang="en-US" dirty="0"/>
              <a:t>NRRCC informal gathering of WTCS instructors. </a:t>
            </a:r>
          </a:p>
        </p:txBody>
      </p:sp>
    </p:spTree>
    <p:extLst>
      <p:ext uri="{BB962C8B-B14F-4D97-AF65-F5344CB8AC3E}">
        <p14:creationId xmlns:p14="http://schemas.microsoft.com/office/powerpoint/2010/main" val="417486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AF82-CD82-4E67-914A-F3828B0DA3AF}"/>
              </a:ext>
            </a:extLst>
          </p:cNvPr>
          <p:cNvSpPr>
            <a:spLocks noGrp="1"/>
          </p:cNvSpPr>
          <p:nvPr>
            <p:ph type="title"/>
          </p:nvPr>
        </p:nvSpPr>
        <p:spPr/>
        <p:txBody>
          <a:bodyPr/>
          <a:lstStyle/>
          <a:p>
            <a:r>
              <a:rPr lang="en-US" dirty="0"/>
              <a:t>Elections- Sarah Schroeder</a:t>
            </a:r>
          </a:p>
        </p:txBody>
      </p:sp>
      <p:sp>
        <p:nvSpPr>
          <p:cNvPr id="3" name="Content Placeholder 2">
            <a:extLst>
              <a:ext uri="{FF2B5EF4-FFF2-40B4-BE49-F238E27FC236}">
                <a16:creationId xmlns:a16="http://schemas.microsoft.com/office/drawing/2014/main" id="{E1CFA87B-8EA2-4A70-9234-758E9C1C34B3}"/>
              </a:ext>
            </a:extLst>
          </p:cNvPr>
          <p:cNvSpPr>
            <a:spLocks noGrp="1"/>
          </p:cNvSpPr>
          <p:nvPr>
            <p:ph idx="1"/>
          </p:nvPr>
        </p:nvSpPr>
        <p:spPr>
          <a:xfrm>
            <a:off x="838200" y="1892331"/>
            <a:ext cx="10515600" cy="4351338"/>
          </a:xfrm>
        </p:spPr>
        <p:txBody>
          <a:bodyPr>
            <a:normAutofit/>
          </a:bodyPr>
          <a:lstStyle/>
          <a:p>
            <a:pPr marL="0" marR="0">
              <a:spcBef>
                <a:spcPts val="0"/>
              </a:spcBef>
              <a:spcAft>
                <a:spcPts val="1200"/>
              </a:spcAft>
            </a:pPr>
            <a:endParaRPr lang="en-US" sz="1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3B55A10E-7FE5-436D-B1AA-9CBAB53967CE}"/>
              </a:ext>
            </a:extLst>
          </p:cNvPr>
          <p:cNvPicPr>
            <a:picLocks noChangeAspect="1"/>
          </p:cNvPicPr>
          <p:nvPr/>
        </p:nvPicPr>
        <p:blipFill rotWithShape="1">
          <a:blip r:embed="rId3"/>
          <a:srcRect r="10026" b="6666"/>
          <a:stretch/>
        </p:blipFill>
        <p:spPr>
          <a:xfrm>
            <a:off x="9310279" y="163482"/>
            <a:ext cx="1738021" cy="1994927"/>
          </a:xfrm>
          <a:prstGeom prst="rect">
            <a:avLst/>
          </a:prstGeom>
        </p:spPr>
      </p:pic>
      <p:sp>
        <p:nvSpPr>
          <p:cNvPr id="6" name="TextBox 5">
            <a:extLst>
              <a:ext uri="{FF2B5EF4-FFF2-40B4-BE49-F238E27FC236}">
                <a16:creationId xmlns:a16="http://schemas.microsoft.com/office/drawing/2014/main" id="{A90CF35C-A3AC-E5D4-D187-AD28A04580E7}"/>
              </a:ext>
            </a:extLst>
          </p:cNvPr>
          <p:cNvSpPr txBox="1"/>
          <p:nvPr/>
        </p:nvSpPr>
        <p:spPr>
          <a:xfrm>
            <a:off x="838200" y="2098442"/>
            <a:ext cx="9117495" cy="523220"/>
          </a:xfrm>
          <a:prstGeom prst="rect">
            <a:avLst/>
          </a:prstGeom>
          <a:noFill/>
        </p:spPr>
        <p:txBody>
          <a:bodyPr wrap="square" rtlCol="0">
            <a:spAutoFit/>
          </a:bodyPr>
          <a:lstStyle/>
          <a:p>
            <a:pPr marL="457200" indent="-457200">
              <a:buFont typeface="Arial" panose="020B0604020202020204" pitchFamily="34" charset="0"/>
              <a:buChar char="•"/>
            </a:pPr>
            <a:r>
              <a:rPr lang="en-US" sz="2800" b="0" i="0" u="none" strike="noStrike" baseline="0" dirty="0">
                <a:latin typeface="Calibri" panose="020F0502020204030204" pitchFamily="34" charset="0"/>
              </a:rPr>
              <a:t>District 6 remains vacant</a:t>
            </a:r>
            <a:r>
              <a:rPr lang="en-US" sz="2800" b="0" i="0" u="none" strike="noStrike" baseline="0" dirty="0">
                <a:solidFill>
                  <a:srgbClr val="7030A0"/>
                </a:solidFill>
                <a:latin typeface="Calibri" panose="020F0502020204030204" pitchFamily="34" charset="0"/>
              </a:rPr>
              <a:t>.</a:t>
            </a:r>
            <a:endParaRPr lang="en-US" sz="1800" b="0" i="0" u="none" strike="noStrike" baseline="0" dirty="0">
              <a:solidFill>
                <a:srgbClr val="000000"/>
              </a:solidFill>
              <a:latin typeface="Calibri" panose="020F0502020204030204" pitchFamily="34" charset="0"/>
            </a:endParaRPr>
          </a:p>
        </p:txBody>
      </p:sp>
      <p:pic>
        <p:nvPicPr>
          <p:cNvPr id="5" name="Picture 4">
            <a:extLst>
              <a:ext uri="{FF2B5EF4-FFF2-40B4-BE49-F238E27FC236}">
                <a16:creationId xmlns:a16="http://schemas.microsoft.com/office/drawing/2014/main" id="{DE259C83-F581-385D-0813-7B413454B225}"/>
              </a:ext>
            </a:extLst>
          </p:cNvPr>
          <p:cNvPicPr>
            <a:picLocks noChangeAspect="1"/>
          </p:cNvPicPr>
          <p:nvPr/>
        </p:nvPicPr>
        <p:blipFill rotWithShape="1">
          <a:blip r:embed="rId4"/>
          <a:srcRect t="13333" b="11500"/>
          <a:stretch/>
        </p:blipFill>
        <p:spPr>
          <a:xfrm>
            <a:off x="3703372" y="2822002"/>
            <a:ext cx="3616530" cy="3623310"/>
          </a:xfrm>
          <a:prstGeom prst="rect">
            <a:avLst/>
          </a:prstGeom>
        </p:spPr>
      </p:pic>
    </p:spTree>
    <p:extLst>
      <p:ext uri="{BB962C8B-B14F-4D97-AF65-F5344CB8AC3E}">
        <p14:creationId xmlns:p14="http://schemas.microsoft.com/office/powerpoint/2010/main" val="2833174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6EE99-06E4-4AA8-95C4-6D5DC16FD63D}"/>
              </a:ext>
            </a:extLst>
          </p:cNvPr>
          <p:cNvSpPr>
            <a:spLocks noGrp="1"/>
          </p:cNvSpPr>
          <p:nvPr>
            <p:ph type="title"/>
          </p:nvPr>
        </p:nvSpPr>
        <p:spPr/>
        <p:txBody>
          <a:bodyPr/>
          <a:lstStyle/>
          <a:p>
            <a:r>
              <a:rPr lang="en-US" dirty="0"/>
              <a:t>Military Liaison- Jarrett Brandes</a:t>
            </a:r>
            <a:br>
              <a:rPr lang="en-US" dirty="0"/>
            </a:br>
            <a:endParaRPr lang="en-US" i="1" dirty="0"/>
          </a:p>
        </p:txBody>
      </p:sp>
      <p:sp>
        <p:nvSpPr>
          <p:cNvPr id="3" name="Content Placeholder 2">
            <a:extLst>
              <a:ext uri="{FF2B5EF4-FFF2-40B4-BE49-F238E27FC236}">
                <a16:creationId xmlns:a16="http://schemas.microsoft.com/office/drawing/2014/main" id="{17704DD7-77B3-4272-B018-405E5AAEDCA6}"/>
              </a:ext>
            </a:extLst>
          </p:cNvPr>
          <p:cNvSpPr>
            <a:spLocks noGrp="1"/>
          </p:cNvSpPr>
          <p:nvPr>
            <p:ph idx="1"/>
          </p:nvPr>
        </p:nvSpPr>
        <p:spPr/>
        <p:txBody>
          <a:bodyPr/>
          <a:lstStyle/>
          <a:p>
            <a:endParaRPr lang="en-US" dirty="0"/>
          </a:p>
          <a:p>
            <a:pPr marL="0" indent="0">
              <a:buNone/>
            </a:pPr>
            <a:endParaRPr lang="en-US" dirty="0"/>
          </a:p>
        </p:txBody>
      </p:sp>
      <p:pic>
        <p:nvPicPr>
          <p:cNvPr id="6" name="Picture 5" descr="A picture containing person, person&#10;&#10;Description automatically generated">
            <a:extLst>
              <a:ext uri="{FF2B5EF4-FFF2-40B4-BE49-F238E27FC236}">
                <a16:creationId xmlns:a16="http://schemas.microsoft.com/office/drawing/2014/main" id="{6E1841AC-D11A-09C4-8363-6EC5480431EA}"/>
              </a:ext>
            </a:extLst>
          </p:cNvPr>
          <p:cNvPicPr>
            <a:picLocks noChangeAspect="1"/>
          </p:cNvPicPr>
          <p:nvPr/>
        </p:nvPicPr>
        <p:blipFill rotWithShape="1">
          <a:blip r:embed="rId3">
            <a:extLst>
              <a:ext uri="{28A0092B-C50C-407E-A947-70E740481C1C}">
                <a14:useLocalDpi xmlns:a14="http://schemas.microsoft.com/office/drawing/2010/main" val="0"/>
              </a:ext>
            </a:extLst>
          </a:blip>
          <a:srcRect t="23434" b="13052"/>
          <a:stretch/>
        </p:blipFill>
        <p:spPr>
          <a:xfrm>
            <a:off x="9378855" y="215000"/>
            <a:ext cx="2041477" cy="2163072"/>
          </a:xfrm>
          <a:prstGeom prst="rect">
            <a:avLst/>
          </a:prstGeom>
        </p:spPr>
      </p:pic>
      <p:sp>
        <p:nvSpPr>
          <p:cNvPr id="4" name="TextBox 3">
            <a:extLst>
              <a:ext uri="{FF2B5EF4-FFF2-40B4-BE49-F238E27FC236}">
                <a16:creationId xmlns:a16="http://schemas.microsoft.com/office/drawing/2014/main" id="{F505A3E7-435E-3286-CDA9-E60D3843F667}"/>
              </a:ext>
            </a:extLst>
          </p:cNvPr>
          <p:cNvSpPr txBox="1"/>
          <p:nvPr/>
        </p:nvSpPr>
        <p:spPr>
          <a:xfrm>
            <a:off x="1064110" y="2718383"/>
            <a:ext cx="9561394"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Obtained and storing color guard flags and stands from Dave. </a:t>
            </a:r>
          </a:p>
        </p:txBody>
      </p:sp>
    </p:spTree>
    <p:extLst>
      <p:ext uri="{BB962C8B-B14F-4D97-AF65-F5344CB8AC3E}">
        <p14:creationId xmlns:p14="http://schemas.microsoft.com/office/powerpoint/2010/main" val="3494639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A10C-88F5-47BD-8778-95345912D5EC}"/>
              </a:ext>
            </a:extLst>
          </p:cNvPr>
          <p:cNvSpPr>
            <a:spLocks noGrp="1"/>
          </p:cNvSpPr>
          <p:nvPr>
            <p:ph type="title"/>
          </p:nvPr>
        </p:nvSpPr>
        <p:spPr/>
        <p:txBody>
          <a:bodyPr/>
          <a:lstStyle/>
          <a:p>
            <a:r>
              <a:rPr lang="en-US" dirty="0"/>
              <a:t>AARC House of Delegates-</a:t>
            </a:r>
            <a:br>
              <a:rPr lang="en-US" dirty="0"/>
            </a:br>
            <a:r>
              <a:rPr lang="en-US" dirty="0"/>
              <a:t>Jodi Jaeger</a:t>
            </a:r>
          </a:p>
        </p:txBody>
      </p:sp>
      <p:sp>
        <p:nvSpPr>
          <p:cNvPr id="3" name="Content Placeholder 2">
            <a:extLst>
              <a:ext uri="{FF2B5EF4-FFF2-40B4-BE49-F238E27FC236}">
                <a16:creationId xmlns:a16="http://schemas.microsoft.com/office/drawing/2014/main" id="{192B33D6-6618-4B33-8E05-75A741789C4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D065C29-A431-4EFA-B1D0-FB5F9D7921A4}"/>
              </a:ext>
            </a:extLst>
          </p:cNvPr>
          <p:cNvPicPr>
            <a:picLocks noChangeAspect="1"/>
          </p:cNvPicPr>
          <p:nvPr/>
        </p:nvPicPr>
        <p:blipFill rotWithShape="1">
          <a:blip r:embed="rId3"/>
          <a:srcRect t="-1" r="25987" b="44405"/>
          <a:stretch/>
        </p:blipFill>
        <p:spPr>
          <a:xfrm>
            <a:off x="9569358" y="286930"/>
            <a:ext cx="2015837" cy="1877430"/>
          </a:xfrm>
          <a:prstGeom prst="rect">
            <a:avLst/>
          </a:prstGeom>
        </p:spPr>
      </p:pic>
    </p:spTree>
    <p:extLst>
      <p:ext uri="{BB962C8B-B14F-4D97-AF65-F5344CB8AC3E}">
        <p14:creationId xmlns:p14="http://schemas.microsoft.com/office/powerpoint/2010/main" val="3605824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D51FD-B4B8-C172-EF49-5818F75F8083}"/>
              </a:ext>
            </a:extLst>
          </p:cNvPr>
          <p:cNvSpPr>
            <a:spLocks noGrp="1"/>
          </p:cNvSpPr>
          <p:nvPr>
            <p:ph type="title"/>
          </p:nvPr>
        </p:nvSpPr>
        <p:spPr/>
        <p:txBody>
          <a:bodyPr/>
          <a:lstStyle/>
          <a:p>
            <a:r>
              <a:rPr lang="en-US" dirty="0">
                <a:hlinkClick r:id="rId3"/>
              </a:rPr>
              <a:t>Becoming a Fit-for-Purpose Association Director - Forum Magazine</a:t>
            </a:r>
            <a:endParaRPr lang="en-US" dirty="0"/>
          </a:p>
        </p:txBody>
      </p:sp>
      <p:sp>
        <p:nvSpPr>
          <p:cNvPr id="3" name="Content Placeholder 2">
            <a:extLst>
              <a:ext uri="{FF2B5EF4-FFF2-40B4-BE49-F238E27FC236}">
                <a16:creationId xmlns:a16="http://schemas.microsoft.com/office/drawing/2014/main" id="{28DBCEFB-014B-6A55-1707-43E86BC28F3C}"/>
              </a:ext>
            </a:extLst>
          </p:cNvPr>
          <p:cNvSpPr>
            <a:spLocks noGrp="1"/>
          </p:cNvSpPr>
          <p:nvPr>
            <p:ph idx="1"/>
          </p:nvPr>
        </p:nvSpPr>
        <p:spPr/>
        <p:txBody>
          <a:bodyPr/>
          <a:lstStyle/>
          <a:p>
            <a:r>
              <a:rPr lang="en-US" dirty="0"/>
              <a:t>Six Reflection Questions</a:t>
            </a:r>
          </a:p>
          <a:p>
            <a:pPr lvl="1"/>
            <a:r>
              <a:rPr lang="en-US" b="1" dirty="0"/>
              <a:t>Why do I want to serve on an association board?</a:t>
            </a:r>
          </a:p>
          <a:p>
            <a:pPr lvl="1"/>
            <a:r>
              <a:rPr lang="en-US" b="1" i="0" dirty="0">
                <a:effectLst/>
                <a:latin typeface="Nunito Sans" pitchFamily="2" charset="0"/>
              </a:rPr>
              <a:t>Why am I one of the best-prepared people to help make tough decisions?</a:t>
            </a:r>
          </a:p>
          <a:p>
            <a:pPr lvl="1"/>
            <a:r>
              <a:rPr lang="en-US" b="1" i="0" dirty="0">
                <a:effectLst/>
                <a:latin typeface="Nunito Sans" pitchFamily="2" charset="0"/>
              </a:rPr>
              <a:t>How do I learn and help others learn? </a:t>
            </a:r>
            <a:endParaRPr lang="en-US" b="1" dirty="0">
              <a:latin typeface="Nunito Sans" pitchFamily="2" charset="0"/>
            </a:endParaRPr>
          </a:p>
          <a:p>
            <a:pPr lvl="1"/>
            <a:r>
              <a:rPr lang="en-US" b="1" i="0" dirty="0">
                <a:effectLst/>
                <a:latin typeface="Nunito Sans" pitchFamily="2" charset="0"/>
              </a:rPr>
              <a:t>What does stewardship mean to me?</a:t>
            </a:r>
          </a:p>
          <a:p>
            <a:pPr lvl="1"/>
            <a:r>
              <a:rPr lang="en-US" b="1" i="0" dirty="0">
                <a:effectLst/>
                <a:latin typeface="Nunito Sans" pitchFamily="2" charset="0"/>
              </a:rPr>
              <a:t>What is my orientation toward the future?</a:t>
            </a:r>
            <a:endParaRPr lang="en-US" b="1" dirty="0">
              <a:latin typeface="Nunito Sans" pitchFamily="2" charset="0"/>
            </a:endParaRPr>
          </a:p>
          <a:p>
            <a:pPr lvl="1"/>
            <a:r>
              <a:rPr lang="en-US" b="1" i="0" dirty="0">
                <a:effectLst/>
                <a:latin typeface="Nunito Sans" pitchFamily="2" charset="0"/>
              </a:rPr>
              <a:t>What sacrifices will you make for the benefit of your successors?</a:t>
            </a:r>
            <a:endParaRPr lang="en-US" b="1" dirty="0"/>
          </a:p>
        </p:txBody>
      </p:sp>
    </p:spTree>
    <p:extLst>
      <p:ext uri="{BB962C8B-B14F-4D97-AF65-F5344CB8AC3E}">
        <p14:creationId xmlns:p14="http://schemas.microsoft.com/office/powerpoint/2010/main" val="3829627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65139-B0CD-49C9-911C-02643D427602}"/>
              </a:ext>
            </a:extLst>
          </p:cNvPr>
          <p:cNvSpPr>
            <a:spLocks noGrp="1"/>
          </p:cNvSpPr>
          <p:nvPr>
            <p:ph type="title"/>
          </p:nvPr>
        </p:nvSpPr>
        <p:spPr/>
        <p:txBody>
          <a:bodyPr/>
          <a:lstStyle/>
          <a:p>
            <a:r>
              <a:rPr lang="en-US" dirty="0"/>
              <a:t>Secretary- Crystal Ley</a:t>
            </a:r>
          </a:p>
        </p:txBody>
      </p:sp>
      <p:sp>
        <p:nvSpPr>
          <p:cNvPr id="3" name="Content Placeholder 2">
            <a:extLst>
              <a:ext uri="{FF2B5EF4-FFF2-40B4-BE49-F238E27FC236}">
                <a16:creationId xmlns:a16="http://schemas.microsoft.com/office/drawing/2014/main" id="{44A8652F-C74B-494C-B2AA-FF99CCA24AD7}"/>
              </a:ext>
            </a:extLst>
          </p:cNvPr>
          <p:cNvSpPr>
            <a:spLocks noGrp="1"/>
          </p:cNvSpPr>
          <p:nvPr>
            <p:ph idx="1"/>
          </p:nvPr>
        </p:nvSpPr>
        <p:spPr>
          <a:xfrm>
            <a:off x="496695" y="3017360"/>
            <a:ext cx="11198610" cy="4351338"/>
          </a:xfrm>
        </p:spPr>
        <p:txBody>
          <a:bodyPr/>
          <a:lstStyle/>
          <a:p>
            <a:pPr marL="0" indent="0">
              <a:buNone/>
            </a:pPr>
            <a:r>
              <a:rPr lang="en-US" sz="3200" dirty="0">
                <a:latin typeface="Calibri" panose="020F0502020204030204" pitchFamily="34" charset="0"/>
                <a:ea typeface="Calibri" panose="020F0502020204030204" pitchFamily="34" charset="0"/>
              </a:rPr>
              <a:t>Fi</a:t>
            </a:r>
            <a:r>
              <a:rPr lang="en-US" sz="3200" dirty="0">
                <a:effectLst/>
                <a:latin typeface="Calibri" panose="020F0502020204030204" pitchFamily="34" charset="0"/>
                <a:ea typeface="Calibri" panose="020F0502020204030204" pitchFamily="34" charset="0"/>
              </a:rPr>
              <a:t>ll out and email reports for those who have not sent/completed them prior to the meeting</a:t>
            </a:r>
          </a:p>
          <a:p>
            <a:pPr marL="0" indent="0">
              <a:buNone/>
            </a:pPr>
            <a:endParaRPr lang="en-US" dirty="0"/>
          </a:p>
        </p:txBody>
      </p:sp>
      <p:pic>
        <p:nvPicPr>
          <p:cNvPr id="4" name="Picture 3">
            <a:extLst>
              <a:ext uri="{FF2B5EF4-FFF2-40B4-BE49-F238E27FC236}">
                <a16:creationId xmlns:a16="http://schemas.microsoft.com/office/drawing/2014/main" id="{CC558CDE-4E15-4574-9A7F-7BDEC7A52F7B}"/>
              </a:ext>
            </a:extLst>
          </p:cNvPr>
          <p:cNvPicPr>
            <a:picLocks noChangeAspect="1"/>
          </p:cNvPicPr>
          <p:nvPr/>
        </p:nvPicPr>
        <p:blipFill rotWithShape="1">
          <a:blip r:embed="rId3"/>
          <a:srcRect b="29419"/>
          <a:stretch/>
        </p:blipFill>
        <p:spPr>
          <a:xfrm>
            <a:off x="8948256" y="234891"/>
            <a:ext cx="2014537" cy="2420223"/>
          </a:xfrm>
          <a:prstGeom prst="rect">
            <a:avLst/>
          </a:prstGeom>
        </p:spPr>
      </p:pic>
    </p:spTree>
    <p:extLst>
      <p:ext uri="{BB962C8B-B14F-4D97-AF65-F5344CB8AC3E}">
        <p14:creationId xmlns:p14="http://schemas.microsoft.com/office/powerpoint/2010/main" val="1887830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A536-86A6-4C96-A1EE-F221EFBD2950}"/>
              </a:ext>
            </a:extLst>
          </p:cNvPr>
          <p:cNvSpPr>
            <a:spLocks noGrp="1"/>
          </p:cNvSpPr>
          <p:nvPr>
            <p:ph type="title"/>
          </p:nvPr>
        </p:nvSpPr>
        <p:spPr>
          <a:xfrm>
            <a:off x="419100" y="500062"/>
            <a:ext cx="11353800" cy="1325563"/>
          </a:xfrm>
        </p:spPr>
        <p:txBody>
          <a:bodyPr/>
          <a:lstStyle/>
          <a:p>
            <a:pPr algn="ctr"/>
            <a:r>
              <a:rPr lang="en-US" dirty="0"/>
              <a:t>Other Committee Reports or business to discuss?</a:t>
            </a:r>
          </a:p>
        </p:txBody>
      </p:sp>
      <p:sp>
        <p:nvSpPr>
          <p:cNvPr id="3" name="Content Placeholder 2">
            <a:extLst>
              <a:ext uri="{FF2B5EF4-FFF2-40B4-BE49-F238E27FC236}">
                <a16:creationId xmlns:a16="http://schemas.microsoft.com/office/drawing/2014/main" id="{FF91BB40-7681-4C37-893B-509121033C47}"/>
              </a:ext>
            </a:extLst>
          </p:cNvPr>
          <p:cNvSpPr>
            <a:spLocks noGrp="1"/>
          </p:cNvSpPr>
          <p:nvPr>
            <p:ph idx="1"/>
          </p:nvPr>
        </p:nvSpPr>
        <p:spPr/>
        <p:txBody>
          <a:bodyPr/>
          <a:lstStyle/>
          <a:p>
            <a:r>
              <a:rPr lang="en-US" dirty="0"/>
              <a:t>New Business Discussed and not completed?</a:t>
            </a:r>
          </a:p>
        </p:txBody>
      </p:sp>
    </p:spTree>
    <p:extLst>
      <p:ext uri="{BB962C8B-B14F-4D97-AF65-F5344CB8AC3E}">
        <p14:creationId xmlns:p14="http://schemas.microsoft.com/office/powerpoint/2010/main" val="3374313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774F-FAEF-49C0-AC80-E333C5C55718}"/>
              </a:ext>
            </a:extLst>
          </p:cNvPr>
          <p:cNvSpPr>
            <a:spLocks noGrp="1"/>
          </p:cNvSpPr>
          <p:nvPr>
            <p:ph type="title"/>
          </p:nvPr>
        </p:nvSpPr>
        <p:spPr/>
        <p:txBody>
          <a:bodyPr>
            <a:normAutofit/>
          </a:bodyPr>
          <a:lstStyle/>
          <a:p>
            <a:r>
              <a:rPr lang="en-US" dirty="0"/>
              <a:t>Next Meetings </a:t>
            </a:r>
            <a:endParaRPr lang="en-US" sz="4000" i="1" dirty="0"/>
          </a:p>
        </p:txBody>
      </p:sp>
      <p:pic>
        <p:nvPicPr>
          <p:cNvPr id="4" name="Picture 3">
            <a:extLst>
              <a:ext uri="{FF2B5EF4-FFF2-40B4-BE49-F238E27FC236}">
                <a16:creationId xmlns:a16="http://schemas.microsoft.com/office/drawing/2014/main" id="{647103DC-CF0F-4394-BCDF-45D65A04A36D}"/>
              </a:ext>
            </a:extLst>
          </p:cNvPr>
          <p:cNvPicPr>
            <a:picLocks noChangeAspect="1"/>
          </p:cNvPicPr>
          <p:nvPr/>
        </p:nvPicPr>
        <p:blipFill>
          <a:blip r:embed="rId3"/>
          <a:stretch>
            <a:fillRect/>
          </a:stretch>
        </p:blipFill>
        <p:spPr>
          <a:xfrm>
            <a:off x="9455191" y="78163"/>
            <a:ext cx="2402032" cy="1786283"/>
          </a:xfrm>
          <a:prstGeom prst="rect">
            <a:avLst/>
          </a:prstGeom>
        </p:spPr>
      </p:pic>
      <p:sp>
        <p:nvSpPr>
          <p:cNvPr id="5" name="Rectangle 1">
            <a:extLst>
              <a:ext uri="{FF2B5EF4-FFF2-40B4-BE49-F238E27FC236}">
                <a16:creationId xmlns:a16="http://schemas.microsoft.com/office/drawing/2014/main" id="{620EC258-F85A-A691-151E-149FCE7FE102}"/>
              </a:ext>
            </a:extLst>
          </p:cNvPr>
          <p:cNvSpPr>
            <a:spLocks noGrp="1" noChangeArrowheads="1"/>
          </p:cNvSpPr>
          <p:nvPr>
            <p:ph idx="1"/>
          </p:nvPr>
        </p:nvSpPr>
        <p:spPr bwMode="auto">
          <a:xfrm>
            <a:off x="649124" y="2445470"/>
            <a:ext cx="8907888" cy="379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30000" dirty="0">
              <a:ln>
                <a:noFill/>
              </a:ln>
              <a:solidFill>
                <a:schemeClr val="tx1"/>
              </a:solidFill>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August 22 1630-1800 (Tuesday)</a:t>
            </a:r>
            <a:endParaRPr lang="en-US" sz="3200" dirty="0">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October 3</a:t>
            </a:r>
            <a:r>
              <a:rPr lang="en-US" sz="3200" b="1" baseline="30000" dirty="0">
                <a:effectLst/>
                <a:ea typeface="Calibri" panose="020F0502020204030204" pitchFamily="34" charset="0"/>
              </a:rPr>
              <a:t>rd</a:t>
            </a:r>
            <a:r>
              <a:rPr lang="en-US" sz="3200" b="1" dirty="0">
                <a:effectLst/>
                <a:ea typeface="Calibri" panose="020F0502020204030204" pitchFamily="34" charset="0"/>
              </a:rPr>
              <a:t> at the conclusion of the WSRC retreat </a:t>
            </a:r>
          </a:p>
          <a:p>
            <a:pPr marL="0" marR="0">
              <a:spcBef>
                <a:spcPts val="0"/>
              </a:spcBef>
              <a:spcAft>
                <a:spcPts val="0"/>
              </a:spcAft>
            </a:pPr>
            <a:r>
              <a:rPr lang="en-US" sz="3200" b="1" dirty="0">
                <a:effectLst/>
                <a:ea typeface="Calibri" panose="020F0502020204030204" pitchFamily="34" charset="0"/>
              </a:rPr>
              <a:t>December 12 1630-1800 (Tuesday)</a:t>
            </a:r>
            <a:endParaRPr lang="en-US" sz="3200" dirty="0">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March 5 1630-1800 (Tuesday)</a:t>
            </a:r>
            <a:endParaRPr lang="en-US" sz="3200" dirty="0">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NRRCC 2024  Sunday, April 21</a:t>
            </a:r>
            <a:r>
              <a:rPr lang="en-US" sz="3200" b="1" baseline="30000" dirty="0">
                <a:effectLst/>
                <a:ea typeface="Calibri" panose="020F0502020204030204" pitchFamily="34" charset="0"/>
              </a:rPr>
              <a:t>st</a:t>
            </a:r>
            <a:r>
              <a:rPr lang="en-US" sz="3200" b="1" dirty="0">
                <a:effectLst/>
                <a:ea typeface="Calibri" panose="020F0502020204030204" pitchFamily="34" charset="0"/>
              </a:rPr>
              <a:t> 1630</a:t>
            </a:r>
            <a:endParaRPr lang="en-US" sz="3200" dirty="0">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b="1"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49150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9BAB-FB2F-44D8-AFAD-E3D5B5C7E284}"/>
              </a:ext>
            </a:extLst>
          </p:cNvPr>
          <p:cNvSpPr>
            <a:spLocks noGrp="1"/>
          </p:cNvSpPr>
          <p:nvPr>
            <p:ph type="title"/>
          </p:nvPr>
        </p:nvSpPr>
        <p:spPr/>
        <p:txBody>
          <a:bodyPr/>
          <a:lstStyle/>
          <a:p>
            <a:r>
              <a:rPr lang="en-US" dirty="0"/>
              <a:t>Adjournment</a:t>
            </a:r>
          </a:p>
        </p:txBody>
      </p:sp>
      <p:sp>
        <p:nvSpPr>
          <p:cNvPr id="3" name="Content Placeholder 2">
            <a:extLst>
              <a:ext uri="{FF2B5EF4-FFF2-40B4-BE49-F238E27FC236}">
                <a16:creationId xmlns:a16="http://schemas.microsoft.com/office/drawing/2014/main" id="{A79991DE-38A1-4140-BE3B-D8D50F0066F8}"/>
              </a:ext>
            </a:extLst>
          </p:cNvPr>
          <p:cNvSpPr>
            <a:spLocks noGrp="1"/>
          </p:cNvSpPr>
          <p:nvPr>
            <p:ph idx="1"/>
          </p:nvPr>
        </p:nvSpPr>
        <p:spPr/>
        <p:txBody>
          <a:bodyPr/>
          <a:lstStyle/>
          <a:p>
            <a:r>
              <a:rPr lang="en-US" dirty="0"/>
              <a:t>Motion?</a:t>
            </a:r>
          </a:p>
          <a:p>
            <a:r>
              <a:rPr lang="en-US" dirty="0"/>
              <a:t>2</a:t>
            </a:r>
            <a:r>
              <a:rPr lang="en-US" baseline="30000" dirty="0"/>
              <a:t>nd</a:t>
            </a:r>
            <a:r>
              <a:rPr lang="en-US" dirty="0"/>
              <a:t> the motion?</a:t>
            </a:r>
          </a:p>
          <a:p>
            <a:r>
              <a:rPr lang="en-US" dirty="0"/>
              <a:t>All in favor?</a:t>
            </a:r>
          </a:p>
          <a:p>
            <a:r>
              <a:rPr lang="en-US" dirty="0"/>
              <a:t>All opposed?</a:t>
            </a:r>
          </a:p>
          <a:p>
            <a:endParaRPr lang="en-US" dirty="0"/>
          </a:p>
          <a:p>
            <a:pPr marL="0" indent="0">
              <a:buNone/>
            </a:pPr>
            <a:endParaRPr lang="en-US" dirty="0"/>
          </a:p>
        </p:txBody>
      </p:sp>
      <p:pic>
        <p:nvPicPr>
          <p:cNvPr id="5" name="Picture 4">
            <a:extLst>
              <a:ext uri="{FF2B5EF4-FFF2-40B4-BE49-F238E27FC236}">
                <a16:creationId xmlns:a16="http://schemas.microsoft.com/office/drawing/2014/main" id="{DEC5DF76-1731-4CBB-A8E2-4C6813D8A2F1}"/>
              </a:ext>
            </a:extLst>
          </p:cNvPr>
          <p:cNvPicPr>
            <a:picLocks noChangeAspect="1"/>
          </p:cNvPicPr>
          <p:nvPr/>
        </p:nvPicPr>
        <p:blipFill>
          <a:blip r:embed="rId3"/>
          <a:stretch>
            <a:fillRect/>
          </a:stretch>
        </p:blipFill>
        <p:spPr>
          <a:xfrm>
            <a:off x="4558822" y="2590505"/>
            <a:ext cx="6254490" cy="3381375"/>
          </a:xfrm>
          <a:prstGeom prst="rect">
            <a:avLst/>
          </a:prstGeom>
        </p:spPr>
      </p:pic>
    </p:spTree>
    <p:extLst>
      <p:ext uri="{BB962C8B-B14F-4D97-AF65-F5344CB8AC3E}">
        <p14:creationId xmlns:p14="http://schemas.microsoft.com/office/powerpoint/2010/main" val="3083288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931E8-5DE3-285B-DC5F-70A0D212B20F}"/>
              </a:ext>
            </a:extLst>
          </p:cNvPr>
          <p:cNvSpPr>
            <a:spLocks noGrp="1"/>
          </p:cNvSpPr>
          <p:nvPr>
            <p:ph type="title"/>
          </p:nvPr>
        </p:nvSpPr>
        <p:spPr>
          <a:xfrm>
            <a:off x="838200" y="365125"/>
            <a:ext cx="10161896" cy="658457"/>
          </a:xfrm>
        </p:spPr>
        <p:txBody>
          <a:bodyPr>
            <a:normAutofit fontScale="90000"/>
          </a:bodyPr>
          <a:lstStyle/>
          <a:p>
            <a:r>
              <a:rPr lang="en-US" dirty="0"/>
              <a:t>Delegates</a:t>
            </a:r>
          </a:p>
        </p:txBody>
      </p:sp>
      <p:pic>
        <p:nvPicPr>
          <p:cNvPr id="7" name="Content Placeholder 6">
            <a:extLst>
              <a:ext uri="{FF2B5EF4-FFF2-40B4-BE49-F238E27FC236}">
                <a16:creationId xmlns:a16="http://schemas.microsoft.com/office/drawing/2014/main" id="{7C08C7D7-B3A6-D7C6-14D3-6A4D391F8124}"/>
              </a:ext>
            </a:extLst>
          </p:cNvPr>
          <p:cNvPicPr>
            <a:picLocks noGrp="1" noChangeAspect="1"/>
          </p:cNvPicPr>
          <p:nvPr>
            <p:ph idx="1"/>
          </p:nvPr>
        </p:nvPicPr>
        <p:blipFill>
          <a:blip r:embed="rId2"/>
          <a:stretch>
            <a:fillRect/>
          </a:stretch>
        </p:blipFill>
        <p:spPr>
          <a:xfrm>
            <a:off x="1886621" y="1023582"/>
            <a:ext cx="8418758" cy="5650681"/>
          </a:xfrm>
        </p:spPr>
      </p:pic>
    </p:spTree>
    <p:extLst>
      <p:ext uri="{BB962C8B-B14F-4D97-AF65-F5344CB8AC3E}">
        <p14:creationId xmlns:p14="http://schemas.microsoft.com/office/powerpoint/2010/main" val="1470289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C9654-9CBA-580F-2A99-662CE0EEFF6B}"/>
              </a:ext>
            </a:extLst>
          </p:cNvPr>
          <p:cNvSpPr>
            <a:spLocks noGrp="1"/>
          </p:cNvSpPr>
          <p:nvPr>
            <p:ph type="title"/>
          </p:nvPr>
        </p:nvSpPr>
        <p:spPr/>
        <p:txBody>
          <a:bodyPr/>
          <a:lstStyle/>
          <a:p>
            <a:r>
              <a:rPr lang="en-US" dirty="0"/>
              <a:t>B&amp;A</a:t>
            </a:r>
          </a:p>
        </p:txBody>
      </p:sp>
      <p:pic>
        <p:nvPicPr>
          <p:cNvPr id="5" name="Content Placeholder 4">
            <a:extLst>
              <a:ext uri="{FF2B5EF4-FFF2-40B4-BE49-F238E27FC236}">
                <a16:creationId xmlns:a16="http://schemas.microsoft.com/office/drawing/2014/main" id="{7B3A109F-A324-D950-8B3B-AF0B211BE64F}"/>
              </a:ext>
            </a:extLst>
          </p:cNvPr>
          <p:cNvPicPr>
            <a:picLocks noGrp="1" noChangeAspect="1"/>
          </p:cNvPicPr>
          <p:nvPr>
            <p:ph idx="1"/>
          </p:nvPr>
        </p:nvPicPr>
        <p:blipFill>
          <a:blip r:embed="rId2"/>
          <a:stretch>
            <a:fillRect/>
          </a:stretch>
        </p:blipFill>
        <p:spPr>
          <a:xfrm>
            <a:off x="483971" y="1786222"/>
            <a:ext cx="11025390" cy="3986781"/>
          </a:xfrm>
        </p:spPr>
      </p:pic>
    </p:spTree>
    <p:extLst>
      <p:ext uri="{BB962C8B-B14F-4D97-AF65-F5344CB8AC3E}">
        <p14:creationId xmlns:p14="http://schemas.microsoft.com/office/powerpoint/2010/main" val="1173742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EEAF5-468F-4CB9-31C0-69C42168D120}"/>
              </a:ext>
            </a:extLst>
          </p:cNvPr>
          <p:cNvSpPr>
            <a:spLocks noGrp="1"/>
          </p:cNvSpPr>
          <p:nvPr>
            <p:ph type="title"/>
          </p:nvPr>
        </p:nvSpPr>
        <p:spPr/>
        <p:txBody>
          <a:bodyPr/>
          <a:lstStyle/>
          <a:p>
            <a:r>
              <a:rPr lang="en-US" dirty="0"/>
              <a:t>Facilities</a:t>
            </a:r>
          </a:p>
        </p:txBody>
      </p:sp>
      <p:sp>
        <p:nvSpPr>
          <p:cNvPr id="3" name="Content Placeholder 2">
            <a:extLst>
              <a:ext uri="{FF2B5EF4-FFF2-40B4-BE49-F238E27FC236}">
                <a16:creationId xmlns:a16="http://schemas.microsoft.com/office/drawing/2014/main" id="{D4B578F6-79DC-B052-BDBB-AEAD3733D45B}"/>
              </a:ext>
            </a:extLst>
          </p:cNvPr>
          <p:cNvSpPr>
            <a:spLocks noGrp="1"/>
          </p:cNvSpPr>
          <p:nvPr>
            <p:ph idx="1"/>
          </p:nvPr>
        </p:nvSpPr>
        <p:spPr/>
        <p:txBody>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WSRC Facilities Chair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WSRC Facilities chair is appointed to two (2) year term by the board of directors and responsible for the following:</a:t>
            </a:r>
          </a:p>
          <a:p>
            <a:pPr marL="342900" marR="0" lvl="0" indent="-342900">
              <a:lnSpc>
                <a:spcPct val="107000"/>
              </a:lnSpc>
              <a:spcBef>
                <a:spcPts val="0"/>
              </a:spcBef>
              <a:spcAft>
                <a:spcPts val="0"/>
              </a:spcAft>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Assisting the BOD / President in making hotel and convention center contracts,</a:t>
            </a:r>
          </a:p>
          <a:p>
            <a:pPr marL="342900" marR="0" lvl="0" indent="-342900">
              <a:lnSpc>
                <a:spcPct val="107000"/>
              </a:lnSpc>
              <a:spcBef>
                <a:spcPts val="0"/>
              </a:spcBef>
              <a:spcAft>
                <a:spcPts val="0"/>
              </a:spcAft>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Assisting with on-site management of the fall networking event,</a:t>
            </a:r>
          </a:p>
          <a:p>
            <a:pPr marL="342900" marR="0" lvl="0" indent="-342900">
              <a:lnSpc>
                <a:spcPct val="107000"/>
              </a:lnSpc>
              <a:spcBef>
                <a:spcPts val="0"/>
              </a:spcBef>
              <a:spcAft>
                <a:spcPts val="0"/>
              </a:spcAft>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Arranging for audio-visual equipment,</a:t>
            </a:r>
          </a:p>
          <a:p>
            <a:pPr marL="342900" marR="0" lvl="0" indent="-342900">
              <a:lnSpc>
                <a:spcPct val="107000"/>
              </a:lnSpc>
              <a:spcBef>
                <a:spcPts val="0"/>
              </a:spcBef>
              <a:spcAft>
                <a:spcPts val="0"/>
              </a:spcAft>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Ordering posters, pamphlets, or postcards as directed by BOD, as needed,</a:t>
            </a:r>
          </a:p>
          <a:p>
            <a:pPr marL="342900" marR="0" lvl="0" indent="-342900">
              <a:lnSpc>
                <a:spcPct val="107000"/>
              </a:lnSpc>
              <a:spcBef>
                <a:spcPts val="0"/>
              </a:spcBef>
              <a:spcAft>
                <a:spcPts val="0"/>
              </a:spcAft>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Making arrangements for a contractor to do meeting registrations, as needed,</a:t>
            </a:r>
          </a:p>
          <a:p>
            <a:pPr marL="342900" marR="0" lvl="0" indent="-342900">
              <a:lnSpc>
                <a:spcPct val="107000"/>
              </a:lnSpc>
              <a:spcBef>
                <a:spcPts val="0"/>
              </a:spcBef>
              <a:spcAft>
                <a:spcPts val="0"/>
              </a:spcAft>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Arranging for the BOD retreat activities with the WI president</a:t>
            </a:r>
          </a:p>
          <a:p>
            <a:pPr marL="342900" marR="0" lvl="0" indent="-342900">
              <a:lnSpc>
                <a:spcPct val="107000"/>
              </a:lnSpc>
              <a:spcBef>
                <a:spcPts val="0"/>
              </a:spcBef>
              <a:spcAft>
                <a:spcPts val="0"/>
              </a:spcAft>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Member of WI budget and audit committee with active participation.</a:t>
            </a:r>
          </a:p>
          <a:p>
            <a:pPr marL="342900" marR="0" lvl="0" indent="-342900">
              <a:lnSpc>
                <a:spcPct val="107000"/>
              </a:lnSpc>
              <a:spcBef>
                <a:spcPts val="0"/>
              </a:spcBef>
              <a:spcAft>
                <a:spcPts val="800"/>
              </a:spcAft>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Other duties related to facilities as requested by BOD</a:t>
            </a:r>
          </a:p>
          <a:p>
            <a:endParaRPr lang="en-US" dirty="0"/>
          </a:p>
        </p:txBody>
      </p:sp>
    </p:spTree>
    <p:extLst>
      <p:ext uri="{BB962C8B-B14F-4D97-AF65-F5344CB8AC3E}">
        <p14:creationId xmlns:p14="http://schemas.microsoft.com/office/powerpoint/2010/main" val="2293565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495C-A428-1021-F463-EEE5E05887F7}"/>
              </a:ext>
            </a:extLst>
          </p:cNvPr>
          <p:cNvSpPr>
            <a:spLocks noGrp="1"/>
          </p:cNvSpPr>
          <p:nvPr>
            <p:ph type="title"/>
          </p:nvPr>
        </p:nvSpPr>
        <p:spPr>
          <a:xfrm>
            <a:off x="838200" y="365125"/>
            <a:ext cx="9902588" cy="694785"/>
          </a:xfrm>
        </p:spPr>
        <p:txBody>
          <a:bodyPr>
            <a:normAutofit fontScale="90000"/>
          </a:bodyPr>
          <a:lstStyle/>
          <a:p>
            <a:r>
              <a:rPr lang="en-US" dirty="0"/>
              <a:t>District Representatives</a:t>
            </a:r>
          </a:p>
        </p:txBody>
      </p:sp>
      <p:pic>
        <p:nvPicPr>
          <p:cNvPr id="5" name="Content Placeholder 4">
            <a:extLst>
              <a:ext uri="{FF2B5EF4-FFF2-40B4-BE49-F238E27FC236}">
                <a16:creationId xmlns:a16="http://schemas.microsoft.com/office/drawing/2014/main" id="{22F3CA8E-44E9-A49A-075D-56025E051462}"/>
              </a:ext>
            </a:extLst>
          </p:cNvPr>
          <p:cNvPicPr>
            <a:picLocks noGrp="1" noChangeAspect="1"/>
          </p:cNvPicPr>
          <p:nvPr>
            <p:ph idx="1"/>
          </p:nvPr>
        </p:nvPicPr>
        <p:blipFill>
          <a:blip r:embed="rId2"/>
          <a:stretch>
            <a:fillRect/>
          </a:stretch>
        </p:blipFill>
        <p:spPr>
          <a:xfrm>
            <a:off x="1581973" y="1282890"/>
            <a:ext cx="8954099" cy="5419344"/>
          </a:xfrm>
        </p:spPr>
      </p:pic>
    </p:spTree>
    <p:extLst>
      <p:ext uri="{BB962C8B-B14F-4D97-AF65-F5344CB8AC3E}">
        <p14:creationId xmlns:p14="http://schemas.microsoft.com/office/powerpoint/2010/main" val="42948797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92AA-2826-8B1B-214B-E374A83D4B72}"/>
              </a:ext>
            </a:extLst>
          </p:cNvPr>
          <p:cNvSpPr>
            <a:spLocks noGrp="1"/>
          </p:cNvSpPr>
          <p:nvPr>
            <p:ph type="title"/>
          </p:nvPr>
        </p:nvSpPr>
        <p:spPr>
          <a:xfrm>
            <a:off x="524302" y="119466"/>
            <a:ext cx="10393907" cy="740344"/>
          </a:xfrm>
        </p:spPr>
        <p:txBody>
          <a:bodyPr/>
          <a:lstStyle/>
          <a:p>
            <a:r>
              <a:rPr lang="en-US" dirty="0"/>
              <a:t>Regulatory Committee</a:t>
            </a:r>
          </a:p>
        </p:txBody>
      </p:sp>
      <p:pic>
        <p:nvPicPr>
          <p:cNvPr id="5" name="Content Placeholder 4">
            <a:extLst>
              <a:ext uri="{FF2B5EF4-FFF2-40B4-BE49-F238E27FC236}">
                <a16:creationId xmlns:a16="http://schemas.microsoft.com/office/drawing/2014/main" id="{22334182-E7D7-38D3-F58D-F120549FC5A0}"/>
              </a:ext>
            </a:extLst>
          </p:cNvPr>
          <p:cNvPicPr>
            <a:picLocks noGrp="1" noChangeAspect="1"/>
          </p:cNvPicPr>
          <p:nvPr>
            <p:ph idx="1"/>
          </p:nvPr>
        </p:nvPicPr>
        <p:blipFill>
          <a:blip r:embed="rId2"/>
          <a:stretch>
            <a:fillRect/>
          </a:stretch>
        </p:blipFill>
        <p:spPr>
          <a:xfrm>
            <a:off x="3302759" y="696652"/>
            <a:ext cx="4844954" cy="6118372"/>
          </a:xfrm>
        </p:spPr>
      </p:pic>
    </p:spTree>
    <p:extLst>
      <p:ext uri="{BB962C8B-B14F-4D97-AF65-F5344CB8AC3E}">
        <p14:creationId xmlns:p14="http://schemas.microsoft.com/office/powerpoint/2010/main" val="565481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0ED12-30C2-6FF5-3F1F-6B72B9ABB0A8}"/>
              </a:ext>
            </a:extLst>
          </p:cNvPr>
          <p:cNvSpPr>
            <a:spLocks noGrp="1"/>
          </p:cNvSpPr>
          <p:nvPr>
            <p:ph type="title"/>
          </p:nvPr>
        </p:nvSpPr>
        <p:spPr/>
        <p:txBody>
          <a:bodyPr/>
          <a:lstStyle/>
          <a:p>
            <a:r>
              <a:rPr lang="en-US" dirty="0"/>
              <a:t>Take away points…</a:t>
            </a:r>
          </a:p>
        </p:txBody>
      </p:sp>
      <p:sp>
        <p:nvSpPr>
          <p:cNvPr id="3" name="Content Placeholder 2">
            <a:extLst>
              <a:ext uri="{FF2B5EF4-FFF2-40B4-BE49-F238E27FC236}">
                <a16:creationId xmlns:a16="http://schemas.microsoft.com/office/drawing/2014/main" id="{1754BF33-B980-C59E-C007-D7C26A7740B5}"/>
              </a:ext>
            </a:extLst>
          </p:cNvPr>
          <p:cNvSpPr>
            <a:spLocks noGrp="1"/>
          </p:cNvSpPr>
          <p:nvPr>
            <p:ph idx="1"/>
          </p:nvPr>
        </p:nvSpPr>
        <p:spPr>
          <a:xfrm>
            <a:off x="731520" y="1690688"/>
            <a:ext cx="10622280" cy="4486275"/>
          </a:xfrm>
        </p:spPr>
        <p:txBody>
          <a:bodyPr/>
          <a:lstStyle/>
          <a:p>
            <a:pPr>
              <a:lnSpc>
                <a:spcPct val="100000"/>
              </a:lnSpc>
            </a:pPr>
            <a:r>
              <a:rPr lang="en-US" dirty="0">
                <a:solidFill>
                  <a:srgbClr val="333333"/>
                </a:solidFill>
              </a:rPr>
              <a:t>Y</a:t>
            </a:r>
            <a:r>
              <a:rPr lang="en-US" b="0" i="0" dirty="0">
                <a:solidFill>
                  <a:srgbClr val="333333"/>
                </a:solidFill>
                <a:effectLst/>
              </a:rPr>
              <a:t>ou must locate your intrinsic motivation for seeking board service.</a:t>
            </a:r>
            <a:endParaRPr lang="en-US" dirty="0"/>
          </a:p>
          <a:p>
            <a:pPr>
              <a:lnSpc>
                <a:spcPct val="100000"/>
              </a:lnSpc>
            </a:pPr>
            <a:r>
              <a:rPr lang="en-US" dirty="0"/>
              <a:t>We must accept boards are imperfect and will always operate with incomplete knowledge.</a:t>
            </a:r>
          </a:p>
          <a:p>
            <a:pPr>
              <a:lnSpc>
                <a:spcPct val="100000"/>
              </a:lnSpc>
            </a:pPr>
            <a:r>
              <a:rPr lang="en-US" b="0" i="0" dirty="0">
                <a:solidFill>
                  <a:srgbClr val="333333"/>
                </a:solidFill>
                <a:effectLst/>
              </a:rPr>
              <a:t>Stewardship is the board’s shared commitment to leave the systems for which they are responsible better than how they found them for the benefit of stakeholders and successors.</a:t>
            </a:r>
          </a:p>
          <a:p>
            <a:pPr>
              <a:lnSpc>
                <a:spcPct val="100000"/>
              </a:lnSpc>
            </a:pPr>
            <a:r>
              <a:rPr lang="en-US" dirty="0">
                <a:solidFill>
                  <a:srgbClr val="333333"/>
                </a:solidFill>
              </a:rPr>
              <a:t>B</a:t>
            </a:r>
            <a:r>
              <a:rPr lang="en-US" b="0" i="0" dirty="0">
                <a:solidFill>
                  <a:srgbClr val="333333"/>
                </a:solidFill>
                <a:effectLst/>
              </a:rPr>
              <a:t>oards must do all they can to safeguard their stakeholders and successors from harm throughout this decade and beyond.</a:t>
            </a:r>
            <a:endParaRPr lang="en-US" dirty="0"/>
          </a:p>
        </p:txBody>
      </p:sp>
    </p:spTree>
    <p:extLst>
      <p:ext uri="{BB962C8B-B14F-4D97-AF65-F5344CB8AC3E}">
        <p14:creationId xmlns:p14="http://schemas.microsoft.com/office/powerpoint/2010/main" val="1189099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5B86D-5926-46DA-AA13-566D9D748EE8}"/>
              </a:ext>
            </a:extLst>
          </p:cNvPr>
          <p:cNvSpPr>
            <a:spLocks noGrp="1"/>
          </p:cNvSpPr>
          <p:nvPr>
            <p:ph type="title"/>
          </p:nvPr>
        </p:nvSpPr>
        <p:spPr/>
        <p:txBody>
          <a:bodyPr/>
          <a:lstStyle/>
          <a:p>
            <a:r>
              <a:rPr lang="en-US" dirty="0"/>
              <a:t>Minutes-	</a:t>
            </a:r>
          </a:p>
        </p:txBody>
      </p:sp>
      <p:sp>
        <p:nvSpPr>
          <p:cNvPr id="3" name="Content Placeholder 2">
            <a:extLst>
              <a:ext uri="{FF2B5EF4-FFF2-40B4-BE49-F238E27FC236}">
                <a16:creationId xmlns:a16="http://schemas.microsoft.com/office/drawing/2014/main" id="{2A51672B-5DAE-4199-AA23-A04F91687DA3}"/>
              </a:ext>
            </a:extLst>
          </p:cNvPr>
          <p:cNvSpPr>
            <a:spLocks noGrp="1"/>
          </p:cNvSpPr>
          <p:nvPr>
            <p:ph idx="1"/>
          </p:nvPr>
        </p:nvSpPr>
        <p:spPr/>
        <p:txBody>
          <a:bodyPr/>
          <a:lstStyle/>
          <a:p>
            <a:pPr marL="0" indent="0">
              <a:buNone/>
            </a:pPr>
            <a:r>
              <a:rPr lang="en-US" dirty="0"/>
              <a:t>Previous Minutes reviewed and approved?</a:t>
            </a:r>
          </a:p>
          <a:p>
            <a:pPr marL="0" indent="0">
              <a:buNone/>
            </a:pPr>
            <a:endParaRPr lang="en-US" dirty="0"/>
          </a:p>
          <a:p>
            <a:endParaRPr lang="en-US" dirty="0"/>
          </a:p>
          <a:p>
            <a:r>
              <a:rPr lang="en-US" dirty="0"/>
              <a:t>Motion?</a:t>
            </a:r>
          </a:p>
          <a:p>
            <a:r>
              <a:rPr lang="en-US" dirty="0"/>
              <a:t>2</a:t>
            </a:r>
            <a:r>
              <a:rPr lang="en-US" baseline="30000" dirty="0"/>
              <a:t>nd</a:t>
            </a:r>
            <a:r>
              <a:rPr lang="en-US" dirty="0"/>
              <a:t> the motion?</a:t>
            </a:r>
          </a:p>
          <a:p>
            <a:r>
              <a:rPr lang="en-US" dirty="0"/>
              <a:t>All in favor?</a:t>
            </a:r>
          </a:p>
          <a:p>
            <a:r>
              <a:rPr lang="en-US" dirty="0"/>
              <a:t>All opposed?</a:t>
            </a:r>
          </a:p>
        </p:txBody>
      </p:sp>
    </p:spTree>
    <p:extLst>
      <p:ext uri="{BB962C8B-B14F-4D97-AF65-F5344CB8AC3E}">
        <p14:creationId xmlns:p14="http://schemas.microsoft.com/office/powerpoint/2010/main" val="3441078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F75A-644A-6E50-B0A5-0C32BD85D667}"/>
              </a:ext>
            </a:extLst>
          </p:cNvPr>
          <p:cNvSpPr>
            <a:spLocks noGrp="1"/>
          </p:cNvSpPr>
          <p:nvPr>
            <p:ph type="title"/>
          </p:nvPr>
        </p:nvSpPr>
        <p:spPr/>
        <p:txBody>
          <a:bodyPr/>
          <a:lstStyle/>
          <a:p>
            <a:r>
              <a:rPr lang="en-US" dirty="0"/>
              <a:t>Old Business</a:t>
            </a:r>
          </a:p>
        </p:txBody>
      </p:sp>
      <p:sp>
        <p:nvSpPr>
          <p:cNvPr id="3" name="Content Placeholder 2">
            <a:extLst>
              <a:ext uri="{FF2B5EF4-FFF2-40B4-BE49-F238E27FC236}">
                <a16:creationId xmlns:a16="http://schemas.microsoft.com/office/drawing/2014/main" id="{1F6BA4C6-4AD6-CB59-89B4-58867C8D5144}"/>
              </a:ext>
            </a:extLst>
          </p:cNvPr>
          <p:cNvSpPr>
            <a:spLocks noGrp="1"/>
          </p:cNvSpPr>
          <p:nvPr>
            <p:ph idx="1"/>
          </p:nvPr>
        </p:nvSpPr>
        <p:spPr/>
        <p:txBody>
          <a:bodyPr/>
          <a:lstStyle/>
          <a:p>
            <a:r>
              <a:rPr lang="en-US" dirty="0"/>
              <a:t>Updated policies- VOTE (Brett and Franz)</a:t>
            </a:r>
          </a:p>
          <a:p>
            <a:r>
              <a:rPr lang="en-US" dirty="0"/>
              <a:t>Fundraising committee update (Megan, Theresa, and Franz)</a:t>
            </a:r>
          </a:p>
          <a:p>
            <a:r>
              <a:rPr lang="en-US" dirty="0"/>
              <a:t>Wisconsin School Counselor Association (WSCA) conference</a:t>
            </a:r>
          </a:p>
        </p:txBody>
      </p:sp>
    </p:spTree>
    <p:extLst>
      <p:ext uri="{BB962C8B-B14F-4D97-AF65-F5344CB8AC3E}">
        <p14:creationId xmlns:p14="http://schemas.microsoft.com/office/powerpoint/2010/main" val="1755354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A72F-F362-400A-91FB-01AAF3522F86}"/>
              </a:ext>
            </a:extLst>
          </p:cNvPr>
          <p:cNvSpPr>
            <a:spLocks noGrp="1"/>
          </p:cNvSpPr>
          <p:nvPr>
            <p:ph type="title"/>
          </p:nvPr>
        </p:nvSpPr>
        <p:spPr/>
        <p:txBody>
          <a:bodyPr/>
          <a:lstStyle/>
          <a:p>
            <a:r>
              <a:rPr lang="en-US" dirty="0"/>
              <a:t>Policy &amp; Bylaws- Brett Buenzli</a:t>
            </a:r>
          </a:p>
        </p:txBody>
      </p:sp>
      <p:pic>
        <p:nvPicPr>
          <p:cNvPr id="4" name="Picture 3">
            <a:extLst>
              <a:ext uri="{FF2B5EF4-FFF2-40B4-BE49-F238E27FC236}">
                <a16:creationId xmlns:a16="http://schemas.microsoft.com/office/drawing/2014/main" id="{1AC2199E-F67F-40B2-B7C5-EE2AFD6436D4}"/>
              </a:ext>
            </a:extLst>
          </p:cNvPr>
          <p:cNvPicPr>
            <a:picLocks noChangeAspect="1"/>
          </p:cNvPicPr>
          <p:nvPr/>
        </p:nvPicPr>
        <p:blipFill rotWithShape="1">
          <a:blip r:embed="rId3"/>
          <a:srcRect l="27294" r="26774" b="10016"/>
          <a:stretch/>
        </p:blipFill>
        <p:spPr>
          <a:xfrm>
            <a:off x="9183539" y="222877"/>
            <a:ext cx="1780872" cy="2327376"/>
          </a:xfrm>
          <a:prstGeom prst="rect">
            <a:avLst/>
          </a:prstGeom>
        </p:spPr>
      </p:pic>
      <p:sp>
        <p:nvSpPr>
          <p:cNvPr id="3" name="TextBox 2">
            <a:extLst>
              <a:ext uri="{FF2B5EF4-FFF2-40B4-BE49-F238E27FC236}">
                <a16:creationId xmlns:a16="http://schemas.microsoft.com/office/drawing/2014/main" id="{33E44858-3C70-86EB-0AFD-6596EB2C2B0C}"/>
              </a:ext>
            </a:extLst>
          </p:cNvPr>
          <p:cNvSpPr txBox="1"/>
          <p:nvPr/>
        </p:nvSpPr>
        <p:spPr>
          <a:xfrm>
            <a:off x="1059873" y="1720840"/>
            <a:ext cx="8366666"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Policy revisions sent via email at the NRRCC meeting.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Policy procedure manual</a:t>
            </a:r>
          </a:p>
          <a:p>
            <a:pPr marL="285750" indent="-285750">
              <a:buFont typeface="Arial" panose="020B0604020202020204" pitchFamily="34" charset="0"/>
              <a:buChar char="•"/>
            </a:pPr>
            <a:r>
              <a:rPr lang="en-US" sz="2400" dirty="0"/>
              <a:t>Education Scholarships</a:t>
            </a:r>
          </a:p>
          <a:p>
            <a:pPr marL="285750" indent="-285750">
              <a:buFont typeface="Arial" panose="020B0604020202020204" pitchFamily="34" charset="0"/>
              <a:buChar char="•"/>
            </a:pPr>
            <a:r>
              <a:rPr lang="en-US" sz="2400" dirty="0"/>
              <a:t>Delegates</a:t>
            </a:r>
          </a:p>
          <a:p>
            <a:pPr marL="285750" indent="-285750">
              <a:buFont typeface="Arial" panose="020B0604020202020204" pitchFamily="34" charset="0"/>
              <a:buChar char="•"/>
            </a:pPr>
            <a:r>
              <a:rPr lang="en-US" sz="2400" dirty="0"/>
              <a:t>B&amp;A committee</a:t>
            </a:r>
          </a:p>
          <a:p>
            <a:pPr marL="285750" indent="-285750">
              <a:buFont typeface="Arial" panose="020B0604020202020204" pitchFamily="34" charset="0"/>
              <a:buChar char="•"/>
            </a:pPr>
            <a:r>
              <a:rPr lang="en-US" sz="2400" dirty="0"/>
              <a:t>District Representatives</a:t>
            </a:r>
          </a:p>
          <a:p>
            <a:pPr marL="285750" indent="-285750">
              <a:buFont typeface="Arial" panose="020B0604020202020204" pitchFamily="34" charset="0"/>
              <a:buChar char="•"/>
            </a:pPr>
            <a:r>
              <a:rPr lang="en-US" sz="2400" dirty="0"/>
              <a:t>Facilities </a:t>
            </a:r>
          </a:p>
          <a:p>
            <a:pPr marL="285750" indent="-285750">
              <a:buFont typeface="Arial" panose="020B0604020202020204" pitchFamily="34" charset="0"/>
              <a:buChar char="•"/>
            </a:pPr>
            <a:r>
              <a:rPr lang="en-US" sz="2400" dirty="0"/>
              <a:t>Regulatory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****If rooms are shared for the NRRCC convention, then reimbursement will be for two days instead of one. </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62860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2f74961-056a-407a-bcd6-6c80dba9d646">
      <Terms xmlns="http://schemas.microsoft.com/office/infopath/2007/PartnerControls"/>
    </lcf76f155ced4ddcb4097134ff3c332f>
    <TaxCatchAll xmlns="cc1bc242-aace-4e45-9992-32bd78f4a1dd" xsi:nil="true"/>
    <MeetingDate xmlns="92f74961-056a-407a-bcd6-6c80dba9d64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1FAD07C847FD49B71E504A56CD68A2" ma:contentTypeVersion="17" ma:contentTypeDescription="Create a new document." ma:contentTypeScope="" ma:versionID="1af4dbecdec62413cf681b42de19f86b">
  <xsd:schema xmlns:xsd="http://www.w3.org/2001/XMLSchema" xmlns:xs="http://www.w3.org/2001/XMLSchema" xmlns:p="http://schemas.microsoft.com/office/2006/metadata/properties" xmlns:ns2="92f74961-056a-407a-bcd6-6c80dba9d646" xmlns:ns3="cc1bc242-aace-4e45-9992-32bd78f4a1dd" targetNamespace="http://schemas.microsoft.com/office/2006/metadata/properties" ma:root="true" ma:fieldsID="73c8d4593d3c57f9bd774a6eedd48057" ns2:_="" ns3:_="">
    <xsd:import namespace="92f74961-056a-407a-bcd6-6c80dba9d646"/>
    <xsd:import namespace="cc1bc242-aace-4e45-9992-32bd78f4a1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element ref="ns2:MeetingDat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74961-056a-407a-bcd6-6c80dba9d6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etingDate" ma:index="20" nillable="true" ma:displayName="Meeting Date" ma:format="Dropdown" ma:internalName="MeetingDate">
      <xsd:simpleType>
        <xsd:restriction base="dms:Text">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36ded2-0c02-494f-b069-a28cf5a7b00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1bc242-aace-4e45-9992-32bd78f4a1d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ba44744-f409-42fa-93a7-df129dc36520}" ma:internalName="TaxCatchAll" ma:showField="CatchAllData" ma:web="cc1bc242-aace-4e45-9992-32bd78f4a1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E1461C-A27B-4AEC-B294-D5C33932031B}">
  <ds:schemaRefs>
    <ds:schemaRef ds:uri="http://purl.org/dc/dcmitype/"/>
    <ds:schemaRef ds:uri="http://schemas.microsoft.com/office/infopath/2007/PartnerControls"/>
    <ds:schemaRef ds:uri="92f74961-056a-407a-bcd6-6c80dba9d646"/>
    <ds:schemaRef ds:uri="http://schemas.microsoft.com/office/2006/metadata/properties"/>
    <ds:schemaRef ds:uri="http://purl.org/dc/elements/1.1/"/>
    <ds:schemaRef ds:uri="cc1bc242-aace-4e45-9992-32bd78f4a1dd"/>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3D09A0E7-FCC3-4C93-A1B0-93D206F36538}">
  <ds:schemaRefs>
    <ds:schemaRef ds:uri="http://schemas.microsoft.com/sharepoint/v3/contenttype/forms"/>
  </ds:schemaRefs>
</ds:datastoreItem>
</file>

<file path=customXml/itemProps3.xml><?xml version="1.0" encoding="utf-8"?>
<ds:datastoreItem xmlns:ds="http://schemas.openxmlformats.org/officeDocument/2006/customXml" ds:itemID="{017DF069-9775-49D0-9C36-CB95D663A7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f74961-056a-407a-bcd6-6c80dba9d646"/>
    <ds:schemaRef ds:uri="cc1bc242-aace-4e45-9992-32bd78f4a1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8768</TotalTime>
  <Words>5321</Words>
  <Application>Microsoft Office PowerPoint</Application>
  <PresentationFormat>Widescreen</PresentationFormat>
  <Paragraphs>600</Paragraphs>
  <Slides>58</Slides>
  <Notes>51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Arial</vt:lpstr>
      <vt:lpstr>Arial Rounded MT Bold</vt:lpstr>
      <vt:lpstr>Calibri</vt:lpstr>
      <vt:lpstr>Calibri Light</vt:lpstr>
      <vt:lpstr>Helvetica Neue</vt:lpstr>
      <vt:lpstr>Montserrat</vt:lpstr>
      <vt:lpstr>Nunito Sans</vt:lpstr>
      <vt:lpstr>Source Sans Pro</vt:lpstr>
      <vt:lpstr>Symbol</vt:lpstr>
      <vt:lpstr>Times New Roman</vt:lpstr>
      <vt:lpstr>Office Theme</vt:lpstr>
      <vt:lpstr>Wisconsin Society for Respiratory Care Board Meeting</vt:lpstr>
      <vt:lpstr>Roll Call- Quorum</vt:lpstr>
      <vt:lpstr>Call to Order-</vt:lpstr>
      <vt:lpstr>A moment for hyperoxygenation…..</vt:lpstr>
      <vt:lpstr>Becoming a Fit-for-Purpose Association Director - Forum Magazine</vt:lpstr>
      <vt:lpstr>Take away points…</vt:lpstr>
      <vt:lpstr>Minutes- </vt:lpstr>
      <vt:lpstr>Old Business</vt:lpstr>
      <vt:lpstr>Policy &amp; Bylaws- Brett Buenzli</vt:lpstr>
      <vt:lpstr>Fundraising committee Theresa, Jen, Megan, Laurel, Franz</vt:lpstr>
      <vt:lpstr>Fundraising committee Theresa, Jen, Megan, Laurel, Franz</vt:lpstr>
      <vt:lpstr>WSCA conference</vt:lpstr>
      <vt:lpstr>PowerPoint Presentation</vt:lpstr>
      <vt:lpstr>PowerPoint Presentation</vt:lpstr>
      <vt:lpstr>New Business in addition to upcoming reports</vt:lpstr>
      <vt:lpstr>PowerPoint Presentation</vt:lpstr>
      <vt:lpstr>Other reports, updates, and/or new business</vt:lpstr>
      <vt:lpstr>President- Franz Schuttenhelm</vt:lpstr>
      <vt:lpstr>Website items</vt:lpstr>
      <vt:lpstr>AARC BOOTCAMP</vt:lpstr>
      <vt:lpstr>Vice President- Ron Pasewald</vt:lpstr>
      <vt:lpstr>President Elect- Theresa Meinen</vt:lpstr>
      <vt:lpstr>Treasurer Update- Laurel White</vt:lpstr>
      <vt:lpstr>Treasurer Updates</vt:lpstr>
      <vt:lpstr>Legislative-   Dave Allain, Sarah Bazelak and Kris Ostrander</vt:lpstr>
      <vt:lpstr>Legislative – Dave Allain, Sarah Bazelak and Kris Ostrander </vt:lpstr>
      <vt:lpstr>Legislative-Dave Allain, Sarah Bazelak and Kris Ostrander</vt:lpstr>
      <vt:lpstr>Delegate-  Laura Packard Delegate Elect- Dustin Goodman </vt:lpstr>
      <vt:lpstr>Facilities- Laura Packard</vt:lpstr>
      <vt:lpstr>Membership-  Kellianne Fleming &amp;  Amy Setchell</vt:lpstr>
      <vt:lpstr>PowerPoint Presentation</vt:lpstr>
      <vt:lpstr>PowerPoint Presentation</vt:lpstr>
      <vt:lpstr>District 1- Megan Ryba</vt:lpstr>
      <vt:lpstr>PowerPoint Presentation</vt:lpstr>
      <vt:lpstr>District 3- Angela Troxell </vt:lpstr>
      <vt:lpstr>District 4- Shanna Schuele Student liaison/understudy-  Amber Cato</vt:lpstr>
      <vt:lpstr>District 4 Report </vt:lpstr>
      <vt:lpstr> </vt:lpstr>
      <vt:lpstr>District Survey </vt:lpstr>
      <vt:lpstr>PowerPoint Presentation</vt:lpstr>
      <vt:lpstr>PowerPoint Presentation</vt:lpstr>
      <vt:lpstr>District 5- Joe Punzel Student liaison/understudy-</vt:lpstr>
      <vt:lpstr>District 6- Open Position Student liaison/understudy-  Leann Thao (Western Technical College)</vt:lpstr>
      <vt:lpstr>Media Relations-   Pia McEleney &amp; Taya Haas</vt:lpstr>
      <vt:lpstr>NRRCC- Jen Horkan</vt:lpstr>
      <vt:lpstr>Education Co-Chairs  Tara Managan &amp; Christina Pano</vt:lpstr>
      <vt:lpstr>Elections- Sarah Schroeder</vt:lpstr>
      <vt:lpstr>Military Liaison- Jarrett Brandes </vt:lpstr>
      <vt:lpstr>AARC House of Delegates- Jodi Jaeger</vt:lpstr>
      <vt:lpstr>Secretary- Crystal Ley</vt:lpstr>
      <vt:lpstr>Other Committee Reports or business to discuss?</vt:lpstr>
      <vt:lpstr>Next Meetings </vt:lpstr>
      <vt:lpstr>Adjournment</vt:lpstr>
      <vt:lpstr>Delegates</vt:lpstr>
      <vt:lpstr>B&amp;A</vt:lpstr>
      <vt:lpstr>Facilities</vt:lpstr>
      <vt:lpstr>District Representatives</vt:lpstr>
      <vt:lpstr>Regulatory Committee</vt:lpstr>
    </vt:vector>
  </TitlesOfParts>
  <Company>Western Technical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Society for Respiratory Care Board Meeting</dc:title>
  <dc:creator>Schuttenhelm, Franz</dc:creator>
  <cp:lastModifiedBy>Meinen, Theresa</cp:lastModifiedBy>
  <cp:revision>135</cp:revision>
  <dcterms:created xsi:type="dcterms:W3CDTF">2022-04-19T20:28:33Z</dcterms:created>
  <dcterms:modified xsi:type="dcterms:W3CDTF">2023-10-19T14:55:40Z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0x010100C51FAD07C847FD49B71E504A56CD68A2</vt:lpwstr>
  </property>
  <property fmtid="{D5CDD505-2E9C-101B-9397-08002B2CF9AE}" pid="3" name="MediaServiceImageTags">
    <vt:lpwstr/>
  </property>
</Properties>
</file>